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49"/>
  </p:notesMasterIdLst>
  <p:sldIdLst>
    <p:sldId id="256" r:id="rId2"/>
    <p:sldId id="259" r:id="rId3"/>
    <p:sldId id="260" r:id="rId4"/>
    <p:sldId id="312" r:id="rId5"/>
    <p:sldId id="261" r:id="rId6"/>
    <p:sldId id="309" r:id="rId7"/>
    <p:sldId id="262" r:id="rId8"/>
    <p:sldId id="263" r:id="rId9"/>
    <p:sldId id="264" r:id="rId10"/>
    <p:sldId id="314" r:id="rId11"/>
    <p:sldId id="315" r:id="rId12"/>
    <p:sldId id="317" r:id="rId13"/>
    <p:sldId id="311" r:id="rId14"/>
    <p:sldId id="265" r:id="rId15"/>
    <p:sldId id="266" r:id="rId16"/>
    <p:sldId id="318" r:id="rId17"/>
    <p:sldId id="319" r:id="rId18"/>
    <p:sldId id="320" r:id="rId19"/>
    <p:sldId id="321" r:id="rId20"/>
    <p:sldId id="323" r:id="rId21"/>
    <p:sldId id="316" r:id="rId22"/>
    <p:sldId id="322"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3" r:id="rId42"/>
    <p:sldId id="342" r:id="rId43"/>
    <p:sldId id="310" r:id="rId44"/>
    <p:sldId id="313" r:id="rId45"/>
    <p:sldId id="306" r:id="rId46"/>
    <p:sldId id="307" r:id="rId47"/>
    <p:sldId id="308" r:id="rId48"/>
  </p:sldIdLst>
  <p:sldSz cx="12192000" cy="6858000"/>
  <p:notesSz cx="6858000" cy="9144000"/>
  <p:embeddedFontLst>
    <p:embeddedFont>
      <p:font typeface="Tahoma" panose="020B0604030504040204" pitchFamily="34" charset="0"/>
      <p:regular r:id="rId50"/>
      <p:bold r:id="rId51"/>
    </p:embeddedFont>
    <p:embeddedFont>
      <p:font typeface="Trebuchet MS" panose="020B0603020202020204" pitchFamily="34" charset="0"/>
      <p:regular r:id="rId52"/>
      <p:bold r:id="rId53"/>
      <p:italic r:id="rId54"/>
      <p:boldItalic r:id="rId55"/>
    </p:embeddedFont>
    <p:embeddedFont>
      <p:font typeface="Bree Serif" panose="020B0604020202020204" charset="0"/>
      <p:regular r:id="rId56"/>
    </p:embeddedFont>
    <p:embeddedFont>
      <p:font typeface="AdLib BT" panose="04040805040B02020603"/>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496963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spcBef>
                <a:spcPts val="1000"/>
              </a:spcBef>
              <a:buClr>
                <a:schemeClr val="dk1"/>
              </a:buClr>
              <a:buSzPct val="100000"/>
              <a:buFont typeface="Arial"/>
              <a:buChar char="●"/>
            </a:pPr>
            <a:r>
              <a:rPr lang="en-US">
                <a:solidFill>
                  <a:schemeClr val="dk1"/>
                </a:solidFill>
              </a:rPr>
              <a:t>Ongoing attention to professional competence is essential to clinical practice.</a:t>
            </a:r>
          </a:p>
          <a:p>
            <a:pPr marL="457200" lvl="0" indent="-298450" rtl="0">
              <a:spcBef>
                <a:spcPts val="1000"/>
              </a:spcBef>
              <a:buClr>
                <a:schemeClr val="dk1"/>
              </a:buClr>
              <a:buSzPct val="100000"/>
              <a:buFont typeface="Arial"/>
              <a:buChar char="●"/>
            </a:pPr>
            <a:r>
              <a:rPr lang="en-US">
                <a:solidFill>
                  <a:schemeClr val="dk1"/>
                </a:solidFill>
              </a:rPr>
              <a:t>Therapists with high perceived degrees of competence also tend to have more favorable clinical outcomes.</a:t>
            </a:r>
            <a:br>
              <a:rPr lang="en-US">
                <a:solidFill>
                  <a:schemeClr val="dk1"/>
                </a:solidFill>
              </a:rPr>
            </a:br>
            <a:r>
              <a:rPr lang="en-US">
                <a:solidFill>
                  <a:schemeClr val="dk1"/>
                </a:solidFill>
              </a:rPr>
              <a:t>A preliminary study found that less than half of 319 community mental health and primary care providers across four states reported they were knowledgeable about best practice treatments for PTSD. </a:t>
            </a:r>
          </a:p>
          <a:p>
            <a:pPr marL="457200" lvl="0" indent="-298450" rtl="0">
              <a:spcBef>
                <a:spcPts val="1000"/>
              </a:spcBef>
              <a:buSzPct val="100000"/>
            </a:pPr>
            <a:r>
              <a:rPr lang="en-US">
                <a:solidFill>
                  <a:schemeClr val="dk1"/>
                </a:solidFill>
              </a:rPr>
              <a:t>One large-scale statewide needs assessment of 1665 civilian behavioral health professionals found that only ⅓ of providers reported a high level of knowledge about treating PTSD. </a:t>
            </a:r>
          </a:p>
          <a:p>
            <a:pPr marL="457200" lvl="0" indent="-298450" rtl="0">
              <a:spcBef>
                <a:spcPts val="1000"/>
              </a:spcBef>
              <a:buSzPct val="100000"/>
            </a:pPr>
            <a:r>
              <a:rPr lang="en-US">
                <a:solidFill>
                  <a:schemeClr val="dk1"/>
                </a:solidFill>
              </a:rPr>
              <a:t>Another study conducted found that ⅓ of 522 community providers across the nation reported receiving training and supervision in at least one evidence-based therapy for PTSD and depression.</a:t>
            </a:r>
          </a:p>
          <a:p>
            <a:pPr marL="457200" lvl="0" indent="-298450" rtl="0">
              <a:spcBef>
                <a:spcPts val="1000"/>
              </a:spcBef>
              <a:buSzPct val="100000"/>
            </a:pPr>
            <a:r>
              <a:rPr lang="en-US">
                <a:solidFill>
                  <a:schemeClr val="dk1"/>
                </a:solidFill>
              </a:rPr>
              <a:t>Additional training and supervision is both desired and needed to enhance capacity in community settings for the provision of high quality care for military related mental health concerns.</a:t>
            </a:r>
          </a:p>
          <a:p>
            <a:pPr marL="457200" lvl="0" indent="-298450" rtl="0">
              <a:spcBef>
                <a:spcPts val="1000"/>
              </a:spcBef>
              <a:buClr>
                <a:schemeClr val="dk1"/>
              </a:buClr>
              <a:buSzPct val="100000"/>
              <a:buFont typeface="Arial"/>
              <a:buChar char="●"/>
            </a:pPr>
            <a:r>
              <a:rPr lang="en-US">
                <a:solidFill>
                  <a:schemeClr val="dk1"/>
                </a:solidFill>
              </a:rPr>
              <a:t>Finding indicate that disseminating additional training in the use of empirically supported assessment instruments for PTSD may be a critical step towards improving detection and treatment outcomes for veterans seeking care in the community.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spcBef>
                <a:spcPts val="1000"/>
              </a:spcBef>
              <a:buClr>
                <a:schemeClr val="dk1"/>
              </a:buClr>
              <a:buSzPct val="100000"/>
              <a:buFont typeface="Arial"/>
              <a:buChar char="●"/>
            </a:pPr>
            <a:r>
              <a:rPr lang="en-US" sz="1200">
                <a:solidFill>
                  <a:schemeClr val="dk1"/>
                </a:solidFill>
              </a:rPr>
              <a:t>Specific counseling competencies for veterans is especially important given the unique needs of these individuals.</a:t>
            </a:r>
          </a:p>
          <a:p>
            <a:pPr marL="457200" lvl="0" indent="-304800" rtl="0">
              <a:spcBef>
                <a:spcPts val="1000"/>
              </a:spcBef>
              <a:buClr>
                <a:schemeClr val="dk1"/>
              </a:buClr>
              <a:buSzPct val="100000"/>
              <a:buFont typeface="Arial"/>
              <a:buChar char="●"/>
            </a:pPr>
            <a:r>
              <a:rPr lang="en-US" sz="1200">
                <a:solidFill>
                  <a:srgbClr val="0F7597"/>
                </a:solidFill>
              </a:rPr>
              <a:t>The values, beliefs, expectations, customs, traditions and behaviors that comprise military culture contribute to the classification of this group as multicultural.</a:t>
            </a:r>
          </a:p>
          <a:p>
            <a:pPr marL="342900" lvl="0" indent="-321310" rtl="0">
              <a:spcBef>
                <a:spcPts val="1000"/>
              </a:spcBef>
              <a:buClr>
                <a:schemeClr val="dk1"/>
              </a:buClr>
              <a:buSzPct val="100000"/>
              <a:buFont typeface="Arial"/>
              <a:buNone/>
            </a:pPr>
            <a:endParaRPr>
              <a:solidFill>
                <a:schemeClr val="dk1"/>
              </a:solidFill>
            </a:endParaRP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1000"/>
              </a:spcBef>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615950" lvl="0" indent="0" rtl="0">
              <a:spcBef>
                <a:spcPts val="0"/>
              </a:spcBef>
              <a:buClr>
                <a:schemeClr val="dk1"/>
              </a:buClr>
              <a:buSzPct val="100000"/>
              <a:buFont typeface="Arial"/>
              <a:buNone/>
            </a:pPr>
            <a:endParaRPr lang="en-US"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grpSp>
        <p:nvGrpSpPr>
          <p:cNvPr id="23" name="Shape 23"/>
          <p:cNvGrpSpPr/>
          <p:nvPr/>
        </p:nvGrpSpPr>
        <p:grpSpPr>
          <a:xfrm>
            <a:off x="0" y="-8466"/>
            <a:ext cx="12192000" cy="6866467"/>
            <a:chOff x="0" y="-8466"/>
            <a:chExt cx="12192000" cy="6866467"/>
          </a:xfrm>
        </p:grpSpPr>
        <p:sp>
          <p:nvSpPr>
            <p:cNvPr id="24" name="Shape 24"/>
            <p:cNvSpPr/>
            <p:nvPr/>
          </p:nvSpPr>
          <p:spPr>
            <a:xfrm>
              <a:off x="0" y="-7862"/>
              <a:ext cx="863599" cy="5698066"/>
            </a:xfrm>
            <a:custGeom>
              <a:avLst/>
              <a:gdLst/>
              <a:ahLst/>
              <a:cxnLst/>
              <a:rect l="0" t="0" r="0" b="0"/>
              <a:pathLst>
                <a:path w="120000" h="120000" extrusionOk="0">
                  <a:moveTo>
                    <a:pt x="0" y="178"/>
                  </a:moveTo>
                  <a:lnTo>
                    <a:pt x="120000" y="0"/>
                  </a:lnTo>
                  <a:lnTo>
                    <a:pt x="120000" y="356"/>
                  </a:lnTo>
                  <a:lnTo>
                    <a:pt x="0" y="120000"/>
                  </a:lnTo>
                  <a:lnTo>
                    <a:pt x="0" y="178"/>
                  </a:lnTo>
                  <a:close/>
                </a:path>
              </a:pathLst>
            </a:custGeom>
            <a:solidFill>
              <a:schemeClr val="accent1">
                <a:alpha val="69803"/>
              </a:schemeClr>
            </a:solidFill>
            <a:ln>
              <a:noFill/>
            </a:ln>
          </p:spPr>
        </p:sp>
        <p:cxnSp>
          <p:nvCxnSpPr>
            <p:cNvPr id="25" name="Shape 25"/>
            <p:cNvCxnSpPr/>
            <p:nvPr/>
          </p:nvCxnSpPr>
          <p:spPr>
            <a:xfrm>
              <a:off x="9371011" y="0"/>
              <a:ext cx="1219199" cy="6858000"/>
            </a:xfrm>
            <a:prstGeom prst="straightConnector1">
              <a:avLst/>
            </a:prstGeom>
            <a:noFill/>
            <a:ln w="9525" cap="flat" cmpd="sng">
              <a:solidFill>
                <a:schemeClr val="accent1">
                  <a:alpha val="69803"/>
                </a:schemeClr>
              </a:solidFill>
              <a:prstDash val="solid"/>
              <a:round/>
              <a:headEnd type="none" w="med" len="med"/>
              <a:tailEnd type="none" w="med" len="med"/>
            </a:ln>
          </p:spPr>
        </p:cxnSp>
        <p:cxnSp>
          <p:nvCxnSpPr>
            <p:cNvPr id="26" name="Shape 26"/>
            <p:cNvCxnSpPr/>
            <p:nvPr/>
          </p:nvCxnSpPr>
          <p:spPr>
            <a:xfrm flipH="1">
              <a:off x="7425266" y="3681412"/>
              <a:ext cx="4763558" cy="3176586"/>
            </a:xfrm>
            <a:prstGeom prst="straightConnector1">
              <a:avLst/>
            </a:prstGeom>
            <a:noFill/>
            <a:ln w="9525" cap="flat" cmpd="sng">
              <a:solidFill>
                <a:schemeClr val="accent1">
                  <a:alpha val="69803"/>
                </a:schemeClr>
              </a:solidFill>
              <a:prstDash val="solid"/>
              <a:round/>
              <a:headEnd type="none" w="med" len="med"/>
              <a:tailEnd type="none" w="med" len="med"/>
            </a:ln>
          </p:spPr>
        </p:cxnSp>
        <p:sp>
          <p:nvSpPr>
            <p:cNvPr id="27" name="Shape 27"/>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28" name="Shape 28"/>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9" name="Shape 29"/>
            <p:cNvSpPr/>
            <p:nvPr/>
          </p:nvSpPr>
          <p:spPr>
            <a:xfrm>
              <a:off x="8932332" y="3048000"/>
              <a:ext cx="3259667" cy="3809999"/>
            </a:xfrm>
            <a:prstGeom prst="triangle">
              <a:avLst>
                <a:gd name="adj" fmla="val 100000"/>
              </a:avLst>
            </a:prstGeom>
            <a:solidFill>
              <a:srgbClr val="16B0E3">
                <a:alpha val="65882"/>
              </a:srgbClr>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16B0E3">
                <a:alpha val="49803"/>
              </a:srgbClr>
            </a:solidFill>
            <a:ln>
              <a:noFill/>
            </a:ln>
          </p:spPr>
        </p:sp>
        <p:sp>
          <p:nvSpPr>
            <p:cNvPr id="31" name="Shape 31"/>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chemeClr val="accent2">
                <a:alpha val="69803"/>
              </a:schemeClr>
            </a:solidFill>
            <a:ln>
              <a:noFill/>
            </a:ln>
          </p:spPr>
        </p:sp>
        <p:sp>
          <p:nvSpPr>
            <p:cNvPr id="32" name="Shape 32"/>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rgbClr val="226292">
                <a:alpha val="80000"/>
              </a:srgbClr>
            </a:solidFill>
            <a:ln>
              <a:noFill/>
            </a:ln>
          </p:spPr>
        </p:sp>
        <p:sp>
          <p:nvSpPr>
            <p:cNvPr id="33" name="Shape 33"/>
            <p:cNvSpPr/>
            <p:nvPr/>
          </p:nvSpPr>
          <p:spPr>
            <a:xfrm>
              <a:off x="10371665" y="3589867"/>
              <a:ext cx="1817159" cy="3268132"/>
            </a:xfrm>
            <a:prstGeom prst="triangle">
              <a:avLst>
                <a:gd name="adj" fmla="val 100000"/>
              </a:avLst>
            </a:prstGeom>
            <a:solidFill>
              <a:srgbClr val="16B0E3">
                <a:alpha val="65882"/>
              </a:srgbClr>
            </a:solidFill>
            <a:ln>
              <a:noFill/>
            </a:ln>
          </p:spPr>
          <p:txBody>
            <a:bodyPr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507066" y="2404533"/>
            <a:ext cx="7766936" cy="1646301"/>
          </a:xfrm>
          <a:prstGeom prst="rect">
            <a:avLst/>
          </a:prstGeom>
          <a:noFill/>
          <a:ln>
            <a:noFill/>
          </a:ln>
        </p:spPr>
        <p:txBody>
          <a:bodyPr lIns="91425" tIns="91425" rIns="91425" bIns="91425" anchor="b" anchorCtr="0"/>
          <a:lstStyle>
            <a:lvl1pPr marL="0" marR="0" lvl="0" indent="0" algn="r" rtl="0">
              <a:spcBef>
                <a:spcPts val="0"/>
              </a:spcBef>
              <a:buClr>
                <a:schemeClr val="accent1"/>
              </a:buClr>
              <a:buFont typeface="Trebuchet MS"/>
              <a:buNone/>
              <a:defRPr sz="5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5" name="Shape 35"/>
          <p:cNvSpPr txBox="1">
            <a:spLocks noGrp="1"/>
          </p:cNvSpPr>
          <p:nvPr>
            <p:ph type="subTitle" idx="1"/>
          </p:nvPr>
        </p:nvSpPr>
        <p:spPr>
          <a:xfrm>
            <a:off x="1507066" y="4050832"/>
            <a:ext cx="7766936" cy="1096899"/>
          </a:xfrm>
          <a:prstGeom prst="rect">
            <a:avLst/>
          </a:prstGeom>
          <a:noFill/>
          <a:ln>
            <a:noFill/>
          </a:ln>
        </p:spPr>
        <p:txBody>
          <a:bodyPr lIns="91425" tIns="91425" rIns="91425" bIns="91425" anchor="t" anchorCtr="0"/>
          <a:lstStyle>
            <a:lvl1pPr marL="0" marR="0" lvl="0" indent="0" algn="r"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36" name="Shape 36"/>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7" name="Shape 37"/>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8" name="Shape 38"/>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77335" y="609600"/>
            <a:ext cx="8596668" cy="3403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2" name="Shape 92"/>
          <p:cNvSpPr txBox="1">
            <a:spLocks noGrp="1"/>
          </p:cNvSpPr>
          <p:nvPr>
            <p:ph type="body" idx="1"/>
          </p:nvPr>
        </p:nvSpPr>
        <p:spPr>
          <a:xfrm>
            <a:off x="677335" y="4470400"/>
            <a:ext cx="8596668"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3" name="Shape 9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4" name="Shape 9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Shape 9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931333" y="609600"/>
            <a:ext cx="8094134"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8" name="Shape 98"/>
          <p:cNvSpPr txBox="1">
            <a:spLocks noGrp="1"/>
          </p:cNvSpPr>
          <p:nvPr>
            <p:ph type="body" idx="1"/>
          </p:nvPr>
        </p:nvSpPr>
        <p:spPr>
          <a:xfrm>
            <a:off x="1366138" y="3632200"/>
            <a:ext cx="7224524"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9" name="Shape 99"/>
          <p:cNvSpPr txBox="1">
            <a:spLocks noGrp="1"/>
          </p:cNvSpPr>
          <p:nvPr>
            <p:ph type="body" idx="2"/>
          </p:nvPr>
        </p:nvSpPr>
        <p:spPr>
          <a:xfrm>
            <a:off x="677335" y="4470400"/>
            <a:ext cx="8596668"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0" name="Shape 10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1" name="Shape 10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2" name="Shape 10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103" name="Shape 103"/>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9EDFF5"/>
                </a:solidFill>
                <a:latin typeface="Arial"/>
                <a:ea typeface="Arial"/>
                <a:cs typeface="Arial"/>
                <a:sym typeface="Arial"/>
              </a:rPr>
              <a:t>“</a:t>
            </a:r>
          </a:p>
        </p:txBody>
      </p:sp>
      <p:sp>
        <p:nvSpPr>
          <p:cNvPr id="104" name="Shape 104"/>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9EDFF5"/>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77335" y="1931988"/>
            <a:ext cx="8596668" cy="2595459"/>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7" name="Shape 107"/>
          <p:cNvSpPr txBox="1">
            <a:spLocks noGrp="1"/>
          </p:cNvSpPr>
          <p:nvPr>
            <p:ph type="body" idx="1"/>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8" name="Shape 10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9" name="Shape 10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0" name="Shape 11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931333" y="609600"/>
            <a:ext cx="8094134"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3" name="Shape 113"/>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4" name="Shape 114"/>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5" name="Shape 115"/>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6" name="Shape 116"/>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7" name="Shape 117"/>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118" name="Shape 118"/>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9EDFF5"/>
                </a:solidFill>
                <a:latin typeface="Arial"/>
                <a:ea typeface="Arial"/>
                <a:cs typeface="Arial"/>
                <a:sym typeface="Arial"/>
              </a:rPr>
              <a:t>“</a:t>
            </a:r>
          </a:p>
        </p:txBody>
      </p:sp>
      <p:sp>
        <p:nvSpPr>
          <p:cNvPr id="119" name="Shape 119"/>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9EDFF5"/>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85799" y="609600"/>
            <a:ext cx="8588202"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2" name="Shape 122"/>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3" name="Shape 123"/>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4" name="Shape 12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5" name="Shape 12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6" name="Shape 12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9" name="Shape 129"/>
          <p:cNvSpPr txBox="1">
            <a:spLocks noGrp="1"/>
          </p:cNvSpPr>
          <p:nvPr>
            <p:ph type="body" idx="1"/>
          </p:nvPr>
        </p:nvSpPr>
        <p:spPr>
          <a:xfrm rot="5400000">
            <a:off x="3035281" y="-197358"/>
            <a:ext cx="3880773" cy="859666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0" name="Shape 13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Shape 13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2" name="Shape 13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5400000">
            <a:off x="5994318" y="2582952"/>
            <a:ext cx="5251450" cy="1304742"/>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1581685" y="-294750"/>
            <a:ext cx="5251449" cy="7060149"/>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6" name="Shape 136"/>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7" name="Shape 137"/>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8" name="Shape 138"/>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77335" y="2700866"/>
            <a:ext cx="8596668" cy="182658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4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1" name="Shape 41"/>
          <p:cNvSpPr txBox="1">
            <a:spLocks noGrp="1"/>
          </p:cNvSpPr>
          <p:nvPr>
            <p:ph type="body" idx="1"/>
          </p:nvPr>
        </p:nvSpPr>
        <p:spPr>
          <a:xfrm>
            <a:off x="677335" y="4527448"/>
            <a:ext cx="8596668"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42" name="Shape 4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3" name="Shape 4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 name="Shape 4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7" name="Shape 47"/>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8" name="Shape 4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9" name="Shape 4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0" name="Shape 5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3" name="Shape 53"/>
          <p:cNvSpPr txBox="1">
            <a:spLocks noGrp="1"/>
          </p:cNvSpPr>
          <p:nvPr>
            <p:ph type="body" idx="1"/>
          </p:nvPr>
        </p:nvSpPr>
        <p:spPr>
          <a:xfrm>
            <a:off x="677333" y="2160589"/>
            <a:ext cx="4184035" cy="3880771"/>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4" name="Shape 54"/>
          <p:cNvSpPr txBox="1">
            <a:spLocks noGrp="1"/>
          </p:cNvSpPr>
          <p:nvPr>
            <p:ph type="body" idx="2"/>
          </p:nvPr>
        </p:nvSpPr>
        <p:spPr>
          <a:xfrm>
            <a:off x="5089969" y="2160589"/>
            <a:ext cx="4184033"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5" name="Shape 55"/>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6" name="Shape 56"/>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7" name="Shape 57"/>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0" name="Shape 60"/>
          <p:cNvSpPr txBox="1">
            <a:spLocks noGrp="1"/>
          </p:cNvSpPr>
          <p:nvPr>
            <p:ph type="body" idx="1"/>
          </p:nvPr>
        </p:nvSpPr>
        <p:spPr>
          <a:xfrm>
            <a:off x="675745" y="2160983"/>
            <a:ext cx="418562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1" name="Shape 61"/>
          <p:cNvSpPr txBox="1">
            <a:spLocks noGrp="1"/>
          </p:cNvSpPr>
          <p:nvPr>
            <p:ph type="body" idx="2"/>
          </p:nvPr>
        </p:nvSpPr>
        <p:spPr>
          <a:xfrm>
            <a:off x="675745" y="2737244"/>
            <a:ext cx="4185622"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2" name="Shape 62"/>
          <p:cNvSpPr txBox="1">
            <a:spLocks noGrp="1"/>
          </p:cNvSpPr>
          <p:nvPr>
            <p:ph type="body" idx="3"/>
          </p:nvPr>
        </p:nvSpPr>
        <p:spPr>
          <a:xfrm>
            <a:off x="5088382" y="2160983"/>
            <a:ext cx="418561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3" name="Shape 63"/>
          <p:cNvSpPr txBox="1">
            <a:spLocks noGrp="1"/>
          </p:cNvSpPr>
          <p:nvPr>
            <p:ph type="body" idx="4"/>
          </p:nvPr>
        </p:nvSpPr>
        <p:spPr>
          <a:xfrm>
            <a:off x="5088383" y="2737244"/>
            <a:ext cx="4185616"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Shape 6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6" name="Shape 6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9" name="Shape 69"/>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0" name="Shape 70"/>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1" name="Shape 71"/>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2"/>
        <p:cNvGrpSpPr/>
        <p:nvPr/>
      </p:nvGrpSpPr>
      <p:grpSpPr>
        <a:xfrm>
          <a:off x="0" y="0"/>
          <a:ext cx="0" cy="0"/>
          <a:chOff x="0" y="0"/>
          <a:chExt cx="0" cy="0"/>
        </a:xfrm>
      </p:grpSpPr>
      <p:sp>
        <p:nvSpPr>
          <p:cNvPr id="73" name="Shape 7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5" name="Shape 7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77333" y="1498604"/>
            <a:ext cx="3854527" cy="1278465"/>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2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8" name="Shape 78"/>
          <p:cNvSpPr txBox="1">
            <a:spLocks noGrp="1"/>
          </p:cNvSpPr>
          <p:nvPr>
            <p:ph type="body" idx="1"/>
          </p:nvPr>
        </p:nvSpPr>
        <p:spPr>
          <a:xfrm>
            <a:off x="4760460" y="514924"/>
            <a:ext cx="4513540" cy="552643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9" name="Shape 79"/>
          <p:cNvSpPr txBox="1">
            <a:spLocks noGrp="1"/>
          </p:cNvSpPr>
          <p:nvPr>
            <p:ph type="body" idx="2"/>
          </p:nvPr>
        </p:nvSpPr>
        <p:spPr>
          <a:xfrm>
            <a:off x="677333" y="2777068"/>
            <a:ext cx="3854527" cy="258444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1pPr>
            <a:lvl2pPr marL="457063" marR="0" lvl="1" indent="-12562"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2pPr>
            <a:lvl3pPr marL="914126" marR="0" lvl="2" indent="-12425"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3pPr>
            <a:lvl4pPr marL="1371189" marR="0" lvl="3" indent="-12288"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4pPr>
            <a:lvl5pPr marL="1828251" marR="0" lvl="4" indent="-12151"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5pPr>
            <a:lvl6pPr marL="2285314" marR="0" lvl="5" indent="-12013"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6pPr>
            <a:lvl7pPr marL="2742377" marR="0" lvl="6" indent="-11876"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7pPr>
            <a:lvl8pPr marL="3199440" marR="0" lvl="7" indent="-11739"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8pPr>
            <a:lvl9pPr marL="3656503" marR="0" lvl="8" indent="-11603"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9pPr>
          </a:lstStyle>
          <a:p>
            <a:endParaRPr/>
          </a:p>
        </p:txBody>
      </p:sp>
      <p:sp>
        <p:nvSpPr>
          <p:cNvPr id="80" name="Shape 8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1" name="Shape 8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2" name="Shape 8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77333" y="4800600"/>
            <a:ext cx="8596667" cy="566737"/>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2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5" name="Shape 85"/>
          <p:cNvSpPr>
            <a:spLocks noGrp="1"/>
          </p:cNvSpPr>
          <p:nvPr>
            <p:ph type="pic" idx="2"/>
          </p:nvPr>
        </p:nvSpPr>
        <p:spPr>
          <a:xfrm>
            <a:off x="677333" y="609600"/>
            <a:ext cx="8596668" cy="3845718"/>
          </a:xfrm>
          <a:prstGeom prst="rect">
            <a:avLst/>
          </a:prstGeom>
          <a:noFill/>
          <a:ln>
            <a:noFill/>
          </a:ln>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Shape 86"/>
          <p:cNvSpPr txBox="1">
            <a:spLocks noGrp="1"/>
          </p:cNvSpPr>
          <p:nvPr>
            <p:ph type="body" idx="1"/>
          </p:nvPr>
        </p:nvSpPr>
        <p:spPr>
          <a:xfrm>
            <a:off x="677333" y="5367337"/>
            <a:ext cx="8596667" cy="67402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87" name="Shape 87"/>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8" name="Shape 88"/>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89" name="Shape 89"/>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0" y="-8466"/>
            <a:ext cx="12192000" cy="6866467"/>
            <a:chOff x="0" y="-8466"/>
            <a:chExt cx="12192000" cy="6866467"/>
          </a:xfrm>
        </p:grpSpPr>
        <p:cxnSp>
          <p:nvCxnSpPr>
            <p:cNvPr id="7" name="Shape 7"/>
            <p:cNvCxnSpPr/>
            <p:nvPr/>
          </p:nvCxnSpPr>
          <p:spPr>
            <a:xfrm>
              <a:off x="9371011" y="0"/>
              <a:ext cx="1219199" cy="6858000"/>
            </a:xfrm>
            <a:prstGeom prst="straightConnector1">
              <a:avLst/>
            </a:prstGeom>
            <a:noFill/>
            <a:ln w="9525" cap="flat" cmpd="sng">
              <a:solidFill>
                <a:schemeClr val="accent1">
                  <a:alpha val="69803"/>
                </a:schemeClr>
              </a:solidFill>
              <a:prstDash val="solid"/>
              <a:round/>
              <a:headEnd type="none" w="med" len="med"/>
              <a:tailEnd type="none" w="med" len="med"/>
            </a:ln>
          </p:spPr>
        </p:cxnSp>
        <p:cxnSp>
          <p:nvCxnSpPr>
            <p:cNvPr id="8" name="Shape 8"/>
            <p:cNvCxnSpPr/>
            <p:nvPr/>
          </p:nvCxnSpPr>
          <p:spPr>
            <a:xfrm flipH="1">
              <a:off x="7425266" y="3681412"/>
              <a:ext cx="4763558" cy="3176586"/>
            </a:xfrm>
            <a:prstGeom prst="straightConnector1">
              <a:avLst/>
            </a:prstGeom>
            <a:noFill/>
            <a:ln w="9525" cap="flat" cmpd="sng">
              <a:solidFill>
                <a:schemeClr val="accent1">
                  <a:alpha val="69803"/>
                </a:schemeClr>
              </a:solidFill>
              <a:prstDash val="solid"/>
              <a:round/>
              <a:headEnd type="none" w="med" len="med"/>
              <a:tailEnd type="none" w="med" len="med"/>
            </a:ln>
          </p:spPr>
        </p:cxnSp>
        <p:sp>
          <p:nvSpPr>
            <p:cNvPr id="9" name="Shape 9"/>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0" name="Shape 10"/>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1" name="Shape 11"/>
            <p:cNvSpPr/>
            <p:nvPr/>
          </p:nvSpPr>
          <p:spPr>
            <a:xfrm>
              <a:off x="8932332" y="3048000"/>
              <a:ext cx="3259667" cy="3809999"/>
            </a:xfrm>
            <a:prstGeom prst="triangle">
              <a:avLst>
                <a:gd name="adj" fmla="val 100000"/>
              </a:avLst>
            </a:prstGeom>
            <a:solidFill>
              <a:srgbClr val="16B0E3">
                <a:alpha val="65882"/>
              </a:srgbClr>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16B0E3">
                <a:alpha val="49803"/>
              </a:srgbClr>
            </a:solidFill>
            <a:ln>
              <a:noFill/>
            </a:ln>
          </p:spPr>
        </p:sp>
        <p:sp>
          <p:nvSpPr>
            <p:cNvPr id="13" name="Shape 13"/>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chemeClr val="accent2">
                <a:alpha val="69803"/>
              </a:schemeClr>
            </a:solidFill>
            <a:ln>
              <a:noFill/>
            </a:ln>
          </p:spPr>
        </p:sp>
        <p:sp>
          <p:nvSpPr>
            <p:cNvPr id="14" name="Shape 14"/>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rgbClr val="226292">
                <a:alpha val="80000"/>
              </a:srgbClr>
            </a:solidFill>
            <a:ln>
              <a:noFill/>
            </a:ln>
          </p:spPr>
        </p:sp>
        <p:sp>
          <p:nvSpPr>
            <p:cNvPr id="15" name="Shape 15"/>
            <p:cNvSpPr/>
            <p:nvPr/>
          </p:nvSpPr>
          <p:spPr>
            <a:xfrm>
              <a:off x="10371665" y="3589867"/>
              <a:ext cx="1817159" cy="3268132"/>
            </a:xfrm>
            <a:prstGeom prst="triangle">
              <a:avLst>
                <a:gd name="adj" fmla="val 100000"/>
              </a:avLst>
            </a:prstGeom>
            <a:solidFill>
              <a:srgbClr val="16B0E3">
                <a:alpha val="65882"/>
              </a:srgb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0" y="4013200"/>
              <a:ext cx="448732" cy="2844800"/>
            </a:xfrm>
            <a:prstGeom prst="triangle">
              <a:avLst>
                <a:gd name="adj" fmla="val 0"/>
              </a:avLst>
            </a:prstGeom>
            <a:solidFill>
              <a:schemeClr val="accent1">
                <a:alpha val="69803"/>
              </a:schemeClr>
            </a:solidFill>
            <a:ln>
              <a:noFill/>
            </a:ln>
          </p:spPr>
          <p:txBody>
            <a:bodyPr lIns="91425" tIns="91425" rIns="91425" bIns="91425" anchor="ctr" anchorCtr="0">
              <a:noAutofit/>
            </a:bodyPr>
            <a:lstStyle/>
            <a:p>
              <a:pPr lvl="0">
                <a:spcBef>
                  <a:spcPts val="0"/>
                </a:spcBef>
                <a:buNone/>
              </a:pPr>
              <a:endParaRPr/>
            </a:p>
          </p:txBody>
        </p:sp>
      </p:grpSp>
      <p:sp>
        <p:nvSpPr>
          <p:cNvPr id="17" name="Shape 17"/>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8" name="Shape 18"/>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Shape 19"/>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Shape 20"/>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Shape 21"/>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dx.doi.org/10.1037/ser000003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subTitle" idx="1"/>
          </p:nvPr>
        </p:nvSpPr>
        <p:spPr>
          <a:xfrm>
            <a:off x="961250" y="5156825"/>
            <a:ext cx="10870500" cy="1463700"/>
          </a:xfrm>
          <a:prstGeom prst="rect">
            <a:avLst/>
          </a:prstGeom>
          <a:noFill/>
          <a:ln>
            <a:noFill/>
          </a:ln>
        </p:spPr>
        <p:txBody>
          <a:bodyPr lIns="91425" tIns="45700" rIns="91425" bIns="45700" anchor="t" anchorCtr="0">
            <a:noAutofit/>
          </a:bodyPr>
          <a:lstStyle/>
          <a:p>
            <a:pPr marL="914400" marR="0" lvl="0" indent="457200" algn="l" rtl="0">
              <a:spcBef>
                <a:spcPts val="1000"/>
              </a:spcBef>
              <a:spcAft>
                <a:spcPts val="0"/>
              </a:spcAft>
              <a:buClr>
                <a:schemeClr val="accent1"/>
              </a:buClr>
              <a:buSzPct val="25000"/>
              <a:buFont typeface="Noto Sans Symbols"/>
              <a:buNone/>
            </a:pPr>
            <a:r>
              <a:rPr lang="en-US" sz="3000" b="1" i="0" u="none" strike="noStrike" cap="none" dirty="0">
                <a:solidFill>
                  <a:srgbClr val="000000"/>
                </a:solidFill>
                <a:latin typeface="Arial"/>
                <a:ea typeface="Arial"/>
                <a:cs typeface="Arial"/>
                <a:sym typeface="Arial"/>
              </a:rPr>
              <a:t>John </a:t>
            </a:r>
            <a:r>
              <a:rPr lang="en-US" sz="3000" b="1" i="0" u="none" strike="noStrike" cap="none" dirty="0" err="1">
                <a:solidFill>
                  <a:srgbClr val="000000"/>
                </a:solidFill>
                <a:latin typeface="Arial"/>
                <a:ea typeface="Arial"/>
                <a:cs typeface="Arial"/>
                <a:sym typeface="Arial"/>
              </a:rPr>
              <a:t>Houto</a:t>
            </a:r>
            <a:r>
              <a:rPr lang="en-US" sz="3000" b="1" dirty="0" err="1">
                <a:solidFill>
                  <a:srgbClr val="000000"/>
                </a:solidFill>
                <a:latin typeface="Arial"/>
                <a:ea typeface="Arial"/>
                <a:cs typeface="Arial"/>
                <a:sym typeface="Arial"/>
              </a:rPr>
              <a:t>n</a:t>
            </a:r>
            <a:r>
              <a:rPr lang="en-US" sz="3000" b="1" dirty="0">
                <a:solidFill>
                  <a:srgbClr val="000000"/>
                </a:solidFill>
                <a:latin typeface="Arial"/>
                <a:ea typeface="Arial"/>
                <a:cs typeface="Arial"/>
                <a:sym typeface="Arial"/>
              </a:rPr>
              <a:t>, MS LPC CAADC</a:t>
            </a:r>
            <a:endParaRPr lang="en-US" sz="3000" b="1" i="0" u="none" strike="noStrike" cap="none" dirty="0">
              <a:solidFill>
                <a:srgbClr val="000000"/>
              </a:solidFill>
              <a:latin typeface="Arial"/>
              <a:ea typeface="Arial"/>
              <a:cs typeface="Arial"/>
              <a:sym typeface="Arial"/>
            </a:endParaRPr>
          </a:p>
        </p:txBody>
      </p:sp>
      <p:sp>
        <p:nvSpPr>
          <p:cNvPr id="144" name="Shape 144"/>
          <p:cNvSpPr txBox="1"/>
          <p:nvPr/>
        </p:nvSpPr>
        <p:spPr>
          <a:xfrm>
            <a:off x="0" y="304800"/>
            <a:ext cx="11652900" cy="3733800"/>
          </a:xfrm>
          <a:prstGeom prst="rect">
            <a:avLst/>
          </a:prstGeom>
          <a:noFill/>
          <a:ln>
            <a:noFill/>
          </a:ln>
        </p:spPr>
        <p:txBody>
          <a:bodyPr lIns="91425" tIns="91425" rIns="91425" bIns="91425" anchor="t" anchorCtr="0">
            <a:noAutofit/>
          </a:bodyPr>
          <a:lstStyle/>
          <a:p>
            <a:pPr lvl="0" algn="ctr">
              <a:buClr>
                <a:schemeClr val="accent1"/>
              </a:buClr>
              <a:buSzPct val="25000"/>
            </a:pPr>
            <a:r>
              <a:rPr lang="en-US" sz="3600" b="1" dirty="0">
                <a:solidFill>
                  <a:srgbClr val="FF0000"/>
                </a:solidFill>
              </a:rPr>
              <a:t>The Connection Between Attachment and </a:t>
            </a:r>
          </a:p>
          <a:p>
            <a:pPr lvl="0" algn="ctr">
              <a:buClr>
                <a:schemeClr val="accent1"/>
              </a:buClr>
              <a:buSzPct val="25000"/>
            </a:pPr>
            <a:r>
              <a:rPr lang="en-US" sz="3600" b="1" dirty="0">
                <a:solidFill>
                  <a:srgbClr val="FF0000"/>
                </a:solidFill>
              </a:rPr>
              <a:t>Substance Use Disorders</a:t>
            </a:r>
          </a:p>
          <a:p>
            <a:pPr lvl="0" algn="ctr">
              <a:buClr>
                <a:schemeClr val="accent1"/>
              </a:buClr>
              <a:buSzPct val="25000"/>
            </a:pPr>
            <a:endParaRPr lang="en-US" sz="3600" b="1" dirty="0"/>
          </a:p>
          <a:p>
            <a:pPr lvl="0" algn="ctr">
              <a:buClr>
                <a:schemeClr val="accent1"/>
              </a:buClr>
              <a:buSzPct val="25000"/>
            </a:pPr>
            <a:endParaRPr lang="en-US" sz="3600" b="1" dirty="0"/>
          </a:p>
          <a:p>
            <a:pPr lvl="0" algn="ctr">
              <a:buClr>
                <a:schemeClr val="accent1"/>
              </a:buClr>
              <a:buSzPct val="25000"/>
            </a:pPr>
            <a:r>
              <a:rPr lang="en-US" sz="3200" b="1" dirty="0"/>
              <a:t>PA Certification Board Annual Conference</a:t>
            </a:r>
          </a:p>
          <a:p>
            <a:pPr lvl="0" algn="ctr">
              <a:buClr>
                <a:schemeClr val="accent1"/>
              </a:buClr>
              <a:buSzPct val="25000"/>
            </a:pPr>
            <a:r>
              <a:rPr lang="en-US" sz="3200" b="1" dirty="0"/>
              <a:t>May 1, 2017</a:t>
            </a:r>
            <a:endParaRPr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838200"/>
          </a:xfrm>
        </p:spPr>
        <p:txBody>
          <a:bodyPr/>
          <a:lstStyle/>
          <a:p>
            <a:r>
              <a:rPr lang="en-US" b="1" dirty="0">
                <a:solidFill>
                  <a:schemeClr val="tx1"/>
                </a:solidFill>
                <a:latin typeface="+mj-lt"/>
              </a:rPr>
              <a:t>How does Attachment go wrong…</a:t>
            </a:r>
          </a:p>
        </p:txBody>
      </p:sp>
      <p:sp>
        <p:nvSpPr>
          <p:cNvPr id="3" name="Text Placeholder 2"/>
          <p:cNvSpPr>
            <a:spLocks noGrp="1"/>
          </p:cNvSpPr>
          <p:nvPr>
            <p:ph type="body" idx="1"/>
          </p:nvPr>
        </p:nvSpPr>
        <p:spPr>
          <a:xfrm>
            <a:off x="677333" y="1600201"/>
            <a:ext cx="8596668" cy="4953000"/>
          </a:xfrm>
        </p:spPr>
        <p:txBody>
          <a:bodyPr/>
          <a:lstStyle/>
          <a:p>
            <a:pPr>
              <a:lnSpc>
                <a:spcPct val="90000"/>
              </a:lnSpc>
              <a:buClr>
                <a:schemeClr val="accent2"/>
              </a:buClr>
              <a:buSzTx/>
              <a:buFont typeface="Wingdings" pitchFamily="2" charset="2"/>
              <a:buChar char="Ø"/>
            </a:pPr>
            <a:r>
              <a:rPr lang="en-US" sz="2400" b="1" dirty="0">
                <a:solidFill>
                  <a:schemeClr val="tx1"/>
                </a:solidFill>
                <a:latin typeface="+mj-lt"/>
              </a:rPr>
              <a:t>  Neglect</a:t>
            </a:r>
          </a:p>
          <a:p>
            <a:pPr>
              <a:lnSpc>
                <a:spcPct val="90000"/>
              </a:lnSpc>
              <a:buClr>
                <a:schemeClr val="accent2"/>
              </a:buClr>
              <a:buSzTx/>
              <a:buFont typeface="Wingdings" pitchFamily="2" charset="2"/>
              <a:buChar char="Ø"/>
            </a:pPr>
            <a:r>
              <a:rPr lang="en-US" sz="2400" b="1" dirty="0">
                <a:solidFill>
                  <a:schemeClr val="tx1"/>
                </a:solidFill>
                <a:latin typeface="+mj-lt"/>
              </a:rPr>
              <a:t>  Physical, sexual or emotional abuse</a:t>
            </a:r>
          </a:p>
          <a:p>
            <a:pPr>
              <a:lnSpc>
                <a:spcPct val="90000"/>
              </a:lnSpc>
              <a:buClr>
                <a:schemeClr val="accent2"/>
              </a:buClr>
              <a:buSzTx/>
              <a:buFont typeface="Wingdings" pitchFamily="2" charset="2"/>
              <a:buChar char="Ø"/>
            </a:pPr>
            <a:r>
              <a:rPr lang="en-US" sz="2400" b="1" dirty="0">
                <a:solidFill>
                  <a:schemeClr val="tx1"/>
                </a:solidFill>
                <a:latin typeface="+mj-lt"/>
              </a:rPr>
              <a:t>  Painful or undiagnosed illness or injury</a:t>
            </a:r>
          </a:p>
          <a:p>
            <a:pPr>
              <a:lnSpc>
                <a:spcPct val="90000"/>
              </a:lnSpc>
              <a:buClr>
                <a:schemeClr val="accent2"/>
              </a:buClr>
              <a:buSzTx/>
              <a:buFont typeface="Wingdings" pitchFamily="2" charset="2"/>
              <a:buChar char="Ø"/>
            </a:pPr>
            <a:r>
              <a:rPr lang="en-US" sz="2400" b="1" dirty="0">
                <a:solidFill>
                  <a:schemeClr val="tx1"/>
                </a:solidFill>
                <a:latin typeface="+mj-lt"/>
              </a:rPr>
              <a:t>  Sudden separation for primary caregiver</a:t>
            </a:r>
          </a:p>
          <a:p>
            <a:pPr>
              <a:lnSpc>
                <a:spcPct val="90000"/>
              </a:lnSpc>
              <a:buClr>
                <a:schemeClr val="accent2"/>
              </a:buClr>
              <a:buSzTx/>
              <a:buFont typeface="Wingdings" pitchFamily="2" charset="2"/>
              <a:buChar char="Ø"/>
            </a:pPr>
            <a:r>
              <a:rPr lang="en-US" sz="2400" b="1" dirty="0">
                <a:solidFill>
                  <a:schemeClr val="tx1"/>
                </a:solidFill>
                <a:latin typeface="+mj-lt"/>
              </a:rPr>
              <a:t>  Prenatal abuse including alcohol and/or drug abuse,</a:t>
            </a:r>
            <a:br>
              <a:rPr lang="en-US" sz="2400" b="1" dirty="0">
                <a:solidFill>
                  <a:schemeClr val="tx1"/>
                </a:solidFill>
                <a:latin typeface="+mj-lt"/>
              </a:rPr>
            </a:br>
            <a:r>
              <a:rPr lang="en-US" sz="2400" b="1" dirty="0">
                <a:solidFill>
                  <a:schemeClr val="tx1"/>
                </a:solidFill>
                <a:latin typeface="+mj-lt"/>
              </a:rPr>
              <a:t>  and poor nutrition</a:t>
            </a:r>
          </a:p>
          <a:p>
            <a:pPr>
              <a:lnSpc>
                <a:spcPct val="90000"/>
              </a:lnSpc>
              <a:buClr>
                <a:schemeClr val="accent2"/>
              </a:buClr>
              <a:buSzTx/>
              <a:buFont typeface="Wingdings" pitchFamily="2" charset="2"/>
              <a:buChar char="Ø"/>
            </a:pPr>
            <a:r>
              <a:rPr lang="en-US" sz="2400" b="1" dirty="0">
                <a:solidFill>
                  <a:schemeClr val="tx1"/>
                </a:solidFill>
                <a:latin typeface="+mj-lt"/>
              </a:rPr>
              <a:t>  Frequent foster placements and failed adoptions</a:t>
            </a:r>
          </a:p>
          <a:p>
            <a:pPr>
              <a:lnSpc>
                <a:spcPct val="90000"/>
              </a:lnSpc>
              <a:buClr>
                <a:schemeClr val="accent2"/>
              </a:buClr>
              <a:buSzTx/>
              <a:buFont typeface="Wingdings" pitchFamily="2" charset="2"/>
              <a:buChar char="Ø"/>
            </a:pPr>
            <a:r>
              <a:rPr lang="en-US" sz="2400" b="1" dirty="0">
                <a:solidFill>
                  <a:schemeClr val="tx1"/>
                </a:solidFill>
                <a:latin typeface="+mj-lt"/>
              </a:rPr>
              <a:t>  Pathological or inadequate childcare</a:t>
            </a:r>
          </a:p>
          <a:p>
            <a:pPr>
              <a:lnSpc>
                <a:spcPct val="90000"/>
              </a:lnSpc>
              <a:buClr>
                <a:schemeClr val="accent2"/>
              </a:buClr>
              <a:buSzTx/>
              <a:buFont typeface="Wingdings" pitchFamily="2" charset="2"/>
              <a:buChar char="Ø"/>
            </a:pPr>
            <a:r>
              <a:rPr lang="en-US" sz="2400" b="1" dirty="0">
                <a:solidFill>
                  <a:schemeClr val="tx1"/>
                </a:solidFill>
                <a:latin typeface="+mj-lt"/>
              </a:rPr>
              <a:t>  Physical or psychological abandonment by mother</a:t>
            </a:r>
          </a:p>
          <a:p>
            <a:pPr>
              <a:lnSpc>
                <a:spcPct val="90000"/>
              </a:lnSpc>
              <a:buClr>
                <a:schemeClr val="accent2"/>
              </a:buClr>
              <a:buSzTx/>
              <a:buFont typeface="Wingdings" pitchFamily="2" charset="2"/>
              <a:buChar char="Ø"/>
            </a:pPr>
            <a:r>
              <a:rPr lang="en-US" sz="2400" b="1" dirty="0">
                <a:solidFill>
                  <a:schemeClr val="tx1"/>
                </a:solidFill>
                <a:latin typeface="+mj-lt"/>
              </a:rPr>
              <a:t>  Premature birth</a:t>
            </a:r>
          </a:p>
          <a:p>
            <a:endParaRPr lang="en-US" dirty="0"/>
          </a:p>
        </p:txBody>
      </p:sp>
    </p:spTree>
    <p:extLst>
      <p:ext uri="{BB962C8B-B14F-4D97-AF65-F5344CB8AC3E}">
        <p14:creationId xmlns:p14="http://schemas.microsoft.com/office/powerpoint/2010/main" val="345627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596668" cy="990600"/>
          </a:xfrm>
        </p:spPr>
        <p:txBody>
          <a:bodyPr/>
          <a:lstStyle/>
          <a:p>
            <a:r>
              <a:rPr lang="en-US" sz="3200" b="1" dirty="0">
                <a:solidFill>
                  <a:schemeClr val="tx1"/>
                </a:solidFill>
                <a:latin typeface="+mj-lt"/>
              </a:rPr>
              <a:t>Reactive Attachment Disorder </a:t>
            </a:r>
            <a:br>
              <a:rPr lang="en-US" sz="2400" dirty="0">
                <a:solidFill>
                  <a:schemeClr val="tx1"/>
                </a:solidFill>
                <a:latin typeface="+mj-lt"/>
              </a:rPr>
            </a:br>
            <a:r>
              <a:rPr lang="en-US" sz="2400" i="1" dirty="0">
                <a:solidFill>
                  <a:schemeClr val="tx1"/>
                </a:solidFill>
                <a:latin typeface="+mj-lt"/>
              </a:rPr>
              <a:t>DSM-5 Diagnostic Criteria Code 313.89</a:t>
            </a:r>
          </a:p>
        </p:txBody>
      </p:sp>
      <p:sp>
        <p:nvSpPr>
          <p:cNvPr id="3" name="Text Placeholder 2"/>
          <p:cNvSpPr>
            <a:spLocks noGrp="1"/>
          </p:cNvSpPr>
          <p:nvPr>
            <p:ph type="body" idx="1"/>
          </p:nvPr>
        </p:nvSpPr>
        <p:spPr>
          <a:xfrm>
            <a:off x="677332" y="1295400"/>
            <a:ext cx="9228668" cy="5562600"/>
          </a:xfrm>
        </p:spPr>
        <p:txBody>
          <a:bodyPr/>
          <a:lstStyle/>
          <a:p>
            <a:pPr marL="548641" indent="-457200">
              <a:buClrTx/>
              <a:buSzPct val="100000"/>
              <a:buFont typeface="+mj-lt"/>
              <a:buAutoNum type="alphaUcPeriod"/>
            </a:pPr>
            <a:r>
              <a:rPr lang="en-US" sz="2000" dirty="0">
                <a:solidFill>
                  <a:schemeClr val="tx1"/>
                </a:solidFill>
                <a:latin typeface="+mj-lt"/>
              </a:rPr>
              <a:t>Consistent pattern of inhibited, emotionally withdrawn behavior toward adult caregivers, manifested by both of the following: The child rarely or minimally seeks comfort when distressed. The child rarely or minimally responds to comfort when distressed. </a:t>
            </a:r>
          </a:p>
          <a:p>
            <a:pPr marL="548641" indent="-457200">
              <a:buClrTx/>
              <a:buSzPct val="100000"/>
              <a:buFont typeface="+mj-lt"/>
              <a:buAutoNum type="alphaUcPeriod"/>
            </a:pPr>
            <a:r>
              <a:rPr lang="en-US" sz="2000" dirty="0">
                <a:solidFill>
                  <a:schemeClr val="tx1"/>
                </a:solidFill>
                <a:latin typeface="+mj-lt"/>
              </a:rPr>
              <a:t>A persistent social and emotional disturbance characterized by at least two of the following: Minimal social and emotional responsiveness to others. Limited positive affect. Episodes of unexplained irritability, sadness, or fearfulness that are evident even during nonthreatening interaction with adult caregivers. </a:t>
            </a:r>
          </a:p>
          <a:p>
            <a:pPr marL="548641" indent="-457200">
              <a:buClrTx/>
              <a:buSzPct val="100000"/>
              <a:buFont typeface="+mj-lt"/>
              <a:buAutoNum type="alphaUcPeriod"/>
            </a:pPr>
            <a:r>
              <a:rPr lang="en-US" sz="2000" dirty="0">
                <a:solidFill>
                  <a:schemeClr val="tx1"/>
                </a:solidFill>
                <a:latin typeface="+mj-lt"/>
              </a:rPr>
              <a:t>The child has experienced a pattern of extremes of insufficient care as evidenced by at least one of the following: Social neglect or deprivation in the form of persistent lack of having basic emotional needs for comfort, stimulation, and affection met by caregiving adults. Repeated changes of primary caregivers that limit opportunities to form stable attachments (e.g., frequent changes in foster care.) Rearing in unusual settings that severely limit opportunities to form selective attachments (e.g. institutions with child-to-caregiver-ratios.)</a:t>
            </a:r>
          </a:p>
          <a:p>
            <a:pPr marL="91441" indent="0">
              <a:buNone/>
            </a:pPr>
            <a:endParaRPr lang="en-US" dirty="0"/>
          </a:p>
        </p:txBody>
      </p:sp>
    </p:spTree>
    <p:extLst>
      <p:ext uri="{BB962C8B-B14F-4D97-AF65-F5344CB8AC3E}">
        <p14:creationId xmlns:p14="http://schemas.microsoft.com/office/powerpoint/2010/main" val="180203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596668" cy="990600"/>
          </a:xfrm>
        </p:spPr>
        <p:txBody>
          <a:bodyPr/>
          <a:lstStyle/>
          <a:p>
            <a:r>
              <a:rPr lang="en-US" sz="3200" b="1" dirty="0">
                <a:solidFill>
                  <a:schemeClr val="tx1"/>
                </a:solidFill>
                <a:latin typeface="+mj-lt"/>
              </a:rPr>
              <a:t>Reactive Attachment Disorder </a:t>
            </a:r>
            <a:br>
              <a:rPr lang="en-US" sz="2400" dirty="0">
                <a:solidFill>
                  <a:schemeClr val="tx1"/>
                </a:solidFill>
                <a:latin typeface="+mj-lt"/>
              </a:rPr>
            </a:br>
            <a:r>
              <a:rPr lang="en-US" sz="2400" i="1" dirty="0">
                <a:solidFill>
                  <a:schemeClr val="tx1"/>
                </a:solidFill>
                <a:latin typeface="+mj-lt"/>
              </a:rPr>
              <a:t>DSM-5 Diagnostic Criteria Code 313.89</a:t>
            </a:r>
          </a:p>
        </p:txBody>
      </p:sp>
      <p:sp>
        <p:nvSpPr>
          <p:cNvPr id="3" name="Text Placeholder 2"/>
          <p:cNvSpPr>
            <a:spLocks noGrp="1"/>
          </p:cNvSpPr>
          <p:nvPr>
            <p:ph type="body" idx="1"/>
          </p:nvPr>
        </p:nvSpPr>
        <p:spPr>
          <a:xfrm>
            <a:off x="677332" y="1447800"/>
            <a:ext cx="9228668" cy="5181600"/>
          </a:xfrm>
        </p:spPr>
        <p:txBody>
          <a:bodyPr/>
          <a:lstStyle/>
          <a:p>
            <a:pPr marL="548641" indent="-457200">
              <a:buClrTx/>
              <a:buSzPct val="100000"/>
              <a:buFont typeface="+mj-lt"/>
              <a:buAutoNum type="alphaUcPeriod" startAt="4"/>
            </a:pPr>
            <a:r>
              <a:rPr lang="en-US" sz="2000" dirty="0">
                <a:solidFill>
                  <a:schemeClr val="tx1"/>
                </a:solidFill>
                <a:latin typeface="+mj-lt"/>
              </a:rPr>
              <a:t>The care in Criterion C is presumed to be responsible for the disturbed behavior in Criterion A (e.g., the disturbances in Criterion A began following the lack of adequate care in Criterion C.) </a:t>
            </a:r>
          </a:p>
          <a:p>
            <a:pPr marL="548641" indent="-457200">
              <a:buClrTx/>
              <a:buSzPct val="100000"/>
              <a:buFont typeface="+mj-lt"/>
              <a:buAutoNum type="alphaUcPeriod" startAt="4"/>
            </a:pPr>
            <a:r>
              <a:rPr lang="en-US" sz="2000" dirty="0">
                <a:solidFill>
                  <a:schemeClr val="tx1"/>
                </a:solidFill>
                <a:latin typeface="+mj-lt"/>
              </a:rPr>
              <a:t>The criteria are not met for autism spectrum disorder. </a:t>
            </a:r>
          </a:p>
          <a:p>
            <a:pPr marL="548641" indent="-457200">
              <a:buClrTx/>
              <a:buSzPct val="100000"/>
              <a:buFont typeface="+mj-lt"/>
              <a:buAutoNum type="alphaUcPeriod" startAt="4"/>
            </a:pPr>
            <a:r>
              <a:rPr lang="en-US" sz="2000" dirty="0">
                <a:solidFill>
                  <a:schemeClr val="tx1"/>
                </a:solidFill>
                <a:latin typeface="+mj-lt"/>
              </a:rPr>
              <a:t>The disturbance is evident before age 5 years. </a:t>
            </a:r>
          </a:p>
          <a:p>
            <a:pPr marL="548641" indent="-457200">
              <a:buClrTx/>
              <a:buSzPct val="100000"/>
              <a:buFont typeface="+mj-lt"/>
              <a:buAutoNum type="alphaUcPeriod" startAt="4"/>
            </a:pPr>
            <a:r>
              <a:rPr lang="en-US" sz="2000" dirty="0">
                <a:solidFill>
                  <a:schemeClr val="tx1"/>
                </a:solidFill>
                <a:latin typeface="+mj-lt"/>
              </a:rPr>
              <a:t>The child has a developmental age of at least 9 months. </a:t>
            </a:r>
          </a:p>
          <a:p>
            <a:pPr marL="548641" indent="-457200">
              <a:buFont typeface="+mj-lt"/>
              <a:buAutoNum type="alphaUcPeriod" startAt="4"/>
            </a:pPr>
            <a:endParaRPr lang="en-US" sz="2000" dirty="0">
              <a:solidFill>
                <a:schemeClr val="tx1"/>
              </a:solidFill>
              <a:latin typeface="+mj-lt"/>
            </a:endParaRPr>
          </a:p>
          <a:p>
            <a:pPr marL="91441" indent="0">
              <a:buNone/>
            </a:pPr>
            <a:r>
              <a:rPr lang="en-US" sz="2000" dirty="0">
                <a:solidFill>
                  <a:schemeClr val="tx1"/>
                </a:solidFill>
                <a:latin typeface="+mj-lt"/>
              </a:rPr>
              <a:t>http://traumadissociation.com/rad </a:t>
            </a:r>
          </a:p>
          <a:p>
            <a:pPr marL="91441" indent="0">
              <a:buNone/>
            </a:pPr>
            <a:endParaRPr lang="en-US" dirty="0"/>
          </a:p>
        </p:txBody>
      </p:sp>
    </p:spTree>
    <p:extLst>
      <p:ext uri="{BB962C8B-B14F-4D97-AF65-F5344CB8AC3E}">
        <p14:creationId xmlns:p14="http://schemas.microsoft.com/office/powerpoint/2010/main" val="144463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838200"/>
          </a:xfrm>
        </p:spPr>
        <p:txBody>
          <a:bodyPr/>
          <a:lstStyle/>
          <a:p>
            <a:pPr algn="ctr"/>
            <a:r>
              <a:rPr lang="en-US" b="1" dirty="0">
                <a:solidFill>
                  <a:schemeClr val="tx1"/>
                </a:solidFill>
                <a:latin typeface="+mn-lt"/>
              </a:rPr>
              <a:t>Attachment Disorder World-view</a:t>
            </a:r>
          </a:p>
        </p:txBody>
      </p:sp>
      <p:sp>
        <p:nvSpPr>
          <p:cNvPr id="3" name="Text Placeholder 2"/>
          <p:cNvSpPr>
            <a:spLocks noGrp="1"/>
          </p:cNvSpPr>
          <p:nvPr>
            <p:ph type="body" idx="1"/>
          </p:nvPr>
        </p:nvSpPr>
        <p:spPr>
          <a:xfrm>
            <a:off x="677333" y="1676401"/>
            <a:ext cx="8596668" cy="4364962"/>
          </a:xfrm>
        </p:spPr>
        <p:txBody>
          <a:bodyPr/>
          <a:lstStyle/>
          <a:p>
            <a:pPr>
              <a:lnSpc>
                <a:spcPct val="125000"/>
              </a:lnSpc>
              <a:buClr>
                <a:schemeClr val="accent2"/>
              </a:buClr>
              <a:buSzTx/>
              <a:buFont typeface="Wingdings" pitchFamily="2" charset="2"/>
              <a:buChar char="Ø"/>
            </a:pPr>
            <a:r>
              <a:rPr lang="en-US" sz="2400" b="1" dirty="0">
                <a:solidFill>
                  <a:schemeClr val="tx1"/>
                </a:solidFill>
                <a:latin typeface="+mn-lt"/>
              </a:rPr>
              <a:t> The world is a dangerous place.</a:t>
            </a:r>
          </a:p>
          <a:p>
            <a:pPr>
              <a:lnSpc>
                <a:spcPct val="105000"/>
              </a:lnSpc>
              <a:spcBef>
                <a:spcPct val="25000"/>
              </a:spcBef>
              <a:buClr>
                <a:schemeClr val="accent2"/>
              </a:buClr>
              <a:buSzTx/>
              <a:buFont typeface="Wingdings" pitchFamily="2" charset="2"/>
              <a:buChar char="Ø"/>
            </a:pPr>
            <a:r>
              <a:rPr lang="en-US" sz="2400" b="1" dirty="0">
                <a:solidFill>
                  <a:schemeClr val="tx1"/>
                </a:solidFill>
                <a:latin typeface="+mn-lt"/>
              </a:rPr>
              <a:t> Adults (authority) will hurt me and CANNOT be trusted!</a:t>
            </a:r>
          </a:p>
          <a:p>
            <a:pPr>
              <a:lnSpc>
                <a:spcPct val="125000"/>
              </a:lnSpc>
              <a:buClr>
                <a:schemeClr val="accent2"/>
              </a:buClr>
              <a:buSzTx/>
              <a:buFont typeface="Wingdings" pitchFamily="2" charset="2"/>
              <a:buChar char="Ø"/>
            </a:pPr>
            <a:r>
              <a:rPr lang="en-US" sz="2400" b="1" dirty="0">
                <a:solidFill>
                  <a:schemeClr val="tx1"/>
                </a:solidFill>
                <a:latin typeface="+mn-lt"/>
              </a:rPr>
              <a:t> I’m worthless, “dirty”, and no good.</a:t>
            </a:r>
          </a:p>
          <a:p>
            <a:pPr>
              <a:lnSpc>
                <a:spcPct val="125000"/>
              </a:lnSpc>
              <a:buClr>
                <a:schemeClr val="accent2"/>
              </a:buClr>
              <a:buSzTx/>
              <a:buFont typeface="Wingdings" pitchFamily="2" charset="2"/>
              <a:buChar char="Ø"/>
            </a:pPr>
            <a:r>
              <a:rPr lang="en-US" sz="2400" b="1" dirty="0">
                <a:solidFill>
                  <a:schemeClr val="tx1"/>
                </a:solidFill>
                <a:latin typeface="+mn-lt"/>
              </a:rPr>
              <a:t> I’m unloved and unlovable.</a:t>
            </a:r>
          </a:p>
          <a:p>
            <a:pPr>
              <a:lnSpc>
                <a:spcPct val="125000"/>
              </a:lnSpc>
              <a:buClr>
                <a:schemeClr val="accent2"/>
              </a:buClr>
              <a:buSzTx/>
              <a:buFont typeface="Wingdings" pitchFamily="2" charset="2"/>
              <a:buChar char="Ø"/>
            </a:pPr>
            <a:r>
              <a:rPr lang="en-US" sz="2400" b="1" dirty="0">
                <a:solidFill>
                  <a:schemeClr val="tx1"/>
                </a:solidFill>
                <a:latin typeface="+mn-lt"/>
              </a:rPr>
              <a:t> I need to keep people at a distance through negative behaviors so they cannot hurt me again.</a:t>
            </a:r>
          </a:p>
          <a:p>
            <a:pPr>
              <a:lnSpc>
                <a:spcPct val="125000"/>
              </a:lnSpc>
              <a:buClr>
                <a:schemeClr val="accent2"/>
              </a:buClr>
              <a:buSzTx/>
              <a:buFont typeface="Wingdings" pitchFamily="2" charset="2"/>
              <a:buChar char="Ø"/>
            </a:pPr>
            <a:r>
              <a:rPr lang="en-US" sz="2400" b="1" dirty="0">
                <a:solidFill>
                  <a:schemeClr val="tx1"/>
                </a:solidFill>
                <a:latin typeface="+mn-lt"/>
              </a:rPr>
              <a:t> I must control everybody and everything through lies and manipulation to be safe.</a:t>
            </a:r>
          </a:p>
          <a:p>
            <a:endParaRPr lang="en-US" dirty="0"/>
          </a:p>
        </p:txBody>
      </p:sp>
    </p:spTree>
    <p:extLst>
      <p:ext uri="{BB962C8B-B14F-4D97-AF65-F5344CB8AC3E}">
        <p14:creationId xmlns:p14="http://schemas.microsoft.com/office/powerpoint/2010/main" val="238715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33973" y="228600"/>
            <a:ext cx="10350600" cy="838200"/>
          </a:xfrm>
          <a:prstGeom prst="rect">
            <a:avLst/>
          </a:prstGeom>
        </p:spPr>
        <p:txBody>
          <a:bodyPr lIns="91425" tIns="91425" rIns="91425" bIns="91425" anchor="t" anchorCtr="0">
            <a:noAutofit/>
          </a:bodyPr>
          <a:lstStyle/>
          <a:p>
            <a:pPr lvl="0" algn="ctr">
              <a:spcBef>
                <a:spcPts val="0"/>
              </a:spcBef>
              <a:buNone/>
            </a:pPr>
            <a:r>
              <a:rPr lang="en-US" b="1" dirty="0">
                <a:solidFill>
                  <a:srgbClr val="000000"/>
                </a:solidFill>
                <a:latin typeface="Arial"/>
                <a:ea typeface="Arial"/>
                <a:cs typeface="Arial"/>
                <a:sym typeface="Arial"/>
              </a:rPr>
              <a:t>Neurological Basis of Attachment</a:t>
            </a:r>
          </a:p>
        </p:txBody>
      </p:sp>
      <p:sp>
        <p:nvSpPr>
          <p:cNvPr id="2" name="TextBox 1"/>
          <p:cNvSpPr txBox="1"/>
          <p:nvPr/>
        </p:nvSpPr>
        <p:spPr>
          <a:xfrm>
            <a:off x="3352800" y="1157593"/>
            <a:ext cx="6248400" cy="954107"/>
          </a:xfrm>
          <a:prstGeom prst="rect">
            <a:avLst/>
          </a:prstGeom>
          <a:noFill/>
        </p:spPr>
        <p:txBody>
          <a:bodyPr wrap="square" rtlCol="0">
            <a:spAutoFit/>
          </a:bodyPr>
          <a:lstStyle/>
          <a:p>
            <a:pPr>
              <a:buSzPct val="90000"/>
            </a:pPr>
            <a:r>
              <a:rPr lang="en-US" sz="2800" i="1" dirty="0"/>
              <a:t>Cortisol/nor-epinephrine…. </a:t>
            </a:r>
          </a:p>
          <a:p>
            <a:pPr>
              <a:buSzPct val="90000"/>
              <a:buFont typeface="Wingdings" pitchFamily="2" charset="2"/>
              <a:buChar char="Ø"/>
            </a:pPr>
            <a:endParaRPr lang="en-US" dirty="0"/>
          </a:p>
          <a:p>
            <a:pPr>
              <a:buSzPct val="90000"/>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2076450"/>
            <a:ext cx="7205662" cy="43264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40716"/>
            <a:ext cx="6553200" cy="673315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762000"/>
          </a:xfrm>
        </p:spPr>
        <p:txBody>
          <a:bodyPr/>
          <a:lstStyle/>
          <a:p>
            <a:pPr algn="ctr"/>
            <a:r>
              <a:rPr lang="en-US" b="1" dirty="0">
                <a:solidFill>
                  <a:schemeClr val="tx1"/>
                </a:solidFill>
                <a:latin typeface="+mj-lt"/>
              </a:rPr>
              <a:t>Types of Attachment Disorder</a:t>
            </a:r>
          </a:p>
        </p:txBody>
      </p:sp>
      <p:sp>
        <p:nvSpPr>
          <p:cNvPr id="3" name="Text Placeholder 2"/>
          <p:cNvSpPr>
            <a:spLocks noGrp="1"/>
          </p:cNvSpPr>
          <p:nvPr>
            <p:ph type="body" idx="1"/>
          </p:nvPr>
        </p:nvSpPr>
        <p:spPr>
          <a:xfrm>
            <a:off x="1295399" y="2160589"/>
            <a:ext cx="7978601" cy="3880773"/>
          </a:xfrm>
        </p:spPr>
        <p:txBody>
          <a:bodyPr/>
          <a:lstStyle/>
          <a:p>
            <a:pPr>
              <a:buClr>
                <a:schemeClr val="accent2"/>
              </a:buClr>
              <a:buSzPct val="90000"/>
              <a:buFont typeface="Wingdings" pitchFamily="2" charset="2"/>
              <a:buChar char="Ø"/>
            </a:pPr>
            <a:r>
              <a:rPr lang="en-US" sz="3200" dirty="0">
                <a:solidFill>
                  <a:schemeClr val="tx1"/>
                </a:solidFill>
                <a:latin typeface="+mj-lt"/>
              </a:rPr>
              <a:t>  Ambivalent Attachment</a:t>
            </a:r>
          </a:p>
          <a:p>
            <a:pPr>
              <a:buClr>
                <a:schemeClr val="accent2"/>
              </a:buClr>
              <a:buSzPct val="90000"/>
              <a:buFont typeface="Wingdings" pitchFamily="2" charset="2"/>
              <a:buChar char="Ø"/>
            </a:pPr>
            <a:r>
              <a:rPr lang="en-US" sz="3200" dirty="0">
                <a:solidFill>
                  <a:schemeClr val="tx1"/>
                </a:solidFill>
                <a:latin typeface="+mj-lt"/>
              </a:rPr>
              <a:t>  Avoidant Attachment</a:t>
            </a:r>
          </a:p>
          <a:p>
            <a:pPr>
              <a:buClr>
                <a:schemeClr val="accent2"/>
              </a:buClr>
              <a:buSzPct val="90000"/>
              <a:buFont typeface="Wingdings" pitchFamily="2" charset="2"/>
              <a:buChar char="Ø"/>
            </a:pPr>
            <a:r>
              <a:rPr lang="en-US" sz="3200" dirty="0">
                <a:solidFill>
                  <a:schemeClr val="tx1"/>
                </a:solidFill>
                <a:latin typeface="+mj-lt"/>
              </a:rPr>
              <a:t>  Disorganized Attachment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3352800"/>
            <a:ext cx="4195805" cy="2910840"/>
          </a:xfrm>
          <a:prstGeom prst="rect">
            <a:avLst/>
          </a:prstGeom>
          <a:ln cmpd="thickThin">
            <a:solidFill>
              <a:schemeClr val="tx1"/>
            </a:solidFill>
          </a:ln>
        </p:spPr>
      </p:pic>
    </p:spTree>
    <p:extLst>
      <p:ext uri="{BB962C8B-B14F-4D97-AF65-F5344CB8AC3E}">
        <p14:creationId xmlns:p14="http://schemas.microsoft.com/office/powerpoint/2010/main" val="221308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solidFill>
                  <a:schemeClr val="tx1"/>
                </a:solidFill>
                <a:latin typeface="+mj-lt"/>
              </a:rPr>
              <a:t>AMBIVALENT ATTACHMENT</a:t>
            </a:r>
            <a:br>
              <a:rPr lang="en-US" u="sng" dirty="0"/>
            </a:br>
            <a:endParaRPr lang="en-US" dirty="0"/>
          </a:p>
        </p:txBody>
      </p:sp>
      <p:sp>
        <p:nvSpPr>
          <p:cNvPr id="3" name="Text Placeholder 2"/>
          <p:cNvSpPr>
            <a:spLocks noGrp="1"/>
          </p:cNvSpPr>
          <p:nvPr>
            <p:ph type="body" idx="1"/>
          </p:nvPr>
        </p:nvSpPr>
        <p:spPr>
          <a:xfrm>
            <a:off x="677333" y="1524000"/>
            <a:ext cx="8596668" cy="5334000"/>
          </a:xfrm>
        </p:spPr>
        <p:txBody>
          <a:bodyPr/>
          <a:lstStyle/>
          <a:p>
            <a:pPr>
              <a:spcBef>
                <a:spcPct val="50000"/>
              </a:spcBef>
              <a:buClr>
                <a:schemeClr val="accent2"/>
              </a:buClr>
              <a:buSzPct val="90000"/>
              <a:buFont typeface="Wingdings" pitchFamily="2" charset="2"/>
              <a:buChar char="Ø"/>
            </a:pPr>
            <a:r>
              <a:rPr lang="en-US" sz="2000" dirty="0">
                <a:solidFill>
                  <a:schemeClr val="tx1"/>
                </a:solidFill>
                <a:latin typeface="+mj-lt"/>
              </a:rPr>
              <a:t> </a:t>
            </a:r>
            <a:r>
              <a:rPr lang="en-US" sz="2400" dirty="0">
                <a:solidFill>
                  <a:schemeClr val="tx1"/>
                </a:solidFill>
                <a:latin typeface="+mj-lt"/>
              </a:rPr>
              <a:t>Preoccupied</a:t>
            </a:r>
          </a:p>
          <a:p>
            <a:pPr>
              <a:spcBef>
                <a:spcPct val="50000"/>
              </a:spcBef>
              <a:buClr>
                <a:schemeClr val="accent2"/>
              </a:buClr>
              <a:buSzPct val="90000"/>
              <a:buFont typeface="Wingdings" pitchFamily="2" charset="2"/>
              <a:buChar char="Ø"/>
            </a:pPr>
            <a:r>
              <a:rPr lang="en-US" sz="2400" dirty="0">
                <a:solidFill>
                  <a:schemeClr val="tx1"/>
                </a:solidFill>
                <a:latin typeface="+mj-lt"/>
              </a:rPr>
              <a:t> Monitoring, mind reading in an attempt to forestall</a:t>
            </a:r>
            <a:br>
              <a:rPr lang="en-US" sz="2400" dirty="0">
                <a:solidFill>
                  <a:schemeClr val="tx1"/>
                </a:solidFill>
                <a:latin typeface="+mj-lt"/>
              </a:rPr>
            </a:br>
            <a:r>
              <a:rPr lang="en-US" sz="2400" dirty="0">
                <a:solidFill>
                  <a:schemeClr val="tx1"/>
                </a:solidFill>
                <a:latin typeface="+mj-lt"/>
              </a:rPr>
              <a:t> any potential drifting  away</a:t>
            </a:r>
          </a:p>
          <a:p>
            <a:pPr>
              <a:spcBef>
                <a:spcPct val="50000"/>
              </a:spcBef>
              <a:buClr>
                <a:schemeClr val="accent2"/>
              </a:buClr>
              <a:buSzPct val="90000"/>
              <a:buFont typeface="Wingdings" pitchFamily="2" charset="2"/>
              <a:buChar char="Ø"/>
            </a:pPr>
            <a:r>
              <a:rPr lang="en-US" sz="2400" dirty="0">
                <a:solidFill>
                  <a:schemeClr val="tx1"/>
                </a:solidFill>
                <a:latin typeface="+mj-lt"/>
              </a:rPr>
              <a:t> </a:t>
            </a:r>
            <a:r>
              <a:rPr lang="en-US" sz="2400" dirty="0" err="1">
                <a:solidFill>
                  <a:schemeClr val="tx1"/>
                </a:solidFill>
                <a:latin typeface="+mj-lt"/>
              </a:rPr>
              <a:t>Hyperactivate</a:t>
            </a:r>
            <a:endParaRPr lang="en-US" sz="2400" dirty="0">
              <a:solidFill>
                <a:schemeClr val="tx1"/>
              </a:solidFill>
              <a:latin typeface="+mj-lt"/>
            </a:endParaRPr>
          </a:p>
          <a:p>
            <a:pPr>
              <a:spcBef>
                <a:spcPct val="50000"/>
              </a:spcBef>
              <a:buClr>
                <a:schemeClr val="accent2"/>
              </a:buClr>
              <a:buSzPct val="90000"/>
              <a:buFont typeface="Wingdings" pitchFamily="2" charset="2"/>
              <a:buChar char="Ø"/>
            </a:pPr>
            <a:r>
              <a:rPr lang="en-US" sz="2400" dirty="0">
                <a:solidFill>
                  <a:schemeClr val="tx1"/>
                </a:solidFill>
                <a:latin typeface="+mj-lt"/>
              </a:rPr>
              <a:t> Blurred boundaries, intrusive, enmeshed</a:t>
            </a:r>
          </a:p>
          <a:p>
            <a:pPr>
              <a:spcBef>
                <a:spcPct val="50000"/>
              </a:spcBef>
              <a:buClr>
                <a:schemeClr val="accent2"/>
              </a:buClr>
              <a:buSzPct val="90000"/>
              <a:buFont typeface="Wingdings" pitchFamily="2" charset="2"/>
              <a:buChar char="Ø"/>
            </a:pPr>
            <a:r>
              <a:rPr lang="en-US" sz="2400" dirty="0">
                <a:solidFill>
                  <a:schemeClr val="tx1"/>
                </a:solidFill>
                <a:latin typeface="+mj-lt"/>
              </a:rPr>
              <a:t> Knows the secure base is there but is driven nuts</a:t>
            </a:r>
            <a:br>
              <a:rPr lang="en-US" sz="2400" dirty="0">
                <a:solidFill>
                  <a:schemeClr val="tx1"/>
                </a:solidFill>
                <a:latin typeface="+mj-lt"/>
              </a:rPr>
            </a:br>
            <a:r>
              <a:rPr lang="en-US" sz="2400" dirty="0">
                <a:solidFill>
                  <a:schemeClr val="tx1"/>
                </a:solidFill>
                <a:latin typeface="+mj-lt"/>
              </a:rPr>
              <a:t> by its  unpredictability</a:t>
            </a:r>
          </a:p>
          <a:p>
            <a:pPr>
              <a:spcBef>
                <a:spcPct val="50000"/>
              </a:spcBef>
              <a:buClr>
                <a:schemeClr val="accent2"/>
              </a:buClr>
              <a:buSzPct val="90000"/>
              <a:buFont typeface="Wingdings" pitchFamily="2" charset="2"/>
              <a:buChar char="Ø"/>
            </a:pPr>
            <a:r>
              <a:rPr lang="en-US" sz="2400" dirty="0">
                <a:solidFill>
                  <a:schemeClr val="tx1"/>
                </a:solidFill>
                <a:latin typeface="+mj-lt"/>
              </a:rPr>
              <a:t> Often theme of ‘unfairness’ of childhood</a:t>
            </a:r>
          </a:p>
          <a:p>
            <a:pPr>
              <a:spcBef>
                <a:spcPct val="50000"/>
              </a:spcBef>
              <a:buClr>
                <a:schemeClr val="accent2"/>
              </a:buClr>
              <a:buSzPct val="90000"/>
              <a:buFont typeface="Wingdings" pitchFamily="2" charset="2"/>
              <a:buChar char="Ø"/>
            </a:pPr>
            <a:r>
              <a:rPr lang="en-US" sz="2400" dirty="0">
                <a:solidFill>
                  <a:schemeClr val="tx1"/>
                </a:solidFill>
                <a:latin typeface="+mj-lt"/>
              </a:rPr>
              <a:t> Sometimes role reversal - becoming indispensable,</a:t>
            </a:r>
            <a:br>
              <a:rPr lang="en-US" sz="2400" dirty="0">
                <a:solidFill>
                  <a:schemeClr val="tx1"/>
                </a:solidFill>
                <a:latin typeface="+mj-lt"/>
              </a:rPr>
            </a:br>
            <a:r>
              <a:rPr lang="en-US" sz="2400" dirty="0">
                <a:solidFill>
                  <a:schemeClr val="tx1"/>
                </a:solidFill>
                <a:latin typeface="+mj-lt"/>
              </a:rPr>
              <a:t> </a:t>
            </a:r>
            <a:r>
              <a:rPr lang="en-US" sz="2400" dirty="0" err="1">
                <a:solidFill>
                  <a:schemeClr val="tx1"/>
                </a:solidFill>
                <a:latin typeface="+mj-lt"/>
              </a:rPr>
              <a:t>parentified</a:t>
            </a:r>
            <a:endParaRPr lang="en-US" sz="2400" dirty="0">
              <a:solidFill>
                <a:schemeClr val="tx1"/>
              </a:solidFill>
              <a:latin typeface="+mj-lt"/>
            </a:endParaRPr>
          </a:p>
          <a:p>
            <a:endParaRPr lang="en-US" dirty="0"/>
          </a:p>
        </p:txBody>
      </p:sp>
    </p:spTree>
    <p:extLst>
      <p:ext uri="{BB962C8B-B14F-4D97-AF65-F5344CB8AC3E}">
        <p14:creationId xmlns:p14="http://schemas.microsoft.com/office/powerpoint/2010/main" val="175787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1066800"/>
          </a:xfrm>
        </p:spPr>
        <p:txBody>
          <a:bodyPr/>
          <a:lstStyle/>
          <a:p>
            <a:pPr algn="ctr"/>
            <a:r>
              <a:rPr lang="en-US" sz="3200" b="1" u="sng" dirty="0">
                <a:solidFill>
                  <a:schemeClr val="tx1"/>
                </a:solidFill>
                <a:latin typeface="Arial" charset="0"/>
              </a:rPr>
              <a:t>AVOIDANT ATTACHMENT</a:t>
            </a:r>
            <a:endParaRPr lang="en-US" sz="3200" b="1" dirty="0">
              <a:solidFill>
                <a:schemeClr val="tx1"/>
              </a:solidFill>
            </a:endParaRPr>
          </a:p>
        </p:txBody>
      </p:sp>
      <p:sp>
        <p:nvSpPr>
          <p:cNvPr id="3" name="Text Placeholder 2"/>
          <p:cNvSpPr>
            <a:spLocks noGrp="1"/>
          </p:cNvSpPr>
          <p:nvPr>
            <p:ph type="body" idx="1"/>
          </p:nvPr>
        </p:nvSpPr>
        <p:spPr>
          <a:xfrm>
            <a:off x="677333" y="1752601"/>
            <a:ext cx="8596668" cy="4495800"/>
          </a:xfrm>
        </p:spPr>
        <p:txBody>
          <a:bodyPr/>
          <a:lstStyle/>
          <a:p>
            <a:pPr>
              <a:spcBef>
                <a:spcPct val="25000"/>
              </a:spcBef>
              <a:buClr>
                <a:schemeClr val="accent2"/>
              </a:buClr>
              <a:buSzPct val="90000"/>
              <a:buFont typeface="Wingdings" pitchFamily="2" charset="2"/>
              <a:buChar char="Ø"/>
            </a:pPr>
            <a:r>
              <a:rPr lang="en-US" sz="2400" dirty="0">
                <a:solidFill>
                  <a:schemeClr val="tx1"/>
                </a:solidFill>
                <a:latin typeface="Arial" charset="0"/>
              </a:rPr>
              <a:t> Dismissing</a:t>
            </a:r>
          </a:p>
          <a:p>
            <a:pPr>
              <a:spcBef>
                <a:spcPct val="25000"/>
              </a:spcBef>
              <a:buClr>
                <a:schemeClr val="accent2"/>
              </a:buClr>
              <a:buSzPct val="90000"/>
              <a:buFont typeface="Wingdings" pitchFamily="2" charset="2"/>
              <a:buChar char="Ø"/>
            </a:pPr>
            <a:r>
              <a:rPr lang="en-US" sz="2400" dirty="0">
                <a:solidFill>
                  <a:schemeClr val="tx1"/>
                </a:solidFill>
                <a:latin typeface="Arial" charset="0"/>
              </a:rPr>
              <a:t> Attachment strategy is to maintain distance and </a:t>
            </a:r>
            <a:br>
              <a:rPr lang="en-US" sz="2400" dirty="0">
                <a:solidFill>
                  <a:schemeClr val="tx1"/>
                </a:solidFill>
                <a:latin typeface="Arial" charset="0"/>
              </a:rPr>
            </a:br>
            <a:r>
              <a:rPr lang="en-US" sz="2400" dirty="0">
                <a:solidFill>
                  <a:schemeClr val="tx1"/>
                </a:solidFill>
                <a:latin typeface="Arial" charset="0"/>
              </a:rPr>
              <a:t> decrease the likelihood of increased emotion</a:t>
            </a:r>
          </a:p>
          <a:p>
            <a:pPr>
              <a:spcBef>
                <a:spcPct val="25000"/>
              </a:spcBef>
              <a:buClr>
                <a:schemeClr val="accent2"/>
              </a:buClr>
              <a:buSzPct val="90000"/>
              <a:buFont typeface="Wingdings" pitchFamily="2" charset="2"/>
              <a:buChar char="Ø"/>
            </a:pPr>
            <a:r>
              <a:rPr lang="en-US" sz="2400" dirty="0">
                <a:solidFill>
                  <a:schemeClr val="tx1"/>
                </a:solidFill>
                <a:latin typeface="Arial" charset="0"/>
              </a:rPr>
              <a:t> Inability to tolerate emotion, which leads to rejection</a:t>
            </a:r>
          </a:p>
          <a:p>
            <a:pPr>
              <a:spcBef>
                <a:spcPct val="25000"/>
              </a:spcBef>
              <a:buClr>
                <a:schemeClr val="accent2"/>
              </a:buClr>
              <a:buSzPct val="90000"/>
              <a:buFont typeface="Wingdings" pitchFamily="2" charset="2"/>
              <a:buChar char="Ø"/>
            </a:pPr>
            <a:r>
              <a:rPr lang="en-US" sz="2400" dirty="0">
                <a:solidFill>
                  <a:schemeClr val="tx1"/>
                </a:solidFill>
                <a:latin typeface="Arial" charset="0"/>
              </a:rPr>
              <a:t> Price is loss of sensitive care when needed</a:t>
            </a:r>
          </a:p>
          <a:p>
            <a:pPr>
              <a:spcBef>
                <a:spcPct val="25000"/>
              </a:spcBef>
              <a:buClr>
                <a:schemeClr val="accent2"/>
              </a:buClr>
              <a:buSzPct val="90000"/>
              <a:buFont typeface="Wingdings" pitchFamily="2" charset="2"/>
              <a:buChar char="Ø"/>
            </a:pPr>
            <a:r>
              <a:rPr lang="en-US" sz="2400" dirty="0">
                <a:solidFill>
                  <a:schemeClr val="tx1"/>
                </a:solidFill>
                <a:latin typeface="Arial" charset="0"/>
              </a:rPr>
              <a:t> Disavows belief in a secure base/safe haven</a:t>
            </a:r>
          </a:p>
          <a:p>
            <a:pPr>
              <a:spcBef>
                <a:spcPct val="25000"/>
              </a:spcBef>
              <a:buClr>
                <a:schemeClr val="accent2"/>
              </a:buClr>
              <a:buSzPct val="90000"/>
              <a:buFont typeface="Wingdings" pitchFamily="2" charset="2"/>
              <a:buChar char="Ø"/>
            </a:pPr>
            <a:r>
              <a:rPr lang="en-US" sz="2400" dirty="0">
                <a:solidFill>
                  <a:schemeClr val="tx1"/>
                </a:solidFill>
                <a:latin typeface="Arial" charset="0"/>
              </a:rPr>
              <a:t> Avoids closeness, disengaged</a:t>
            </a:r>
          </a:p>
          <a:p>
            <a:pPr>
              <a:spcBef>
                <a:spcPct val="25000"/>
              </a:spcBef>
              <a:buClr>
                <a:schemeClr val="accent2"/>
              </a:buClr>
              <a:buSzPct val="90000"/>
              <a:buFont typeface="Wingdings" pitchFamily="2" charset="2"/>
              <a:buChar char="Ø"/>
            </a:pPr>
            <a:r>
              <a:rPr lang="en-US" sz="2400" dirty="0">
                <a:solidFill>
                  <a:schemeClr val="tx1"/>
                </a:solidFill>
                <a:latin typeface="Arial" charset="0"/>
              </a:rPr>
              <a:t> </a:t>
            </a:r>
            <a:r>
              <a:rPr lang="en-US" sz="2400" dirty="0" err="1">
                <a:solidFill>
                  <a:schemeClr val="tx1"/>
                </a:solidFill>
                <a:latin typeface="Arial" charset="0"/>
              </a:rPr>
              <a:t>Bowlby</a:t>
            </a:r>
            <a:r>
              <a:rPr lang="en-US" sz="2400" dirty="0">
                <a:solidFill>
                  <a:schemeClr val="tx1"/>
                </a:solidFill>
                <a:latin typeface="Arial" charset="0"/>
              </a:rPr>
              <a:t>: ‘defensive exclusion’ and ‘compulsive </a:t>
            </a:r>
            <a:br>
              <a:rPr lang="en-US" sz="2400" dirty="0">
                <a:solidFill>
                  <a:schemeClr val="tx1"/>
                </a:solidFill>
                <a:latin typeface="Arial" charset="0"/>
              </a:rPr>
            </a:br>
            <a:r>
              <a:rPr lang="en-US" sz="2400" dirty="0">
                <a:solidFill>
                  <a:schemeClr val="tx1"/>
                </a:solidFill>
                <a:latin typeface="Arial" charset="0"/>
              </a:rPr>
              <a:t> self reliance’</a:t>
            </a:r>
            <a:endParaRPr lang="en-US" sz="2400" u="sng" dirty="0">
              <a:solidFill>
                <a:schemeClr val="tx1"/>
              </a:solidFill>
              <a:latin typeface="Arial" charset="0"/>
            </a:endParaRPr>
          </a:p>
          <a:p>
            <a:pPr marL="91441" indent="0">
              <a:buNone/>
            </a:pPr>
            <a:endParaRPr lang="en-US" dirty="0"/>
          </a:p>
        </p:txBody>
      </p:sp>
    </p:spTree>
    <p:extLst>
      <p:ext uri="{BB962C8B-B14F-4D97-AF65-F5344CB8AC3E}">
        <p14:creationId xmlns:p14="http://schemas.microsoft.com/office/powerpoint/2010/main" val="361981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solidFill>
                  <a:schemeClr val="tx1"/>
                </a:solidFill>
                <a:latin typeface="+mj-lt"/>
              </a:rPr>
              <a:t>DISORGANIZED ATTACHMENT</a:t>
            </a:r>
          </a:p>
        </p:txBody>
      </p:sp>
      <p:sp>
        <p:nvSpPr>
          <p:cNvPr id="3" name="Text Placeholder 2"/>
          <p:cNvSpPr>
            <a:spLocks noGrp="1"/>
          </p:cNvSpPr>
          <p:nvPr>
            <p:ph type="body" idx="1"/>
          </p:nvPr>
        </p:nvSpPr>
        <p:spPr/>
        <p:txBody>
          <a:bodyPr/>
          <a:lstStyle/>
          <a:p>
            <a:pPr>
              <a:spcBef>
                <a:spcPct val="50000"/>
              </a:spcBef>
              <a:buClr>
                <a:schemeClr val="accent2"/>
              </a:buClr>
              <a:buSzPct val="90000"/>
              <a:buFont typeface="Wingdings" pitchFamily="2" charset="2"/>
              <a:buChar char="Ø"/>
            </a:pPr>
            <a:r>
              <a:rPr lang="en-US" sz="2400" dirty="0">
                <a:solidFill>
                  <a:schemeClr val="tx1"/>
                </a:solidFill>
                <a:latin typeface="Arial" charset="0"/>
              </a:rPr>
              <a:t>  Shows both avoidant and ambivalent behavior</a:t>
            </a:r>
          </a:p>
          <a:p>
            <a:pPr>
              <a:spcBef>
                <a:spcPct val="50000"/>
              </a:spcBef>
              <a:buClr>
                <a:schemeClr val="accent2"/>
              </a:buClr>
              <a:buSzPct val="90000"/>
              <a:buFont typeface="Wingdings" pitchFamily="2" charset="2"/>
              <a:buChar char="Ø"/>
            </a:pPr>
            <a:r>
              <a:rPr lang="en-US" sz="2400" dirty="0">
                <a:solidFill>
                  <a:schemeClr val="tx1"/>
                </a:solidFill>
                <a:latin typeface="Arial" charset="0"/>
              </a:rPr>
              <a:t>  No strategy for managing anxiety</a:t>
            </a:r>
          </a:p>
          <a:p>
            <a:pPr>
              <a:spcBef>
                <a:spcPct val="50000"/>
              </a:spcBef>
              <a:buClr>
                <a:schemeClr val="accent2"/>
              </a:buClr>
              <a:buSzPct val="90000"/>
              <a:buFont typeface="Wingdings" pitchFamily="2" charset="2"/>
              <a:buChar char="Ø"/>
            </a:pPr>
            <a:r>
              <a:rPr lang="en-US" sz="2400" dirty="0">
                <a:solidFill>
                  <a:schemeClr val="tx1"/>
                </a:solidFill>
                <a:latin typeface="Arial" charset="0"/>
              </a:rPr>
              <a:t>  Parent scripting the child into past narrative/drama</a:t>
            </a:r>
          </a:p>
          <a:p>
            <a:pPr>
              <a:spcBef>
                <a:spcPct val="50000"/>
              </a:spcBef>
              <a:buClr>
                <a:schemeClr val="accent2"/>
              </a:buClr>
              <a:buSzPct val="90000"/>
              <a:buFont typeface="Wingdings" pitchFamily="2" charset="2"/>
              <a:buChar char="Ø"/>
            </a:pPr>
            <a:r>
              <a:rPr lang="en-US" sz="2400" dirty="0">
                <a:solidFill>
                  <a:schemeClr val="tx1"/>
                </a:solidFill>
                <a:latin typeface="Arial" charset="0"/>
              </a:rPr>
              <a:t>  Responses are often extreme</a:t>
            </a:r>
          </a:p>
          <a:p>
            <a:pPr>
              <a:spcBef>
                <a:spcPct val="50000"/>
              </a:spcBef>
              <a:buClr>
                <a:schemeClr val="accent2"/>
              </a:buClr>
              <a:buSzPct val="90000"/>
              <a:buFont typeface="Wingdings" pitchFamily="2" charset="2"/>
              <a:buChar char="Ø"/>
            </a:pPr>
            <a:r>
              <a:rPr lang="en-US" sz="2400" dirty="0">
                <a:solidFill>
                  <a:schemeClr val="tx1"/>
                </a:solidFill>
                <a:latin typeface="Arial" charset="0"/>
              </a:rPr>
              <a:t>  As children age, strategies evolve into either</a:t>
            </a:r>
            <a:br>
              <a:rPr lang="en-US" sz="2400" dirty="0">
                <a:solidFill>
                  <a:schemeClr val="tx1"/>
                </a:solidFill>
                <a:latin typeface="Arial" charset="0"/>
              </a:rPr>
            </a:br>
            <a:r>
              <a:rPr lang="en-US" sz="2400" dirty="0">
                <a:solidFill>
                  <a:schemeClr val="tx1"/>
                </a:solidFill>
                <a:latin typeface="Arial" charset="0"/>
              </a:rPr>
              <a:t>  punitive or caretaking</a:t>
            </a:r>
          </a:p>
          <a:p>
            <a:pPr marL="91441" indent="0">
              <a:buNone/>
            </a:pPr>
            <a:endParaRPr lang="en-US" dirty="0"/>
          </a:p>
        </p:txBody>
      </p:sp>
    </p:spTree>
    <p:extLst>
      <p:ext uri="{BB962C8B-B14F-4D97-AF65-F5344CB8AC3E}">
        <p14:creationId xmlns:p14="http://schemas.microsoft.com/office/powerpoint/2010/main" val="200654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77322" y="316050"/>
            <a:ext cx="10534500" cy="1320900"/>
          </a:xfrm>
          <a:prstGeom prst="rect">
            <a:avLst/>
          </a:prstGeom>
        </p:spPr>
        <p:txBody>
          <a:bodyPr lIns="91425" tIns="91425" rIns="91425" bIns="91425" anchor="t" anchorCtr="0">
            <a:noAutofit/>
          </a:bodyPr>
          <a:lstStyle/>
          <a:p>
            <a:pPr lvl="0" algn="ctr" rtl="0">
              <a:spcBef>
                <a:spcPts val="0"/>
              </a:spcBef>
              <a:buClr>
                <a:schemeClr val="dk1"/>
              </a:buClr>
              <a:buSzPct val="36666"/>
              <a:buFont typeface="Arial"/>
              <a:buNone/>
            </a:pPr>
            <a:r>
              <a:rPr lang="en-US" sz="3000" b="1" dirty="0">
                <a:solidFill>
                  <a:srgbClr val="000000"/>
                </a:solidFill>
                <a:latin typeface="Arial"/>
                <a:ea typeface="Arial"/>
                <a:cs typeface="Arial"/>
                <a:sym typeface="Arial"/>
              </a:rPr>
              <a:t>Why This Training?</a:t>
            </a:r>
          </a:p>
          <a:p>
            <a:pPr lvl="0" algn="ctr" rtl="0">
              <a:spcBef>
                <a:spcPts val="0"/>
              </a:spcBef>
              <a:buClr>
                <a:schemeClr val="dk1"/>
              </a:buClr>
              <a:buSzPct val="30555"/>
              <a:buFont typeface="Arial"/>
              <a:buNone/>
            </a:pPr>
            <a:endParaRPr dirty="0"/>
          </a:p>
        </p:txBody>
      </p:sp>
      <p:sp>
        <p:nvSpPr>
          <p:cNvPr id="166" name="Shape 166"/>
          <p:cNvSpPr txBox="1">
            <a:spLocks noGrp="1"/>
          </p:cNvSpPr>
          <p:nvPr>
            <p:ph type="body" idx="1"/>
          </p:nvPr>
        </p:nvSpPr>
        <p:spPr>
          <a:xfrm>
            <a:off x="497925" y="2214250"/>
            <a:ext cx="10713900" cy="41109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endParaRPr sz="2800" dirty="0">
              <a:solidFill>
                <a:srgbClr val="7F7F7F"/>
              </a:solidFill>
              <a:latin typeface="Bree Serif"/>
              <a:ea typeface="Bree Serif"/>
              <a:cs typeface="Bree Serif"/>
              <a:sym typeface="Bree Serif"/>
            </a:endParaRPr>
          </a:p>
          <a:p>
            <a:pPr lvl="0">
              <a:spcBef>
                <a:spcPts val="0"/>
              </a:spcBef>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In the Words of Dan Hughes, PhD….</a:t>
            </a:r>
          </a:p>
        </p:txBody>
      </p:sp>
      <p:sp>
        <p:nvSpPr>
          <p:cNvPr id="3" name="Text Placeholder 2"/>
          <p:cNvSpPr>
            <a:spLocks noGrp="1"/>
          </p:cNvSpPr>
          <p:nvPr>
            <p:ph type="body" idx="1"/>
          </p:nvPr>
        </p:nvSpPr>
        <p:spPr>
          <a:xfrm>
            <a:off x="685799" y="2160589"/>
            <a:ext cx="8588201" cy="3880773"/>
          </a:xfrm>
        </p:spPr>
        <p:txBody>
          <a:bodyPr/>
          <a:lstStyle/>
          <a:p>
            <a:pPr marL="91441" indent="0">
              <a:lnSpc>
                <a:spcPts val="4400"/>
              </a:lnSpc>
              <a:buNone/>
            </a:pPr>
            <a:r>
              <a:rPr lang="en-US" sz="3200" b="1" i="1" dirty="0">
                <a:solidFill>
                  <a:schemeClr val="tx1"/>
                </a:solidFill>
                <a:latin typeface="+mj-lt"/>
              </a:rPr>
              <a:t>“If human beings do not have the ability to experience pleasure from healthy relationships, they will seek that pleasure in artificial means and the seeds for substance abuse are planted.”</a:t>
            </a:r>
          </a:p>
        </p:txBody>
      </p:sp>
    </p:spTree>
    <p:extLst>
      <p:ext uri="{BB962C8B-B14F-4D97-AF65-F5344CB8AC3E}">
        <p14:creationId xmlns:p14="http://schemas.microsoft.com/office/powerpoint/2010/main" val="74795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8991600" cy="4495800"/>
          </a:xfrm>
          <a:prstGeom prst="rect">
            <a:avLst/>
          </a:prstGeom>
        </p:spPr>
      </p:pic>
      <p:sp>
        <p:nvSpPr>
          <p:cNvPr id="5" name="TextBox 4"/>
          <p:cNvSpPr txBox="1"/>
          <p:nvPr/>
        </p:nvSpPr>
        <p:spPr>
          <a:xfrm>
            <a:off x="762000" y="653554"/>
            <a:ext cx="7696200" cy="584775"/>
          </a:xfrm>
          <a:prstGeom prst="rect">
            <a:avLst/>
          </a:prstGeom>
          <a:noFill/>
        </p:spPr>
        <p:txBody>
          <a:bodyPr wrap="square" rtlCol="0">
            <a:spAutoFit/>
          </a:bodyPr>
          <a:lstStyle/>
          <a:p>
            <a:pPr algn="ctr"/>
            <a:r>
              <a:rPr lang="en-US" sz="3200" b="1" i="1" dirty="0">
                <a:solidFill>
                  <a:srgbClr val="FF0000"/>
                </a:solidFill>
              </a:rPr>
              <a:t>A WORD OF CAUTION…..</a:t>
            </a:r>
          </a:p>
        </p:txBody>
      </p:sp>
    </p:spTree>
    <p:extLst>
      <p:ext uri="{BB962C8B-B14F-4D97-AF65-F5344CB8AC3E}">
        <p14:creationId xmlns:p14="http://schemas.microsoft.com/office/powerpoint/2010/main" val="671387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685800"/>
          </a:xfrm>
        </p:spPr>
        <p:txBody>
          <a:bodyPr/>
          <a:lstStyle/>
          <a:p>
            <a:pPr algn="ctr"/>
            <a:r>
              <a:rPr lang="en-US" b="1" dirty="0">
                <a:solidFill>
                  <a:schemeClr val="tx1"/>
                </a:solidFill>
                <a:latin typeface="+mj-lt"/>
              </a:rPr>
              <a:t>Need for Assessment</a:t>
            </a:r>
          </a:p>
        </p:txBody>
      </p:sp>
      <p:sp>
        <p:nvSpPr>
          <p:cNvPr id="3" name="Text Placeholder 2"/>
          <p:cNvSpPr>
            <a:spLocks noGrp="1"/>
          </p:cNvSpPr>
          <p:nvPr>
            <p:ph type="body" idx="1"/>
          </p:nvPr>
        </p:nvSpPr>
        <p:spPr>
          <a:xfrm>
            <a:off x="677333" y="1524001"/>
            <a:ext cx="8596668" cy="4517362"/>
          </a:xfrm>
        </p:spPr>
        <p:txBody>
          <a:bodyPr/>
          <a:lstStyle/>
          <a:p>
            <a:pPr>
              <a:buFont typeface="Wingdings" pitchFamily="2" charset="2"/>
              <a:buChar char="Ø"/>
            </a:pPr>
            <a:r>
              <a:rPr lang="en-US" sz="2400" dirty="0">
                <a:solidFill>
                  <a:schemeClr val="tx1"/>
                </a:solidFill>
                <a:latin typeface="+mj-lt"/>
              </a:rPr>
              <a:t>Take an Attachment History</a:t>
            </a:r>
          </a:p>
          <a:p>
            <a:pPr>
              <a:buFont typeface="Wingdings" pitchFamily="2" charset="2"/>
              <a:buChar char="Ø"/>
            </a:pPr>
            <a:r>
              <a:rPr lang="en-US" sz="2400" dirty="0">
                <a:solidFill>
                  <a:schemeClr val="tx1"/>
                </a:solidFill>
                <a:latin typeface="+mj-lt"/>
              </a:rPr>
              <a:t>Adverse Childhood Experiences Survey (ACES)</a:t>
            </a:r>
          </a:p>
          <a:p>
            <a:pPr>
              <a:buFont typeface="Wingdings" pitchFamily="2" charset="2"/>
              <a:buChar char="Ø"/>
            </a:pPr>
            <a:r>
              <a:rPr lang="en-US" sz="2400" dirty="0">
                <a:solidFill>
                  <a:schemeClr val="tx1"/>
                </a:solidFill>
                <a:latin typeface="+mj-lt"/>
              </a:rPr>
              <a:t>Adult Attachment Interview (AIA)</a:t>
            </a:r>
          </a:p>
          <a:p>
            <a:pPr>
              <a:buFont typeface="Wingdings" pitchFamily="2" charset="2"/>
              <a:buChar char="Ø"/>
            </a:pPr>
            <a:r>
              <a:rPr lang="en-US" sz="2400" dirty="0">
                <a:solidFill>
                  <a:schemeClr val="tx1"/>
                </a:solidFill>
                <a:latin typeface="+mj-lt"/>
              </a:rPr>
              <a:t>Review of past relapse experiences through the “attachment lens” </a:t>
            </a:r>
            <a:br>
              <a:rPr lang="en-US" dirty="0"/>
            </a:br>
            <a:endParaRPr lang="en-US" dirty="0"/>
          </a:p>
        </p:txBody>
      </p:sp>
    </p:spTree>
    <p:extLst>
      <p:ext uri="{BB962C8B-B14F-4D97-AF65-F5344CB8AC3E}">
        <p14:creationId xmlns:p14="http://schemas.microsoft.com/office/powerpoint/2010/main" val="256145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533468" cy="609600"/>
          </a:xfrm>
        </p:spPr>
        <p:txBody>
          <a:bodyPr/>
          <a:lstStyle/>
          <a:p>
            <a:r>
              <a:rPr lang="en-US" sz="3200" b="1" dirty="0">
                <a:solidFill>
                  <a:schemeClr val="tx1"/>
                </a:solidFill>
                <a:latin typeface="+mj-lt"/>
              </a:rPr>
              <a:t>Adverse Childhood Experiences Questionnaire</a:t>
            </a:r>
          </a:p>
        </p:txBody>
      </p:sp>
      <p:sp>
        <p:nvSpPr>
          <p:cNvPr id="3" name="Text Placeholder 2"/>
          <p:cNvSpPr>
            <a:spLocks noGrp="1"/>
          </p:cNvSpPr>
          <p:nvPr>
            <p:ph type="body" idx="1"/>
          </p:nvPr>
        </p:nvSpPr>
        <p:spPr>
          <a:xfrm>
            <a:off x="677333" y="1066800"/>
            <a:ext cx="8596668" cy="5333999"/>
          </a:xfrm>
        </p:spPr>
        <p:txBody>
          <a:bodyPr/>
          <a:lstStyle/>
          <a:p>
            <a:pPr marL="91441" indent="0">
              <a:buNone/>
            </a:pPr>
            <a:r>
              <a:rPr lang="en-US" sz="2000" i="1" dirty="0">
                <a:latin typeface="+mj-lt"/>
              </a:rPr>
              <a:t>Prior to your 18th birthday:</a:t>
            </a:r>
          </a:p>
          <a:p>
            <a:pPr marL="91441" indent="0">
              <a:buNone/>
            </a:pPr>
            <a:endParaRPr lang="en-US" sz="2000" i="1" dirty="0">
              <a:latin typeface="+mj-lt"/>
            </a:endParaRPr>
          </a:p>
          <a:p>
            <a:pPr marL="434341" indent="-342900">
              <a:buClrTx/>
              <a:buFont typeface="+mj-lt"/>
              <a:buAutoNum type="arabicParenR"/>
            </a:pPr>
            <a:r>
              <a:rPr lang="en-US" sz="2000" dirty="0">
                <a:latin typeface="+mj-lt"/>
              </a:rPr>
              <a:t>Did a parent or other adult in the household often or very often… Swear at you, insult you, put you down, or humiliate you? or Act in a way that made you afraid that you might be physically hurt?</a:t>
            </a:r>
          </a:p>
          <a:p>
            <a:pPr marL="434341" indent="-342900">
              <a:buClrTx/>
              <a:buFont typeface="+mj-lt"/>
              <a:buAutoNum type="arabicParenR"/>
            </a:pPr>
            <a:r>
              <a:rPr lang="en-US" sz="2000" dirty="0">
                <a:latin typeface="+mj-lt"/>
              </a:rPr>
              <a:t>Did a parent or other adult in the household often or very often… Push, grab, slap, or throw something at you? or Ever hit you so hard that you had marks or were injured?</a:t>
            </a:r>
          </a:p>
          <a:p>
            <a:pPr marL="434341" indent="-342900">
              <a:buClrTx/>
              <a:buFont typeface="+mj-lt"/>
              <a:buAutoNum type="arabicParenR"/>
            </a:pPr>
            <a:r>
              <a:rPr lang="en-US" sz="2000" dirty="0">
                <a:latin typeface="+mj-lt"/>
              </a:rPr>
              <a:t>Did an adult or person at least 5 years older than you ever… Touch or fondle you or have you touch their body in a sexual way? or Attempt or actually have oral, anal, or vaginal intercourse with you?</a:t>
            </a:r>
          </a:p>
          <a:p>
            <a:pPr marL="434341" indent="-342900">
              <a:buClrTx/>
              <a:buFont typeface="+mj-lt"/>
              <a:buAutoNum type="arabicParenR"/>
            </a:pPr>
            <a:r>
              <a:rPr lang="en-US" sz="2000" dirty="0">
                <a:latin typeface="+mj-lt"/>
              </a:rPr>
              <a:t>Did you often or very often feel that … No one in your family loved you or thought you were important or special? or Your family didn’t look out for each other, feel close to each other, or support each other?</a:t>
            </a:r>
          </a:p>
          <a:p>
            <a:pPr marL="91441" indent="0">
              <a:buNone/>
            </a:pPr>
            <a:endParaRPr lang="en-US" dirty="0"/>
          </a:p>
        </p:txBody>
      </p:sp>
    </p:spTree>
    <p:extLst>
      <p:ext uri="{BB962C8B-B14F-4D97-AF65-F5344CB8AC3E}">
        <p14:creationId xmlns:p14="http://schemas.microsoft.com/office/powerpoint/2010/main" val="30731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744200" cy="609600"/>
          </a:xfrm>
        </p:spPr>
        <p:txBody>
          <a:bodyPr/>
          <a:lstStyle/>
          <a:p>
            <a:r>
              <a:rPr lang="en-US" sz="3200" b="1" dirty="0">
                <a:solidFill>
                  <a:schemeClr val="tx1"/>
                </a:solidFill>
                <a:latin typeface="+mj-lt"/>
              </a:rPr>
              <a:t>Adverse Childhood Experiences Questionnaire (cont.)</a:t>
            </a:r>
          </a:p>
        </p:txBody>
      </p:sp>
      <p:sp>
        <p:nvSpPr>
          <p:cNvPr id="3" name="Text Placeholder 2"/>
          <p:cNvSpPr>
            <a:spLocks noGrp="1"/>
          </p:cNvSpPr>
          <p:nvPr>
            <p:ph type="body" idx="1"/>
          </p:nvPr>
        </p:nvSpPr>
        <p:spPr>
          <a:xfrm>
            <a:off x="677332" y="1066800"/>
            <a:ext cx="9000068" cy="5714999"/>
          </a:xfrm>
        </p:spPr>
        <p:txBody>
          <a:bodyPr/>
          <a:lstStyle/>
          <a:p>
            <a:pPr marL="548641" indent="-457200">
              <a:buClrTx/>
              <a:buSzPct val="90000"/>
              <a:buFont typeface="+mj-lt"/>
              <a:buAutoNum type="arabicParenR" startAt="5"/>
            </a:pPr>
            <a:r>
              <a:rPr lang="en-US" sz="2000" dirty="0">
                <a:solidFill>
                  <a:schemeClr val="tx1"/>
                </a:solidFill>
                <a:latin typeface="+mj-lt"/>
              </a:rPr>
              <a:t>Did you often or very often feel that … You didn’t have enough to eat, had to wear dirty clothes, and had no one to protect you? or Your parents were too drunk or high to take care of you or take you to the doctor if you needed it?</a:t>
            </a:r>
          </a:p>
          <a:p>
            <a:pPr marL="548641" indent="-457200">
              <a:buClrTx/>
              <a:buSzPct val="90000"/>
              <a:buFont typeface="+mj-lt"/>
              <a:buAutoNum type="arabicParenR" startAt="5"/>
            </a:pPr>
            <a:r>
              <a:rPr lang="en-US" sz="2000" dirty="0">
                <a:solidFill>
                  <a:schemeClr val="tx1"/>
                </a:solidFill>
                <a:latin typeface="+mj-lt"/>
              </a:rPr>
              <a:t>Were your parents ever separated or divorced?</a:t>
            </a:r>
          </a:p>
          <a:p>
            <a:pPr marL="548641" indent="-457200">
              <a:buClrTx/>
              <a:buSzPct val="90000"/>
              <a:buFont typeface="+mj-lt"/>
              <a:buAutoNum type="arabicParenR" startAt="5"/>
            </a:pPr>
            <a:r>
              <a:rPr lang="en-US" sz="2000" dirty="0">
                <a:solidFill>
                  <a:schemeClr val="tx1"/>
                </a:solidFill>
                <a:latin typeface="+mj-lt"/>
              </a:rPr>
              <a:t>Was your mother or stepmother:</a:t>
            </a:r>
            <a:br>
              <a:rPr lang="en-US" sz="2000" dirty="0">
                <a:solidFill>
                  <a:schemeClr val="tx1"/>
                </a:solidFill>
                <a:latin typeface="+mj-lt"/>
              </a:rPr>
            </a:br>
            <a:r>
              <a:rPr lang="en-US" sz="2000" dirty="0">
                <a:solidFill>
                  <a:schemeClr val="tx1"/>
                </a:solidFill>
                <a:latin typeface="+mj-lt"/>
              </a:rPr>
              <a:t>Often or very often pushed, grabbed, slapped, or had something thrown at her? or Sometimes, often, or very often kicked, bitten, hit with a fist, or hit with something hard? or Ever repeatedly hit over at least a few minutes or threatened with a gun or knife?</a:t>
            </a:r>
          </a:p>
          <a:p>
            <a:pPr marL="548641" indent="-457200">
              <a:buClrTx/>
              <a:buSzPct val="90000"/>
              <a:buFont typeface="+mj-lt"/>
              <a:buAutoNum type="arabicParenR" startAt="5"/>
            </a:pPr>
            <a:r>
              <a:rPr lang="en-US" sz="2000" dirty="0">
                <a:solidFill>
                  <a:schemeClr val="tx1"/>
                </a:solidFill>
                <a:latin typeface="+mj-lt"/>
              </a:rPr>
              <a:t>Did you live with anyone who was a problem drinker or alcoholic, or who used street drugs?</a:t>
            </a:r>
          </a:p>
          <a:p>
            <a:pPr marL="548641" indent="-457200">
              <a:buClrTx/>
              <a:buSzPct val="90000"/>
              <a:buFont typeface="+mj-lt"/>
              <a:buAutoNum type="arabicParenR" startAt="5"/>
            </a:pPr>
            <a:r>
              <a:rPr lang="en-US" sz="2000" dirty="0">
                <a:solidFill>
                  <a:schemeClr val="tx1"/>
                </a:solidFill>
                <a:latin typeface="+mj-lt"/>
              </a:rPr>
              <a:t>Was a household member depressed or mentally ill, or did a household member attempt suicide?                        </a:t>
            </a:r>
          </a:p>
          <a:p>
            <a:pPr marL="548641" indent="-457200">
              <a:buClrTx/>
              <a:buSzPct val="90000"/>
              <a:buFont typeface="+mj-lt"/>
              <a:buAutoNum type="arabicParenR" startAt="5"/>
            </a:pPr>
            <a:r>
              <a:rPr lang="en-US" sz="2000" dirty="0">
                <a:solidFill>
                  <a:schemeClr val="tx1"/>
                </a:solidFill>
                <a:latin typeface="+mj-lt"/>
              </a:rPr>
              <a:t>Did a household member go to prison?</a:t>
            </a:r>
            <a:br>
              <a:rPr lang="en-US" sz="2000" dirty="0">
                <a:solidFill>
                  <a:schemeClr val="tx1"/>
                </a:solidFill>
                <a:latin typeface="+mj-lt"/>
              </a:rPr>
            </a:br>
            <a:r>
              <a:rPr lang="en-US" sz="1600" b="1" i="1" dirty="0">
                <a:solidFill>
                  <a:schemeClr val="tx1"/>
                </a:solidFill>
                <a:latin typeface="+mj-lt"/>
              </a:rPr>
              <a:t>Now add up your “Yes” answers: _ This is your ACE Score</a:t>
            </a:r>
          </a:p>
          <a:p>
            <a:pPr marL="91441" indent="0">
              <a:buNone/>
            </a:pPr>
            <a:endParaRPr lang="en-US" dirty="0"/>
          </a:p>
        </p:txBody>
      </p:sp>
    </p:spTree>
    <p:extLst>
      <p:ext uri="{BB962C8B-B14F-4D97-AF65-F5344CB8AC3E}">
        <p14:creationId xmlns:p14="http://schemas.microsoft.com/office/powerpoint/2010/main" val="1600504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609600"/>
          </a:xfrm>
        </p:spPr>
        <p:txBody>
          <a:bodyPr/>
          <a:lstStyle/>
          <a:p>
            <a:pPr algn="ctr"/>
            <a:r>
              <a:rPr lang="en-US" b="1" dirty="0">
                <a:solidFill>
                  <a:schemeClr val="tx1"/>
                </a:solidFill>
                <a:latin typeface="+mj-lt"/>
              </a:rPr>
              <a:t>Adult Attachment Interview (AIA)</a:t>
            </a:r>
          </a:p>
        </p:txBody>
      </p:sp>
      <p:sp>
        <p:nvSpPr>
          <p:cNvPr id="3" name="Text Placeholder 2"/>
          <p:cNvSpPr>
            <a:spLocks noGrp="1"/>
          </p:cNvSpPr>
          <p:nvPr>
            <p:ph type="body" idx="1"/>
          </p:nvPr>
        </p:nvSpPr>
        <p:spPr>
          <a:xfrm>
            <a:off x="677333" y="1447800"/>
            <a:ext cx="8596668" cy="4952999"/>
          </a:xfrm>
        </p:spPr>
        <p:txBody>
          <a:bodyPr/>
          <a:lstStyle/>
          <a:p>
            <a:pPr marL="434341" indent="-342900">
              <a:buClrTx/>
              <a:buSzPct val="90000"/>
              <a:buFont typeface="+mj-lt"/>
              <a:buAutoNum type="arabicParenR"/>
            </a:pPr>
            <a:r>
              <a:rPr lang="en-US" sz="2000" dirty="0">
                <a:solidFill>
                  <a:schemeClr val="tx1"/>
                </a:solidFill>
                <a:latin typeface="+mj-lt"/>
              </a:rPr>
              <a:t>Could you start by helping me get oriented to your early family situation, and where you lived and so on?  If you could tell me where you were born, whether you moved around much, what your family did at various times for a living?</a:t>
            </a:r>
          </a:p>
          <a:p>
            <a:pPr marL="434341" indent="-342900">
              <a:buClrTx/>
              <a:buSzPct val="90000"/>
              <a:buFont typeface="+mj-lt"/>
              <a:buAutoNum type="arabicParenR"/>
            </a:pPr>
            <a:r>
              <a:rPr lang="en-US" sz="2000" dirty="0">
                <a:solidFill>
                  <a:schemeClr val="tx1"/>
                </a:solidFill>
                <a:latin typeface="+mj-lt"/>
              </a:rPr>
              <a:t>I'd like you to try to describe your relationship with your parents as a young child if you could start from as far back as you can remember?</a:t>
            </a:r>
          </a:p>
          <a:p>
            <a:pPr marL="434341" indent="-342900">
              <a:buClrTx/>
              <a:buSzPct val="90000"/>
              <a:buFont typeface="+mj-lt"/>
              <a:buAutoNum type="arabicParenR"/>
            </a:pPr>
            <a:r>
              <a:rPr lang="en-US" sz="2000" dirty="0">
                <a:solidFill>
                  <a:schemeClr val="tx1"/>
                </a:solidFill>
                <a:latin typeface="+mj-lt"/>
              </a:rPr>
              <a:t>Now I'd like to ask you to choose five adjectives or words that reflect your relationship with your mother starting from as far back as you can remember in early childhood--as early as you can go, but say, age 5</a:t>
            </a:r>
            <a:br>
              <a:rPr lang="en-US" sz="2000" dirty="0">
                <a:solidFill>
                  <a:schemeClr val="tx1"/>
                </a:solidFill>
                <a:latin typeface="+mj-lt"/>
              </a:rPr>
            </a:br>
            <a:r>
              <a:rPr lang="en-US" sz="2000" dirty="0">
                <a:solidFill>
                  <a:schemeClr val="tx1"/>
                </a:solidFill>
                <a:latin typeface="+mj-lt"/>
              </a:rPr>
              <a:t>to 12 is fine. I know this may take a bit of time, so go ahead and think for a minute...then I'd like to ask you why you chose them. I'll write each one down as you give them to me.</a:t>
            </a:r>
          </a:p>
        </p:txBody>
      </p:sp>
    </p:spTree>
    <p:extLst>
      <p:ext uri="{BB962C8B-B14F-4D97-AF65-F5344CB8AC3E}">
        <p14:creationId xmlns:p14="http://schemas.microsoft.com/office/powerpoint/2010/main" val="1001512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685800"/>
          </a:xfrm>
        </p:spPr>
        <p:txBody>
          <a:bodyPr/>
          <a:lstStyle/>
          <a:p>
            <a:pPr algn="ctr"/>
            <a:r>
              <a:rPr lang="en-US" b="1" dirty="0">
                <a:solidFill>
                  <a:schemeClr val="tx1"/>
                </a:solidFill>
              </a:rPr>
              <a:t>Adult Attachment Interview (AIA)</a:t>
            </a:r>
            <a:endParaRPr lang="en-US" dirty="0"/>
          </a:p>
        </p:txBody>
      </p:sp>
      <p:sp>
        <p:nvSpPr>
          <p:cNvPr id="3" name="Text Placeholder 2"/>
          <p:cNvSpPr>
            <a:spLocks noGrp="1"/>
          </p:cNvSpPr>
          <p:nvPr>
            <p:ph type="body" idx="1"/>
          </p:nvPr>
        </p:nvSpPr>
        <p:spPr>
          <a:xfrm>
            <a:off x="677333" y="1676400"/>
            <a:ext cx="8596668" cy="4800599"/>
          </a:xfrm>
        </p:spPr>
        <p:txBody>
          <a:bodyPr/>
          <a:lstStyle/>
          <a:p>
            <a:pPr marL="434341" indent="-342900">
              <a:buClrTx/>
              <a:buSzPct val="90000"/>
              <a:buFont typeface="+mj-lt"/>
              <a:buAutoNum type="arabicParenR" startAt="4"/>
            </a:pPr>
            <a:r>
              <a:rPr lang="en-US" sz="2000" dirty="0">
                <a:solidFill>
                  <a:schemeClr val="tx1"/>
                </a:solidFill>
                <a:latin typeface="+mj-lt"/>
              </a:rPr>
              <a:t>Now I'd like to ask you to choose five adjectives or words that reflect your childhood relationship with your father, again starting from as far back as you can remember in early childhood--as early as you can go, but again say, age 5 to 12 is fine. I know this may take a bit of time, so go ahead and think again for a minute...then I'd like to ask you why you chose them. I'll write each one down as you give them to me.</a:t>
            </a:r>
          </a:p>
          <a:p>
            <a:pPr marL="434341" indent="-342900">
              <a:buClrTx/>
              <a:buSzPct val="90000"/>
              <a:buFont typeface="+mj-lt"/>
              <a:buAutoNum type="arabicParenR" startAt="4"/>
            </a:pPr>
            <a:r>
              <a:rPr lang="en-US" sz="2000" dirty="0">
                <a:solidFill>
                  <a:schemeClr val="tx1"/>
                </a:solidFill>
                <a:latin typeface="+mj-lt"/>
              </a:rPr>
              <a:t>Now I wonder if you could tell me, to which parent did you feel the closest, and why? Why isn't there this feeling with the other parent?</a:t>
            </a:r>
          </a:p>
          <a:p>
            <a:pPr marL="434341" indent="-342900">
              <a:buClrTx/>
              <a:buSzPct val="90000"/>
              <a:buFont typeface="+mj-lt"/>
              <a:buAutoNum type="arabicParenR" startAt="4"/>
            </a:pPr>
            <a:r>
              <a:rPr lang="en-US" sz="2000" dirty="0">
                <a:solidFill>
                  <a:schemeClr val="tx1"/>
                </a:solidFill>
                <a:latin typeface="+mj-lt"/>
              </a:rPr>
              <a:t>When you were upset as a child, what would you do? </a:t>
            </a:r>
          </a:p>
          <a:p>
            <a:pPr marL="434341" indent="-342900">
              <a:buClrTx/>
              <a:buSzPct val="90000"/>
              <a:buFont typeface="+mj-lt"/>
              <a:buAutoNum type="arabicParenR" startAt="4"/>
            </a:pPr>
            <a:r>
              <a:rPr lang="en-US" sz="2000" dirty="0">
                <a:solidFill>
                  <a:schemeClr val="tx1"/>
                </a:solidFill>
                <a:latin typeface="+mj-lt"/>
              </a:rPr>
              <a:t>Did you ever feel rejected as a young child? Of course, looking back on it now, you may realize it wasn't really rejection, but what I'm trying to ask about here is whether you remember ever having rejected in childhood?</a:t>
            </a:r>
            <a:br>
              <a:rPr lang="en-US" dirty="0"/>
            </a:br>
            <a:endParaRPr lang="en-US" dirty="0"/>
          </a:p>
        </p:txBody>
      </p:sp>
    </p:spTree>
    <p:extLst>
      <p:ext uri="{BB962C8B-B14F-4D97-AF65-F5344CB8AC3E}">
        <p14:creationId xmlns:p14="http://schemas.microsoft.com/office/powerpoint/2010/main" val="306705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609600"/>
          </a:xfrm>
        </p:spPr>
        <p:txBody>
          <a:bodyPr/>
          <a:lstStyle/>
          <a:p>
            <a:pPr algn="ctr"/>
            <a:r>
              <a:rPr lang="en-US" b="1" dirty="0">
                <a:solidFill>
                  <a:schemeClr val="tx1"/>
                </a:solidFill>
              </a:rPr>
              <a:t>Adult Attachment Interview (AIA)</a:t>
            </a:r>
            <a:endParaRPr lang="en-US" dirty="0"/>
          </a:p>
        </p:txBody>
      </p:sp>
      <p:sp>
        <p:nvSpPr>
          <p:cNvPr id="3" name="Text Placeholder 2"/>
          <p:cNvSpPr>
            <a:spLocks noGrp="1"/>
          </p:cNvSpPr>
          <p:nvPr>
            <p:ph type="body" idx="1"/>
          </p:nvPr>
        </p:nvSpPr>
        <p:spPr>
          <a:xfrm>
            <a:off x="677333" y="1828801"/>
            <a:ext cx="8596668" cy="4724400"/>
          </a:xfrm>
        </p:spPr>
        <p:txBody>
          <a:bodyPr/>
          <a:lstStyle/>
          <a:p>
            <a:pPr marL="548641" indent="-457200">
              <a:buClrTx/>
              <a:buSzPct val="90000"/>
              <a:buFont typeface="+mj-lt"/>
              <a:buAutoNum type="arabicParenR" startAt="8"/>
            </a:pPr>
            <a:r>
              <a:rPr lang="en-US" sz="2000" b="1" dirty="0">
                <a:solidFill>
                  <a:schemeClr val="tx1"/>
                </a:solidFill>
                <a:latin typeface="+mj-lt"/>
              </a:rPr>
              <a:t>Were your parents ever threatening with you in any way - maybe for discipline, or even jokingly?</a:t>
            </a:r>
            <a:endParaRPr lang="en-US" sz="2000" dirty="0">
              <a:solidFill>
                <a:schemeClr val="tx1"/>
              </a:solidFill>
              <a:latin typeface="+mj-lt"/>
            </a:endParaRPr>
          </a:p>
          <a:p>
            <a:pPr marL="548641" indent="-457200">
              <a:buClrTx/>
              <a:buSzPct val="90000"/>
              <a:buFont typeface="+mj-lt"/>
              <a:buAutoNum type="arabicParenR" startAt="8"/>
            </a:pPr>
            <a:r>
              <a:rPr lang="en-US" sz="2000" b="1" dirty="0">
                <a:solidFill>
                  <a:schemeClr val="tx1"/>
                </a:solidFill>
                <a:latin typeface="+mj-lt"/>
              </a:rPr>
              <a:t>In general, how do you think your overall experiences with your parents have affected your adult personality</a:t>
            </a:r>
            <a:endParaRPr lang="en-US" sz="2000" dirty="0">
              <a:solidFill>
                <a:schemeClr val="tx1"/>
              </a:solidFill>
              <a:latin typeface="+mj-lt"/>
            </a:endParaRPr>
          </a:p>
          <a:p>
            <a:pPr marL="548641" indent="-457200">
              <a:buClrTx/>
              <a:buSzPct val="90000"/>
              <a:buFont typeface="+mj-lt"/>
              <a:buAutoNum type="arabicParenR" startAt="8"/>
            </a:pPr>
            <a:r>
              <a:rPr lang="en-US" sz="2000" b="1" dirty="0">
                <a:solidFill>
                  <a:schemeClr val="tx1"/>
                </a:solidFill>
                <a:latin typeface="+mj-lt"/>
              </a:rPr>
              <a:t>Why do you think your parents behaved as they did during your childhood?</a:t>
            </a:r>
            <a:r>
              <a:rPr lang="en-US" sz="2000" dirty="0">
                <a:solidFill>
                  <a:schemeClr val="tx1"/>
                </a:solidFill>
                <a:latin typeface="+mj-lt"/>
              </a:rPr>
              <a:t> </a:t>
            </a:r>
          </a:p>
          <a:p>
            <a:pPr marL="548641" indent="-457200">
              <a:buClrTx/>
              <a:buSzPct val="90000"/>
              <a:buFont typeface="+mj-lt"/>
              <a:buAutoNum type="arabicParenR" startAt="8"/>
            </a:pPr>
            <a:r>
              <a:rPr lang="en-US" sz="2000" b="1" dirty="0">
                <a:solidFill>
                  <a:schemeClr val="tx1"/>
                </a:solidFill>
                <a:latin typeface="+mj-lt"/>
              </a:rPr>
              <a:t>Were there any other adults with whom you were close, like parents, as a child?</a:t>
            </a:r>
            <a:r>
              <a:rPr lang="en-US" sz="2000" dirty="0">
                <a:solidFill>
                  <a:schemeClr val="tx1"/>
                </a:solidFill>
                <a:latin typeface="+mj-lt"/>
              </a:rPr>
              <a:t> </a:t>
            </a:r>
          </a:p>
          <a:p>
            <a:pPr marL="548641" indent="-457200">
              <a:buClrTx/>
              <a:buSzPct val="90000"/>
              <a:buFont typeface="+mj-lt"/>
              <a:buAutoNum type="arabicParenR" startAt="8"/>
            </a:pPr>
            <a:r>
              <a:rPr lang="en-US" sz="2000" b="1" dirty="0">
                <a:solidFill>
                  <a:schemeClr val="tx1"/>
                </a:solidFill>
                <a:latin typeface="+mj-lt"/>
              </a:rPr>
              <a:t>Did you experience the loss of a parent or other close loved one while you were a young child--for example, a sibling, or a close family member?</a:t>
            </a:r>
            <a:r>
              <a:rPr lang="en-US" sz="2000" dirty="0">
                <a:solidFill>
                  <a:schemeClr val="tx1"/>
                </a:solidFill>
                <a:latin typeface="+mj-lt"/>
              </a:rPr>
              <a:t> </a:t>
            </a:r>
            <a:endParaRPr lang="en-US" sz="2000" dirty="0">
              <a:solidFill>
                <a:schemeClr val="tx1"/>
              </a:solidFill>
              <a:latin typeface="+mn-lt"/>
            </a:endParaRPr>
          </a:p>
        </p:txBody>
      </p:sp>
    </p:spTree>
    <p:extLst>
      <p:ext uri="{BB962C8B-B14F-4D97-AF65-F5344CB8AC3E}">
        <p14:creationId xmlns:p14="http://schemas.microsoft.com/office/powerpoint/2010/main" val="4131839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609600"/>
          </a:xfrm>
        </p:spPr>
        <p:txBody>
          <a:bodyPr/>
          <a:lstStyle/>
          <a:p>
            <a:pPr algn="ctr"/>
            <a:r>
              <a:rPr lang="en-US" b="1" dirty="0">
                <a:solidFill>
                  <a:schemeClr val="tx1"/>
                </a:solidFill>
              </a:rPr>
              <a:t>Adult Attachment Interview (AIA)</a:t>
            </a:r>
            <a:endParaRPr lang="en-US" dirty="0"/>
          </a:p>
        </p:txBody>
      </p:sp>
      <p:sp>
        <p:nvSpPr>
          <p:cNvPr id="3" name="Text Placeholder 2"/>
          <p:cNvSpPr>
            <a:spLocks noGrp="1"/>
          </p:cNvSpPr>
          <p:nvPr>
            <p:ph type="body" idx="1"/>
          </p:nvPr>
        </p:nvSpPr>
        <p:spPr>
          <a:xfrm>
            <a:off x="677333" y="1828801"/>
            <a:ext cx="8596668" cy="4572000"/>
          </a:xfrm>
        </p:spPr>
        <p:txBody>
          <a:bodyPr/>
          <a:lstStyle/>
          <a:p>
            <a:pPr marL="434341" indent="-342900">
              <a:buClrTx/>
              <a:buSzPct val="90000"/>
              <a:buFont typeface="+mj-lt"/>
              <a:buAutoNum type="arabicParenR" startAt="13"/>
            </a:pPr>
            <a:r>
              <a:rPr lang="en-US" sz="2000" b="1" dirty="0">
                <a:solidFill>
                  <a:schemeClr val="tx1"/>
                </a:solidFill>
                <a:latin typeface="+mj-lt"/>
              </a:rPr>
              <a:t> Other than any difficult experiences you've already described, have you had any other experiences which you should regard as potentially traumatic?</a:t>
            </a:r>
            <a:r>
              <a:rPr lang="en-US" sz="2000" dirty="0">
                <a:solidFill>
                  <a:schemeClr val="tx1"/>
                </a:solidFill>
                <a:latin typeface="+mj-lt"/>
              </a:rPr>
              <a:t> </a:t>
            </a:r>
          </a:p>
          <a:p>
            <a:pPr marL="434341" indent="-342900">
              <a:buClrTx/>
              <a:buSzPct val="90000"/>
              <a:buFont typeface="+mj-lt"/>
              <a:buAutoNum type="arabicParenR" startAt="13"/>
            </a:pPr>
            <a:r>
              <a:rPr lang="en-US" sz="2000" b="1" dirty="0">
                <a:solidFill>
                  <a:schemeClr val="tx1"/>
                </a:solidFill>
                <a:latin typeface="+mj-lt"/>
              </a:rPr>
              <a:t> Now I'd like to ask you a few more questions about your relationship with your pants. Were there many changes in your relationship with your parents (or remaining parent) after childhood? We'll get to the present in a moment, but right now 1 mean changes occurring roughly between your childhood and</a:t>
            </a:r>
            <a:br>
              <a:rPr lang="en-US" sz="2000" b="1" dirty="0">
                <a:solidFill>
                  <a:schemeClr val="tx1"/>
                </a:solidFill>
                <a:latin typeface="+mj-lt"/>
              </a:rPr>
            </a:br>
            <a:r>
              <a:rPr lang="en-US" sz="2000" b="1" dirty="0">
                <a:solidFill>
                  <a:schemeClr val="tx1"/>
                </a:solidFill>
                <a:latin typeface="+mj-lt"/>
              </a:rPr>
              <a:t>your adulthood?</a:t>
            </a:r>
            <a:endParaRPr lang="en-US" sz="2000" dirty="0">
              <a:solidFill>
                <a:schemeClr val="tx1"/>
              </a:solidFill>
              <a:latin typeface="+mj-lt"/>
            </a:endParaRPr>
          </a:p>
          <a:p>
            <a:pPr marL="434341" indent="-342900">
              <a:buClrTx/>
              <a:buSzPct val="90000"/>
              <a:buFont typeface="+mj-lt"/>
              <a:buAutoNum type="arabicParenR" startAt="13"/>
            </a:pPr>
            <a:r>
              <a:rPr lang="en-US" sz="2000" b="1" dirty="0">
                <a:solidFill>
                  <a:schemeClr val="tx1"/>
                </a:solidFill>
                <a:latin typeface="+mj-lt"/>
              </a:rPr>
              <a:t> What is your relationship with your parents (or remaining parent) like for you now as an adult? Here I am asking about your current relationship</a:t>
            </a:r>
            <a:r>
              <a:rPr lang="en-US" sz="2000" dirty="0">
                <a:solidFill>
                  <a:schemeClr val="tx1"/>
                </a:solidFill>
                <a:latin typeface="+mj-lt"/>
              </a:rPr>
              <a:t>.</a:t>
            </a:r>
            <a:endParaRPr lang="en-US" dirty="0"/>
          </a:p>
        </p:txBody>
      </p:sp>
    </p:spTree>
    <p:extLst>
      <p:ext uri="{BB962C8B-B14F-4D97-AF65-F5344CB8AC3E}">
        <p14:creationId xmlns:p14="http://schemas.microsoft.com/office/powerpoint/2010/main" val="3410771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3" y="914400"/>
            <a:ext cx="8596668" cy="5715000"/>
          </a:xfrm>
        </p:spPr>
        <p:txBody>
          <a:bodyPr/>
          <a:lstStyle/>
          <a:p>
            <a:pPr marL="91441" indent="0" algn="ctr">
              <a:buNone/>
            </a:pPr>
            <a:r>
              <a:rPr lang="en-US" sz="4400" b="1" dirty="0">
                <a:solidFill>
                  <a:schemeClr val="accent2">
                    <a:lumMod val="75000"/>
                  </a:schemeClr>
                </a:solidFill>
                <a:latin typeface="+mj-lt"/>
              </a:rPr>
              <a:t>Implications for Substance Abuse Treatment</a:t>
            </a:r>
          </a:p>
          <a:p>
            <a:pPr marL="91441" indent="0">
              <a:buNone/>
            </a:pPr>
            <a:endParaRPr lang="en-US" sz="2800" b="1" i="1" dirty="0">
              <a:solidFill>
                <a:schemeClr val="tx1"/>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562616"/>
            <a:ext cx="6172200" cy="41107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4076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93147" y="510000"/>
            <a:ext cx="10648200" cy="1320900"/>
          </a:xfrm>
          <a:prstGeom prst="rect">
            <a:avLst/>
          </a:prstGeom>
        </p:spPr>
        <p:txBody>
          <a:bodyPr lIns="91425" tIns="91425" rIns="91425" bIns="91425" anchor="t" anchorCtr="0">
            <a:noAutofit/>
          </a:bodyPr>
          <a:lstStyle/>
          <a:p>
            <a:pPr lvl="0" algn="ctr" rtl="0">
              <a:spcBef>
                <a:spcPts val="0"/>
              </a:spcBef>
              <a:buNone/>
            </a:pPr>
            <a:r>
              <a:rPr lang="en-US" sz="3000" b="1" dirty="0">
                <a:solidFill>
                  <a:srgbClr val="000000"/>
                </a:solidFill>
                <a:latin typeface="Arial"/>
                <a:ea typeface="Arial"/>
                <a:cs typeface="Arial"/>
                <a:sym typeface="Arial"/>
              </a:rPr>
              <a:t>What Is Attachment???</a:t>
            </a:r>
            <a:endParaRPr lang="en-US" sz="1800" b="1" dirty="0">
              <a:solidFill>
                <a:srgbClr val="000000"/>
              </a:solidFill>
              <a:latin typeface="Arial"/>
              <a:ea typeface="Arial"/>
              <a:cs typeface="Arial"/>
              <a:sym typeface="Arial"/>
            </a:endParaRPr>
          </a:p>
        </p:txBody>
      </p:sp>
      <p:sp>
        <p:nvSpPr>
          <p:cNvPr id="172" name="Shape 172"/>
          <p:cNvSpPr txBox="1">
            <a:spLocks noGrp="1"/>
          </p:cNvSpPr>
          <p:nvPr>
            <p:ph type="body" idx="1"/>
          </p:nvPr>
        </p:nvSpPr>
        <p:spPr>
          <a:xfrm>
            <a:off x="677325" y="1830900"/>
            <a:ext cx="5952075" cy="4557600"/>
          </a:xfrm>
          <a:prstGeom prst="rect">
            <a:avLst/>
          </a:prstGeom>
        </p:spPr>
        <p:txBody>
          <a:bodyPr lIns="91425" tIns="91425" rIns="91425" bIns="91425" anchor="t" anchorCtr="0">
            <a:noAutofit/>
          </a:bodyPr>
          <a:lstStyle/>
          <a:p>
            <a:pPr marL="50800" lvl="0" indent="0">
              <a:spcBef>
                <a:spcPts val="0"/>
              </a:spcBef>
              <a:buClr>
                <a:srgbClr val="000000"/>
              </a:buClr>
              <a:buSzPct val="100000"/>
              <a:buNone/>
            </a:pPr>
            <a:r>
              <a:rPr lang="en-US" sz="2800" b="1" dirty="0">
                <a:solidFill>
                  <a:schemeClr val="tx1"/>
                </a:solidFill>
                <a:latin typeface="+mn-lt"/>
              </a:rPr>
              <a:t>Attachment</a:t>
            </a:r>
            <a:r>
              <a:rPr lang="en-US" sz="2800" dirty="0">
                <a:solidFill>
                  <a:schemeClr val="tx1"/>
                </a:solidFill>
                <a:latin typeface="+mn-lt"/>
              </a:rPr>
              <a:t> is a deep and enduring emotional bond that connects one person to another across time and space </a:t>
            </a:r>
            <a:r>
              <a:rPr lang="en-US" dirty="0">
                <a:solidFill>
                  <a:schemeClr val="tx1"/>
                </a:solidFill>
                <a:latin typeface="+mn-lt"/>
              </a:rPr>
              <a:t>(Ainsworth, 1973; </a:t>
            </a:r>
            <a:r>
              <a:rPr lang="en-US" dirty="0" err="1">
                <a:solidFill>
                  <a:schemeClr val="tx1"/>
                </a:solidFill>
                <a:latin typeface="+mn-lt"/>
              </a:rPr>
              <a:t>Bowlby</a:t>
            </a:r>
            <a:r>
              <a:rPr lang="en-US" dirty="0">
                <a:solidFill>
                  <a:schemeClr val="tx1"/>
                </a:solidFill>
                <a:latin typeface="+mn-lt"/>
              </a:rPr>
              <a:t>, 1969).</a:t>
            </a:r>
            <a:r>
              <a:rPr lang="en-US" sz="2800" dirty="0">
                <a:solidFill>
                  <a:schemeClr val="tx1"/>
                </a:solidFill>
                <a:latin typeface="+mn-lt"/>
              </a:rPr>
              <a:t> </a:t>
            </a:r>
          </a:p>
          <a:p>
            <a:pPr marL="50800" lvl="0" indent="0">
              <a:spcBef>
                <a:spcPts val="0"/>
              </a:spcBef>
              <a:buClr>
                <a:srgbClr val="000000"/>
              </a:buClr>
              <a:buSzPct val="100000"/>
              <a:buNone/>
            </a:pPr>
            <a:r>
              <a:rPr lang="en-US" sz="2800" b="1" dirty="0">
                <a:solidFill>
                  <a:schemeClr val="tx1"/>
                </a:solidFill>
                <a:latin typeface="+mn-lt"/>
              </a:rPr>
              <a:t>Attachment</a:t>
            </a:r>
            <a:r>
              <a:rPr lang="en-US" sz="2800" dirty="0">
                <a:solidFill>
                  <a:schemeClr val="tx1"/>
                </a:solidFill>
                <a:latin typeface="+mn-lt"/>
              </a:rPr>
              <a:t> does not have to be reciprocal.</a:t>
            </a:r>
            <a:endParaRPr lang="en-US" sz="2800" dirty="0">
              <a:solidFill>
                <a:schemeClr val="tx1"/>
              </a:solidFill>
              <a:latin typeface="+mn-lt"/>
              <a:ea typeface="Arial"/>
              <a:cs typeface="Arial"/>
              <a:sym typeface="Arial"/>
            </a:endParaRPr>
          </a:p>
        </p:txBody>
      </p:sp>
      <p:pic>
        <p:nvPicPr>
          <p:cNvPr id="4" name="Picture 1029" descr="MPj04002320000[1]"/>
          <p:cNvPicPr>
            <a:picLocks noChangeAspect="1" noChangeArrowheads="1"/>
          </p:cNvPicPr>
          <p:nvPr/>
        </p:nvPicPr>
        <p:blipFill>
          <a:blip r:embed="rId3">
            <a:extLst>
              <a:ext uri="{28A0092B-C50C-407E-A947-70E740481C1C}">
                <a14:useLocalDpi xmlns:a14="http://schemas.microsoft.com/office/drawing/2010/main" val="0"/>
              </a:ext>
            </a:extLst>
          </a:blip>
          <a:srcRect l="29193"/>
          <a:stretch>
            <a:fillRect/>
          </a:stretch>
        </p:blipFill>
        <p:spPr>
          <a:xfrm>
            <a:off x="6629400" y="1981200"/>
            <a:ext cx="4000648" cy="4708742"/>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0"/>
            <a:ext cx="9228667" cy="762000"/>
          </a:xfrm>
        </p:spPr>
        <p:txBody>
          <a:bodyPr/>
          <a:lstStyle/>
          <a:p>
            <a:r>
              <a:rPr lang="en-US" sz="3200" b="1" i="1" dirty="0">
                <a:solidFill>
                  <a:schemeClr val="tx1"/>
                </a:solidFill>
                <a:latin typeface="+mj-lt"/>
              </a:rPr>
              <a:t>Psychotherapy alters the structure of the brain</a:t>
            </a:r>
          </a:p>
        </p:txBody>
      </p:sp>
      <p:sp>
        <p:nvSpPr>
          <p:cNvPr id="3" name="Text Placeholder 2"/>
          <p:cNvSpPr>
            <a:spLocks noGrp="1"/>
          </p:cNvSpPr>
          <p:nvPr>
            <p:ph type="body" idx="1"/>
          </p:nvPr>
        </p:nvSpPr>
        <p:spPr>
          <a:xfrm>
            <a:off x="677333" y="1752601"/>
            <a:ext cx="8596668" cy="4288762"/>
          </a:xfrm>
        </p:spPr>
        <p:txBody>
          <a:bodyPr/>
          <a:lstStyle/>
          <a:p>
            <a:pPr>
              <a:buClr>
                <a:schemeClr val="accent2"/>
              </a:buClr>
              <a:buSzPct val="90000"/>
              <a:buFont typeface="Wingdings" pitchFamily="2" charset="2"/>
              <a:buChar char="Ø"/>
            </a:pPr>
            <a:r>
              <a:rPr lang="en-US" sz="2000" dirty="0">
                <a:solidFill>
                  <a:schemeClr val="tx1"/>
                </a:solidFill>
                <a:latin typeface="+mj-lt"/>
              </a:rPr>
              <a:t>Changes in behavior and changes in peoples lives mean there have been accompanying changes in their neurophysiology.</a:t>
            </a:r>
          </a:p>
          <a:p>
            <a:pPr>
              <a:buClr>
                <a:schemeClr val="accent2"/>
              </a:buClr>
              <a:buSzPct val="90000"/>
              <a:buFont typeface="Wingdings" pitchFamily="2" charset="2"/>
              <a:buChar char="Ø"/>
            </a:pPr>
            <a:r>
              <a:rPr lang="en-US" sz="2000" dirty="0">
                <a:solidFill>
                  <a:schemeClr val="tx1"/>
                </a:solidFill>
                <a:latin typeface="+mj-lt"/>
              </a:rPr>
              <a:t>Backed by research into neuroplasticity.</a:t>
            </a:r>
          </a:p>
          <a:p>
            <a:pPr>
              <a:buClr>
                <a:schemeClr val="accent2"/>
              </a:buClr>
              <a:buSzPct val="90000"/>
              <a:buFont typeface="Wingdings" pitchFamily="2" charset="2"/>
              <a:buChar char="Ø"/>
            </a:pPr>
            <a:r>
              <a:rPr lang="en-US" sz="2000" dirty="0">
                <a:solidFill>
                  <a:schemeClr val="tx1"/>
                </a:solidFill>
                <a:latin typeface="+mj-lt"/>
              </a:rPr>
              <a:t>Dr. Daniel Amen: SPECT Scans</a:t>
            </a:r>
          </a:p>
          <a:p>
            <a:pPr marL="9144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200400"/>
            <a:ext cx="5734050" cy="322979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760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762000"/>
          </a:xfrm>
        </p:spPr>
        <p:txBody>
          <a:bodyPr/>
          <a:lstStyle/>
          <a:p>
            <a:r>
              <a:rPr lang="en-US" b="1" i="1" dirty="0">
                <a:solidFill>
                  <a:schemeClr val="tx1"/>
                </a:solidFill>
                <a:latin typeface="+mj-lt"/>
              </a:rPr>
              <a:t>Psychotherapy has its limits</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800" dirty="0">
                <a:solidFill>
                  <a:schemeClr val="tx1"/>
                </a:solidFill>
                <a:latin typeface="+mj-lt"/>
              </a:rPr>
              <a:t>  Certain things in brain structure can not be </a:t>
            </a:r>
            <a:br>
              <a:rPr lang="en-US" sz="2800" dirty="0">
                <a:solidFill>
                  <a:schemeClr val="tx1"/>
                </a:solidFill>
                <a:latin typeface="+mj-lt"/>
              </a:rPr>
            </a:br>
            <a:r>
              <a:rPr lang="en-US" sz="2800" dirty="0">
                <a:solidFill>
                  <a:schemeClr val="tx1"/>
                </a:solidFill>
                <a:latin typeface="+mj-lt"/>
              </a:rPr>
              <a:t>  changed</a:t>
            </a:r>
          </a:p>
          <a:p>
            <a:pPr>
              <a:buClr>
                <a:schemeClr val="accent2"/>
              </a:buClr>
              <a:buSzPct val="90000"/>
              <a:buFont typeface="Wingdings" pitchFamily="2" charset="2"/>
              <a:buChar char="Ø"/>
            </a:pPr>
            <a:r>
              <a:rPr lang="en-US" sz="2800" dirty="0">
                <a:solidFill>
                  <a:schemeClr val="tx1"/>
                </a:solidFill>
                <a:latin typeface="+mj-lt"/>
              </a:rPr>
              <a:t>  The earlier the trauma, the harder to treat</a:t>
            </a:r>
          </a:p>
          <a:p>
            <a:pPr>
              <a:buClr>
                <a:schemeClr val="accent2"/>
              </a:buClr>
              <a:buSzPct val="90000"/>
              <a:buFont typeface="Wingdings" pitchFamily="2" charset="2"/>
              <a:buChar char="Ø"/>
            </a:pPr>
            <a:r>
              <a:rPr lang="en-US" sz="2800" dirty="0">
                <a:solidFill>
                  <a:schemeClr val="tx1"/>
                </a:solidFill>
                <a:latin typeface="+mj-lt"/>
              </a:rPr>
              <a:t>  Neuroplasticity has its limits, especially as the</a:t>
            </a:r>
            <a:br>
              <a:rPr lang="en-US" sz="2800" dirty="0">
                <a:solidFill>
                  <a:schemeClr val="tx1"/>
                </a:solidFill>
                <a:latin typeface="+mj-lt"/>
              </a:rPr>
            </a:br>
            <a:r>
              <a:rPr lang="en-US" sz="2800" dirty="0">
                <a:solidFill>
                  <a:schemeClr val="tx1"/>
                </a:solidFill>
                <a:latin typeface="+mj-lt"/>
              </a:rPr>
              <a:t>  client ages</a:t>
            </a:r>
          </a:p>
        </p:txBody>
      </p:sp>
    </p:spTree>
    <p:extLst>
      <p:ext uri="{BB962C8B-B14F-4D97-AF65-F5344CB8AC3E}">
        <p14:creationId xmlns:p14="http://schemas.microsoft.com/office/powerpoint/2010/main" val="2964690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tx1"/>
                </a:solidFill>
                <a:latin typeface="+mj-lt"/>
              </a:rPr>
              <a:t>Psychotherapy is not just an intellectual exchange of words.</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400" dirty="0">
                <a:solidFill>
                  <a:schemeClr val="tx1"/>
                </a:solidFill>
                <a:latin typeface="+mj-lt"/>
              </a:rPr>
              <a:t> Developing empathy</a:t>
            </a:r>
          </a:p>
          <a:p>
            <a:pPr>
              <a:buClr>
                <a:schemeClr val="accent2"/>
              </a:buClr>
              <a:buSzPct val="90000"/>
              <a:buFont typeface="Wingdings" pitchFamily="2" charset="2"/>
              <a:buChar char="Ø"/>
            </a:pPr>
            <a:r>
              <a:rPr lang="en-US" sz="2400" dirty="0">
                <a:solidFill>
                  <a:schemeClr val="tx1"/>
                </a:solidFill>
                <a:latin typeface="+mj-lt"/>
              </a:rPr>
              <a:t> Mirror neurons</a:t>
            </a:r>
          </a:p>
          <a:p>
            <a:pPr>
              <a:buClr>
                <a:schemeClr val="accent2"/>
              </a:buClr>
              <a:buSzPct val="90000"/>
              <a:buFont typeface="Wingdings" pitchFamily="2" charset="2"/>
              <a:buChar char="Ø"/>
            </a:pPr>
            <a:r>
              <a:rPr lang="en-US" sz="2400" dirty="0">
                <a:solidFill>
                  <a:schemeClr val="tx1"/>
                </a:solidFill>
                <a:latin typeface="+mj-lt"/>
              </a:rPr>
              <a:t> Mutual regulation of affect/emotion</a:t>
            </a:r>
          </a:p>
          <a:p>
            <a:pPr>
              <a:buClr>
                <a:schemeClr val="accent2"/>
              </a:buClr>
              <a:buSzPct val="90000"/>
              <a:buFont typeface="Wingdings" pitchFamily="2" charset="2"/>
              <a:buChar char="Ø"/>
            </a:pPr>
            <a:r>
              <a:rPr lang="en-US" sz="2400" dirty="0">
                <a:solidFill>
                  <a:schemeClr val="tx1"/>
                </a:solidFill>
                <a:latin typeface="+mj-lt"/>
              </a:rPr>
              <a:t> Best therapists understand the nature of this dynamic and</a:t>
            </a:r>
            <a:br>
              <a:rPr lang="en-US" sz="2400" dirty="0">
                <a:solidFill>
                  <a:schemeClr val="tx1"/>
                </a:solidFill>
                <a:latin typeface="+mj-lt"/>
              </a:rPr>
            </a:br>
            <a:r>
              <a:rPr lang="en-US" sz="2400" dirty="0">
                <a:solidFill>
                  <a:schemeClr val="tx1"/>
                </a:solidFill>
                <a:latin typeface="+mj-lt"/>
              </a:rPr>
              <a:t> guides it with maximal efficiency.</a:t>
            </a:r>
          </a:p>
          <a:p>
            <a:pPr>
              <a:buClr>
                <a:schemeClr val="accent2"/>
              </a:buClr>
              <a:buSzPct val="90000"/>
              <a:buFont typeface="Wingdings" pitchFamily="2" charset="2"/>
              <a:buChar char="Ø"/>
            </a:pPr>
            <a:r>
              <a:rPr lang="en-US" sz="2400" dirty="0">
                <a:solidFill>
                  <a:schemeClr val="tx1"/>
                </a:solidFill>
                <a:latin typeface="+mj-lt"/>
              </a:rPr>
              <a:t> Dr. Dan Hughes:  </a:t>
            </a:r>
            <a:r>
              <a:rPr lang="en-US" sz="3600" b="1" dirty="0">
                <a:solidFill>
                  <a:schemeClr val="tx1"/>
                </a:solidFill>
                <a:latin typeface="+mj-lt"/>
              </a:rPr>
              <a:t>PACE</a:t>
            </a:r>
          </a:p>
        </p:txBody>
      </p:sp>
    </p:spTree>
    <p:extLst>
      <p:ext uri="{BB962C8B-B14F-4D97-AF65-F5344CB8AC3E}">
        <p14:creationId xmlns:p14="http://schemas.microsoft.com/office/powerpoint/2010/main" val="3358991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latin typeface="+mj-lt"/>
              </a:rPr>
              <a:t>PACE</a:t>
            </a:r>
            <a:br>
              <a:rPr lang="en-US" dirty="0"/>
            </a:br>
            <a:endParaRPr lang="en-US" dirty="0"/>
          </a:p>
        </p:txBody>
      </p:sp>
      <p:sp>
        <p:nvSpPr>
          <p:cNvPr id="3" name="Text Placeholder 2"/>
          <p:cNvSpPr>
            <a:spLocks noGrp="1"/>
          </p:cNvSpPr>
          <p:nvPr>
            <p:ph type="body" idx="1"/>
          </p:nvPr>
        </p:nvSpPr>
        <p:spPr>
          <a:xfrm>
            <a:off x="677333" y="1600201"/>
            <a:ext cx="8596668" cy="4724400"/>
          </a:xfrm>
        </p:spPr>
        <p:txBody>
          <a:bodyPr/>
          <a:lstStyle/>
          <a:p>
            <a:pPr marL="91441" indent="0">
              <a:buClr>
                <a:schemeClr val="accent2"/>
              </a:buClr>
              <a:buSzPct val="90000"/>
              <a:buNone/>
            </a:pPr>
            <a:r>
              <a:rPr lang="en-US" sz="2400" dirty="0">
                <a:solidFill>
                  <a:schemeClr val="tx1"/>
                </a:solidFill>
                <a:latin typeface="+mj-lt"/>
              </a:rPr>
              <a:t>Dr. Daniel Hughes developed the “PACE” model to work most effectively with children/individuals with attachment disorders.</a:t>
            </a:r>
          </a:p>
          <a:p>
            <a:pPr marL="91441" indent="0">
              <a:buClr>
                <a:schemeClr val="accent2"/>
              </a:buClr>
              <a:buSzPct val="90000"/>
              <a:buNone/>
            </a:pPr>
            <a:endParaRPr lang="en-US" sz="2400" b="1" dirty="0">
              <a:solidFill>
                <a:schemeClr val="tx1"/>
              </a:solidFill>
              <a:latin typeface="+mj-lt"/>
            </a:endParaRPr>
          </a:p>
          <a:p>
            <a:pPr lvl="5">
              <a:buClr>
                <a:schemeClr val="accent2"/>
              </a:buClr>
              <a:buSzPct val="90000"/>
              <a:buFont typeface="Wingdings" pitchFamily="2" charset="2"/>
              <a:buChar char="Ø"/>
            </a:pPr>
            <a:r>
              <a:rPr lang="en-US" sz="2800" b="1" dirty="0">
                <a:solidFill>
                  <a:schemeClr val="tx1"/>
                </a:solidFill>
                <a:latin typeface="+mj-lt"/>
              </a:rPr>
              <a:t> Playful</a:t>
            </a:r>
          </a:p>
          <a:p>
            <a:pPr lvl="5">
              <a:buClr>
                <a:schemeClr val="accent2"/>
              </a:buClr>
              <a:buSzPct val="90000"/>
              <a:buFont typeface="Wingdings" pitchFamily="2" charset="2"/>
              <a:buChar char="Ø"/>
            </a:pPr>
            <a:r>
              <a:rPr lang="en-US" sz="2800" b="1" dirty="0">
                <a:solidFill>
                  <a:schemeClr val="tx1"/>
                </a:solidFill>
                <a:latin typeface="+mj-lt"/>
              </a:rPr>
              <a:t> Accepting</a:t>
            </a:r>
          </a:p>
          <a:p>
            <a:pPr lvl="5">
              <a:buClr>
                <a:schemeClr val="accent2"/>
              </a:buClr>
              <a:buSzPct val="90000"/>
              <a:buFont typeface="Wingdings" pitchFamily="2" charset="2"/>
              <a:buChar char="Ø"/>
            </a:pPr>
            <a:r>
              <a:rPr lang="en-US" sz="2800" b="1" dirty="0">
                <a:solidFill>
                  <a:schemeClr val="tx1"/>
                </a:solidFill>
                <a:latin typeface="+mj-lt"/>
              </a:rPr>
              <a:t> Curious</a:t>
            </a:r>
          </a:p>
          <a:p>
            <a:pPr lvl="5">
              <a:buClr>
                <a:schemeClr val="accent2"/>
              </a:buClr>
              <a:buSzPct val="90000"/>
              <a:buFont typeface="Wingdings" pitchFamily="2" charset="2"/>
              <a:buChar char="Ø"/>
            </a:pPr>
            <a:r>
              <a:rPr lang="en-US" sz="2800" b="1" dirty="0">
                <a:solidFill>
                  <a:schemeClr val="tx1"/>
                </a:solidFill>
                <a:latin typeface="+mj-lt"/>
              </a:rPr>
              <a:t> Empathic</a:t>
            </a:r>
          </a:p>
        </p:txBody>
      </p:sp>
    </p:spTree>
    <p:extLst>
      <p:ext uri="{BB962C8B-B14F-4D97-AF65-F5344CB8AC3E}">
        <p14:creationId xmlns:p14="http://schemas.microsoft.com/office/powerpoint/2010/main" val="4179280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tx1"/>
                </a:solidFill>
                <a:latin typeface="+mj-lt"/>
              </a:rPr>
              <a:t>Experience – not explanations or ideas – effects change.</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400" dirty="0">
                <a:solidFill>
                  <a:schemeClr val="tx1"/>
                </a:solidFill>
                <a:latin typeface="+mn-lt"/>
              </a:rPr>
              <a:t>The attachment model emphasizes experience over insight.</a:t>
            </a:r>
          </a:p>
          <a:p>
            <a:pPr>
              <a:buClr>
                <a:schemeClr val="accent2"/>
              </a:buClr>
              <a:buSzPct val="90000"/>
              <a:buFont typeface="Wingdings" pitchFamily="2" charset="2"/>
              <a:buChar char="Ø"/>
            </a:pPr>
            <a:r>
              <a:rPr lang="en-US" sz="2400" dirty="0">
                <a:solidFill>
                  <a:schemeClr val="tx1"/>
                </a:solidFill>
                <a:latin typeface="+mn-lt"/>
              </a:rPr>
              <a:t>The therapeutic relationship is experiential, and as such the primary vehicle of change</a:t>
            </a:r>
          </a:p>
          <a:p>
            <a:pPr marL="91441" indent="0">
              <a:buNone/>
            </a:pPr>
            <a:endParaRPr lang="en-US" dirty="0"/>
          </a:p>
        </p:txBody>
      </p:sp>
    </p:spTree>
    <p:extLst>
      <p:ext uri="{BB962C8B-B14F-4D97-AF65-F5344CB8AC3E}">
        <p14:creationId xmlns:p14="http://schemas.microsoft.com/office/powerpoint/2010/main" val="242164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762000"/>
          </a:xfrm>
        </p:spPr>
        <p:txBody>
          <a:bodyPr/>
          <a:lstStyle/>
          <a:p>
            <a:r>
              <a:rPr lang="en-US" b="1" i="1" dirty="0">
                <a:solidFill>
                  <a:schemeClr val="tx1"/>
                </a:solidFill>
                <a:latin typeface="+mj-lt"/>
              </a:rPr>
              <a:t>Emotional neutrality does not work</a:t>
            </a:r>
          </a:p>
        </p:txBody>
      </p:sp>
      <p:sp>
        <p:nvSpPr>
          <p:cNvPr id="3" name="Text Placeholder 2"/>
          <p:cNvSpPr>
            <a:spLocks noGrp="1"/>
          </p:cNvSpPr>
          <p:nvPr>
            <p:ph type="body" idx="1"/>
          </p:nvPr>
        </p:nvSpPr>
        <p:spPr>
          <a:xfrm>
            <a:off x="677333" y="1752601"/>
            <a:ext cx="8596668" cy="4288762"/>
          </a:xfrm>
        </p:spPr>
        <p:txBody>
          <a:bodyPr/>
          <a:lstStyle/>
          <a:p>
            <a:pPr>
              <a:buClr>
                <a:schemeClr val="accent2"/>
              </a:buClr>
              <a:buSzPct val="90000"/>
              <a:buFont typeface="Wingdings" pitchFamily="2" charset="2"/>
              <a:buChar char="Ø"/>
            </a:pPr>
            <a:r>
              <a:rPr lang="en-US" sz="2400" dirty="0">
                <a:solidFill>
                  <a:schemeClr val="tx1"/>
                </a:solidFill>
                <a:latin typeface="+mj-lt"/>
              </a:rPr>
              <a:t>Attachment theory does NOT recommend that therapists strive to obtain this</a:t>
            </a:r>
          </a:p>
          <a:p>
            <a:pPr>
              <a:buClr>
                <a:schemeClr val="accent2"/>
              </a:buClr>
              <a:buSzPct val="90000"/>
              <a:buFont typeface="Wingdings" pitchFamily="2" charset="2"/>
              <a:buChar char="Ø"/>
            </a:pPr>
            <a:r>
              <a:rPr lang="en-US" sz="2400" dirty="0">
                <a:solidFill>
                  <a:schemeClr val="tx1"/>
                </a:solidFill>
                <a:latin typeface="+mj-lt"/>
              </a:rPr>
              <a:t>Emotional exchange = authentic relationship.  The vehicle of change </a:t>
            </a:r>
          </a:p>
          <a:p>
            <a:pPr>
              <a:buClr>
                <a:schemeClr val="accent2"/>
              </a:buClr>
              <a:buSzPct val="90000"/>
              <a:buFont typeface="Wingdings" pitchFamily="2" charset="2"/>
              <a:buChar char="Ø"/>
            </a:pPr>
            <a:r>
              <a:rPr lang="en-US" sz="2400" dirty="0">
                <a:solidFill>
                  <a:schemeClr val="tx1"/>
                </a:solidFill>
                <a:latin typeface="+mj-lt"/>
              </a:rPr>
              <a:t>Authentic relationship is necessary for the affective/reflective dialogue.</a:t>
            </a:r>
          </a:p>
          <a:p>
            <a:pPr>
              <a:buClr>
                <a:schemeClr val="accent2"/>
              </a:buClr>
              <a:buSzPct val="90000"/>
              <a:buFont typeface="Wingdings" pitchFamily="2" charset="2"/>
              <a:buChar char="Ø"/>
            </a:pPr>
            <a:r>
              <a:rPr lang="en-US" sz="2400" dirty="0">
                <a:solidFill>
                  <a:schemeClr val="tx1"/>
                </a:solidFill>
                <a:latin typeface="+mj-lt"/>
              </a:rPr>
              <a:t>Mirroring accurate empathy is part of therapeutic process of growth.</a:t>
            </a:r>
          </a:p>
        </p:txBody>
      </p:sp>
    </p:spTree>
    <p:extLst>
      <p:ext uri="{BB962C8B-B14F-4D97-AF65-F5344CB8AC3E}">
        <p14:creationId xmlns:p14="http://schemas.microsoft.com/office/powerpoint/2010/main" val="2830293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0"/>
            <a:ext cx="9304867" cy="1320800"/>
          </a:xfrm>
        </p:spPr>
        <p:txBody>
          <a:bodyPr/>
          <a:lstStyle/>
          <a:p>
            <a:pPr algn="ctr"/>
            <a:r>
              <a:rPr lang="en-US" b="1" i="1" dirty="0">
                <a:solidFill>
                  <a:schemeClr val="tx1"/>
                </a:solidFill>
                <a:latin typeface="+mj-lt"/>
              </a:rPr>
              <a:t>The worst therapists are those who are out of touch with their own emotions.</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400" dirty="0">
                <a:solidFill>
                  <a:schemeClr val="tx1"/>
                </a:solidFill>
                <a:latin typeface="+mj-lt"/>
              </a:rPr>
              <a:t>  …or in bondage to them that it dictates their actions/response.</a:t>
            </a:r>
          </a:p>
          <a:p>
            <a:pPr>
              <a:buClr>
                <a:schemeClr val="accent2"/>
              </a:buClr>
              <a:buSzPct val="90000"/>
              <a:buFont typeface="Wingdings" pitchFamily="2" charset="2"/>
              <a:buChar char="Ø"/>
            </a:pPr>
            <a:r>
              <a:rPr lang="en-US" sz="2400" dirty="0">
                <a:solidFill>
                  <a:schemeClr val="tx1"/>
                </a:solidFill>
                <a:latin typeface="+mj-lt"/>
              </a:rPr>
              <a:t>  Emotional attunement and authentic emotional response to the patient is critical to effective therapy. </a:t>
            </a:r>
          </a:p>
          <a:p>
            <a:pPr>
              <a:buClr>
                <a:schemeClr val="accent2"/>
              </a:buClr>
              <a:buSzPct val="90000"/>
              <a:buFont typeface="Wingdings" pitchFamily="2" charset="2"/>
              <a:buChar char="Ø"/>
            </a:pPr>
            <a:r>
              <a:rPr lang="en-US" sz="2400" dirty="0">
                <a:solidFill>
                  <a:schemeClr val="tx1"/>
                </a:solidFill>
                <a:latin typeface="+mj-lt"/>
              </a:rPr>
              <a:t>  The A/R dialogue and reflective emotional response facilitate neuroplasticity, especially growth of mirror neurons.</a:t>
            </a:r>
          </a:p>
        </p:txBody>
      </p:sp>
    </p:spTree>
    <p:extLst>
      <p:ext uri="{BB962C8B-B14F-4D97-AF65-F5344CB8AC3E}">
        <p14:creationId xmlns:p14="http://schemas.microsoft.com/office/powerpoint/2010/main" val="1157464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tx1"/>
                </a:solidFill>
                <a:latin typeface="+mj-lt"/>
              </a:rPr>
              <a:t>Contrived emotional response </a:t>
            </a:r>
            <a:br>
              <a:rPr lang="en-US" b="1" i="1" dirty="0">
                <a:solidFill>
                  <a:schemeClr val="tx1"/>
                </a:solidFill>
                <a:latin typeface="+mj-lt"/>
              </a:rPr>
            </a:br>
            <a:r>
              <a:rPr lang="en-US" b="1" i="1" dirty="0">
                <a:solidFill>
                  <a:schemeClr val="tx1"/>
                </a:solidFill>
                <a:latin typeface="+mj-lt"/>
              </a:rPr>
              <a:t>does not work</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400" dirty="0">
                <a:solidFill>
                  <a:schemeClr val="tx1"/>
                </a:solidFill>
                <a:latin typeface="+mj-lt"/>
              </a:rPr>
              <a:t>Reading emotions is an inborn process based upon eons of evolution.</a:t>
            </a:r>
          </a:p>
          <a:p>
            <a:pPr>
              <a:buClr>
                <a:schemeClr val="accent2"/>
              </a:buClr>
              <a:buSzPct val="90000"/>
              <a:buFont typeface="Wingdings" pitchFamily="2" charset="2"/>
              <a:buChar char="Ø"/>
            </a:pPr>
            <a:r>
              <a:rPr lang="en-US" sz="2400" dirty="0">
                <a:solidFill>
                  <a:schemeClr val="tx1"/>
                </a:solidFill>
                <a:latin typeface="+mj-lt"/>
              </a:rPr>
              <a:t>Mirror neurons evoke a deep response between persons</a:t>
            </a:r>
          </a:p>
          <a:p>
            <a:pPr marL="91441" lvl="1" indent="0">
              <a:buClr>
                <a:schemeClr val="accent2"/>
              </a:buClr>
              <a:buSzPct val="90000"/>
              <a:buNone/>
            </a:pPr>
            <a:r>
              <a:rPr lang="en-US" sz="2400" dirty="0">
                <a:solidFill>
                  <a:schemeClr val="tx1"/>
                </a:solidFill>
                <a:latin typeface="+mj-lt"/>
              </a:rPr>
              <a:t>         </a:t>
            </a:r>
            <a:r>
              <a:rPr lang="en-US" sz="2400" i="1" dirty="0">
                <a:solidFill>
                  <a:schemeClr val="tx1"/>
                </a:solidFill>
                <a:latin typeface="+mj-lt"/>
              </a:rPr>
              <a:t>	e.g.  Eye-contact situation</a:t>
            </a:r>
          </a:p>
          <a:p>
            <a:pPr>
              <a:buClr>
                <a:schemeClr val="accent2"/>
              </a:buClr>
              <a:buSzPct val="90000"/>
              <a:buFont typeface="Wingdings" pitchFamily="2" charset="2"/>
              <a:buChar char="Ø"/>
            </a:pPr>
            <a:r>
              <a:rPr lang="en-US" sz="2400" dirty="0">
                <a:solidFill>
                  <a:schemeClr val="tx1"/>
                </a:solidFill>
                <a:latin typeface="+mj-lt"/>
              </a:rPr>
              <a:t>Inauthenticity does not encourage change, but reinforces the maladaptive patterns of deceit and duplicity</a:t>
            </a:r>
          </a:p>
          <a:p>
            <a:pPr marL="538481" lvl="1" indent="0">
              <a:buNone/>
            </a:pPr>
            <a:endParaRPr lang="en-US" dirty="0"/>
          </a:p>
        </p:txBody>
      </p:sp>
    </p:spTree>
    <p:extLst>
      <p:ext uri="{BB962C8B-B14F-4D97-AF65-F5344CB8AC3E}">
        <p14:creationId xmlns:p14="http://schemas.microsoft.com/office/powerpoint/2010/main" val="2608992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tx1"/>
                </a:solidFill>
                <a:latin typeface="+mj-lt"/>
              </a:rPr>
              <a:t>Attachment therapy is </a:t>
            </a:r>
            <a:r>
              <a:rPr lang="en-US" b="1" i="1" u="sng" dirty="0">
                <a:solidFill>
                  <a:schemeClr val="tx1"/>
                </a:solidFill>
                <a:latin typeface="+mj-lt"/>
              </a:rPr>
              <a:t>NOT</a:t>
            </a:r>
            <a:r>
              <a:rPr lang="en-US" b="1" i="1" dirty="0">
                <a:solidFill>
                  <a:schemeClr val="tx1"/>
                </a:solidFill>
                <a:latin typeface="+mj-lt"/>
              </a:rPr>
              <a:t> </a:t>
            </a:r>
            <a:br>
              <a:rPr lang="en-US" b="1" i="1" dirty="0">
                <a:solidFill>
                  <a:schemeClr val="tx1"/>
                </a:solidFill>
                <a:latin typeface="+mj-lt"/>
              </a:rPr>
            </a:br>
            <a:r>
              <a:rPr lang="en-US" b="1" i="1" dirty="0">
                <a:solidFill>
                  <a:schemeClr val="tx1"/>
                </a:solidFill>
                <a:latin typeface="+mj-lt"/>
              </a:rPr>
              <a:t>just being nice</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400" dirty="0">
                <a:solidFill>
                  <a:schemeClr val="tx1"/>
                </a:solidFill>
                <a:latin typeface="+mj-lt"/>
              </a:rPr>
              <a:t>Attunement is more important than approval</a:t>
            </a:r>
          </a:p>
          <a:p>
            <a:pPr>
              <a:buClr>
                <a:schemeClr val="accent2"/>
              </a:buClr>
              <a:buSzPct val="90000"/>
              <a:buFont typeface="Wingdings" pitchFamily="2" charset="2"/>
              <a:buChar char="Ø"/>
            </a:pPr>
            <a:r>
              <a:rPr lang="en-US" sz="2400" dirty="0">
                <a:solidFill>
                  <a:schemeClr val="tx1"/>
                </a:solidFill>
                <a:latin typeface="+mj-lt"/>
              </a:rPr>
              <a:t>Authenticity is critical to development of genuine relationship upon which therapeutic change will occur.</a:t>
            </a:r>
          </a:p>
          <a:p>
            <a:pPr>
              <a:buClr>
                <a:schemeClr val="accent2"/>
              </a:buClr>
              <a:buSzPct val="90000"/>
              <a:buFont typeface="Wingdings" pitchFamily="2" charset="2"/>
              <a:buChar char="Ø"/>
            </a:pPr>
            <a:r>
              <a:rPr lang="en-US" sz="2400" dirty="0">
                <a:solidFill>
                  <a:schemeClr val="tx1"/>
                </a:solidFill>
                <a:latin typeface="+mj-lt"/>
              </a:rPr>
              <a:t>Complete gratification is recognized as falsehood and encourages manipulation  </a:t>
            </a:r>
          </a:p>
        </p:txBody>
      </p:sp>
    </p:spTree>
    <p:extLst>
      <p:ext uri="{BB962C8B-B14F-4D97-AF65-F5344CB8AC3E}">
        <p14:creationId xmlns:p14="http://schemas.microsoft.com/office/powerpoint/2010/main" val="294142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tx1"/>
                </a:solidFill>
                <a:latin typeface="+mj-lt"/>
              </a:rPr>
              <a:t>Rotating therapists and specialists works against effective change</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400" dirty="0">
                <a:solidFill>
                  <a:schemeClr val="tx1"/>
                </a:solidFill>
                <a:latin typeface="+mj-lt"/>
              </a:rPr>
              <a:t>Staff changes and rotations works against the requirements that secure attachment demands.</a:t>
            </a:r>
          </a:p>
          <a:p>
            <a:pPr>
              <a:buClr>
                <a:schemeClr val="accent2"/>
              </a:buClr>
              <a:buSzPct val="90000"/>
              <a:buFont typeface="Wingdings" pitchFamily="2" charset="2"/>
              <a:buChar char="Ø"/>
            </a:pPr>
            <a:r>
              <a:rPr lang="en-US" sz="2400" dirty="0">
                <a:solidFill>
                  <a:schemeClr val="tx1"/>
                </a:solidFill>
                <a:latin typeface="+mj-lt"/>
              </a:rPr>
              <a:t>Change in the patient is driven by the therapeutic relationship, i.e. the attachment and trust between therapist and patient.</a:t>
            </a:r>
          </a:p>
          <a:p>
            <a:endParaRPr lang="en-US" sz="2400" dirty="0">
              <a:solidFill>
                <a:schemeClr val="tx1"/>
              </a:solidFill>
              <a:latin typeface="+mj-lt"/>
            </a:endParaRPr>
          </a:p>
          <a:p>
            <a:pPr marL="91441" indent="0" algn="ctr">
              <a:buNone/>
            </a:pPr>
            <a:r>
              <a:rPr lang="en-US" sz="2400" b="1" i="1" dirty="0">
                <a:solidFill>
                  <a:schemeClr val="tx1"/>
                </a:solidFill>
                <a:latin typeface="+mj-lt"/>
              </a:rPr>
              <a:t>“People won't care how much you know </a:t>
            </a:r>
            <a:br>
              <a:rPr lang="en-US" sz="2400" b="1" i="1" dirty="0">
                <a:solidFill>
                  <a:schemeClr val="tx1"/>
                </a:solidFill>
                <a:latin typeface="+mj-lt"/>
              </a:rPr>
            </a:br>
            <a:r>
              <a:rPr lang="en-US" sz="2400" b="1" i="1" dirty="0">
                <a:solidFill>
                  <a:schemeClr val="tx1"/>
                </a:solidFill>
                <a:latin typeface="+mj-lt"/>
              </a:rPr>
              <a:t>until they know how much you care.” </a:t>
            </a:r>
            <a:br>
              <a:rPr lang="en-US" sz="2400" b="1" i="1" dirty="0">
                <a:solidFill>
                  <a:schemeClr val="tx1"/>
                </a:solidFill>
                <a:latin typeface="+mj-lt"/>
              </a:rPr>
            </a:br>
            <a:r>
              <a:rPr lang="en-US" sz="1600" b="1" i="1" dirty="0">
                <a:solidFill>
                  <a:schemeClr val="tx1"/>
                </a:solidFill>
                <a:latin typeface="+mj-lt"/>
              </a:rPr>
              <a:t>-Theodore Roosevelt</a:t>
            </a:r>
          </a:p>
        </p:txBody>
      </p:sp>
    </p:spTree>
    <p:extLst>
      <p:ext uri="{BB962C8B-B14F-4D97-AF65-F5344CB8AC3E}">
        <p14:creationId xmlns:p14="http://schemas.microsoft.com/office/powerpoint/2010/main" val="297586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838200"/>
          </a:xfrm>
        </p:spPr>
        <p:txBody>
          <a:bodyPr/>
          <a:lstStyle/>
          <a:p>
            <a:pPr algn="ctr"/>
            <a:r>
              <a:rPr lang="en-US" b="1" dirty="0">
                <a:solidFill>
                  <a:schemeClr val="tx1"/>
                </a:solidFill>
                <a:latin typeface="+mj-lt"/>
              </a:rPr>
              <a:t>Secure Attachment World-view</a:t>
            </a:r>
          </a:p>
        </p:txBody>
      </p:sp>
      <p:sp>
        <p:nvSpPr>
          <p:cNvPr id="3" name="Text Placeholder 2"/>
          <p:cNvSpPr>
            <a:spLocks noGrp="1"/>
          </p:cNvSpPr>
          <p:nvPr>
            <p:ph type="body" idx="1"/>
          </p:nvPr>
        </p:nvSpPr>
        <p:spPr>
          <a:xfrm>
            <a:off x="677333" y="2160589"/>
            <a:ext cx="8596668" cy="4392611"/>
          </a:xfrm>
        </p:spPr>
        <p:txBody>
          <a:bodyPr/>
          <a:lstStyle/>
          <a:p>
            <a:pPr>
              <a:lnSpc>
                <a:spcPct val="125000"/>
              </a:lnSpc>
              <a:buSzTx/>
              <a:buFont typeface="Wingdings" pitchFamily="2" charset="2"/>
              <a:buChar char="Ø"/>
            </a:pPr>
            <a:r>
              <a:rPr lang="en-US" sz="2400" b="1" dirty="0">
                <a:solidFill>
                  <a:schemeClr val="tx1"/>
                </a:solidFill>
                <a:latin typeface="+mn-lt"/>
              </a:rPr>
              <a:t>The world is a safe place.</a:t>
            </a:r>
          </a:p>
          <a:p>
            <a:pPr>
              <a:lnSpc>
                <a:spcPct val="105000"/>
              </a:lnSpc>
              <a:spcBef>
                <a:spcPct val="25000"/>
              </a:spcBef>
              <a:buSzTx/>
              <a:buFont typeface="Wingdings" pitchFamily="2" charset="2"/>
              <a:buChar char="Ø"/>
            </a:pPr>
            <a:r>
              <a:rPr lang="en-US" sz="2400" b="1" dirty="0">
                <a:solidFill>
                  <a:schemeClr val="tx1"/>
                </a:solidFill>
                <a:latin typeface="+mn-lt"/>
              </a:rPr>
              <a:t>Adults care and can be trusted.</a:t>
            </a:r>
          </a:p>
          <a:p>
            <a:pPr>
              <a:lnSpc>
                <a:spcPct val="125000"/>
              </a:lnSpc>
              <a:buSzTx/>
              <a:buFont typeface="Wingdings" pitchFamily="2" charset="2"/>
              <a:buChar char="Ø"/>
            </a:pPr>
            <a:r>
              <a:rPr lang="en-US" sz="2400" b="1" dirty="0">
                <a:solidFill>
                  <a:schemeClr val="tx1"/>
                </a:solidFill>
                <a:latin typeface="+mn-lt"/>
              </a:rPr>
              <a:t>I am good.</a:t>
            </a:r>
          </a:p>
          <a:p>
            <a:pPr>
              <a:lnSpc>
                <a:spcPct val="125000"/>
              </a:lnSpc>
              <a:buSzTx/>
              <a:buFont typeface="Wingdings" pitchFamily="2" charset="2"/>
              <a:buChar char="Ø"/>
            </a:pPr>
            <a:r>
              <a:rPr lang="en-US" sz="2400" b="1" dirty="0">
                <a:solidFill>
                  <a:schemeClr val="tx1"/>
                </a:solidFill>
                <a:latin typeface="+mn-lt"/>
              </a:rPr>
              <a:t>I am loved and lovable.</a:t>
            </a:r>
          </a:p>
          <a:p>
            <a:pPr>
              <a:lnSpc>
                <a:spcPct val="125000"/>
              </a:lnSpc>
              <a:buSzTx/>
              <a:buFont typeface="Wingdings" pitchFamily="2" charset="2"/>
              <a:buChar char="Ø"/>
            </a:pPr>
            <a:r>
              <a:rPr lang="en-US" sz="2400" b="1" dirty="0">
                <a:solidFill>
                  <a:schemeClr val="tx1"/>
                </a:solidFill>
                <a:latin typeface="+mn-lt"/>
              </a:rPr>
              <a:t>Other people are ok.</a:t>
            </a:r>
          </a:p>
          <a:p>
            <a:pPr>
              <a:lnSpc>
                <a:spcPct val="125000"/>
              </a:lnSpc>
              <a:buSzTx/>
              <a:buFont typeface="Wingdings" pitchFamily="2" charset="2"/>
              <a:buChar char="Ø"/>
            </a:pPr>
            <a:r>
              <a:rPr lang="en-US" sz="2400" b="1" dirty="0">
                <a:solidFill>
                  <a:schemeClr val="tx1"/>
                </a:solidFill>
                <a:latin typeface="+mn-lt"/>
              </a:rPr>
              <a:t>I can trust and be myself.</a:t>
            </a:r>
          </a:p>
          <a:p>
            <a:endParaRPr lang="en-US" dirty="0"/>
          </a:p>
        </p:txBody>
      </p:sp>
      <p:pic>
        <p:nvPicPr>
          <p:cNvPr id="4" name="Picture 4" descr="MPPH01814J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895600"/>
            <a:ext cx="2819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516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tx1"/>
                </a:solidFill>
                <a:latin typeface="+mj-lt"/>
              </a:rPr>
              <a:t>Therapy that works is </a:t>
            </a:r>
            <a:r>
              <a:rPr lang="en-US" b="1" i="1" dirty="0" err="1">
                <a:solidFill>
                  <a:schemeClr val="tx1"/>
                </a:solidFill>
                <a:latin typeface="+mj-lt"/>
              </a:rPr>
              <a:t>intersubjective</a:t>
            </a:r>
            <a:r>
              <a:rPr lang="en-US" b="1" i="1" dirty="0">
                <a:solidFill>
                  <a:schemeClr val="tx1"/>
                </a:solidFill>
                <a:latin typeface="+mj-lt"/>
              </a:rPr>
              <a:t> and mutually regulating.</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400" dirty="0">
                <a:solidFill>
                  <a:schemeClr val="tx1"/>
                </a:solidFill>
                <a:latin typeface="+mj-lt"/>
              </a:rPr>
              <a:t>Working therapy is a two-way street</a:t>
            </a:r>
          </a:p>
          <a:p>
            <a:pPr>
              <a:buClr>
                <a:schemeClr val="accent2"/>
              </a:buClr>
              <a:buSzPct val="90000"/>
              <a:buFont typeface="Wingdings" pitchFamily="2" charset="2"/>
              <a:buChar char="Ø"/>
            </a:pPr>
            <a:r>
              <a:rPr lang="en-US" sz="2400" dirty="0">
                <a:solidFill>
                  <a:schemeClr val="tx1"/>
                </a:solidFill>
                <a:latin typeface="+mj-lt"/>
              </a:rPr>
              <a:t>The goal is to have the patient change, but the therapist cannot help but be impacted</a:t>
            </a:r>
          </a:p>
          <a:p>
            <a:pPr>
              <a:buClr>
                <a:schemeClr val="accent2"/>
              </a:buClr>
              <a:buSzPct val="90000"/>
              <a:buFont typeface="Wingdings" pitchFamily="2" charset="2"/>
              <a:buChar char="Ø"/>
            </a:pPr>
            <a:r>
              <a:rPr lang="en-US" sz="2400" dirty="0">
                <a:solidFill>
                  <a:schemeClr val="tx1"/>
                </a:solidFill>
                <a:latin typeface="+mj-lt"/>
              </a:rPr>
              <a:t>Therefore, it is important to match therapist and client carefully</a:t>
            </a:r>
          </a:p>
          <a:p>
            <a:pPr marL="91441" indent="0">
              <a:buNone/>
            </a:pPr>
            <a:r>
              <a:rPr lang="en-US" sz="2400" dirty="0">
                <a:solidFill>
                  <a:schemeClr val="tx1"/>
                </a:solidFill>
                <a:latin typeface="+mj-lt"/>
              </a:rPr>
              <a:t>			</a:t>
            </a:r>
            <a:r>
              <a:rPr lang="en-US" sz="2400" b="1" i="1" dirty="0">
                <a:solidFill>
                  <a:schemeClr val="tx1"/>
                </a:solidFill>
                <a:latin typeface="+mj-lt"/>
              </a:rPr>
              <a:t>“Patient draft”</a:t>
            </a:r>
          </a:p>
        </p:txBody>
      </p:sp>
    </p:spTree>
    <p:extLst>
      <p:ext uri="{BB962C8B-B14F-4D97-AF65-F5344CB8AC3E}">
        <p14:creationId xmlns:p14="http://schemas.microsoft.com/office/powerpoint/2010/main" val="3437459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0"/>
            <a:ext cx="9152467" cy="1320800"/>
          </a:xfrm>
        </p:spPr>
        <p:txBody>
          <a:bodyPr/>
          <a:lstStyle/>
          <a:p>
            <a:r>
              <a:rPr lang="en-US" b="1" dirty="0">
                <a:solidFill>
                  <a:schemeClr val="tx1"/>
                </a:solidFill>
                <a:latin typeface="+mj-lt"/>
              </a:rPr>
              <a:t>3 Pertinent Ideas…</a:t>
            </a:r>
            <a:br>
              <a:rPr lang="en-US" b="1" dirty="0">
                <a:solidFill>
                  <a:schemeClr val="tx1"/>
                </a:solidFill>
                <a:latin typeface="+mj-lt"/>
              </a:rPr>
            </a:br>
            <a:r>
              <a:rPr lang="en-US" b="1" dirty="0">
                <a:solidFill>
                  <a:schemeClr val="tx1"/>
                </a:solidFill>
                <a:latin typeface="+mj-lt"/>
              </a:rPr>
              <a:t>     </a:t>
            </a:r>
            <a:r>
              <a:rPr lang="en-US" b="1" i="1" dirty="0">
                <a:solidFill>
                  <a:schemeClr val="tx1"/>
                </a:solidFill>
                <a:latin typeface="+mj-lt"/>
              </a:rPr>
              <a:t>That must be addressed in treatment</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3200" dirty="0">
                <a:solidFill>
                  <a:schemeClr val="tx1"/>
                </a:solidFill>
                <a:latin typeface="+mj-lt"/>
              </a:rPr>
              <a:t>The world is a safe place for me</a:t>
            </a:r>
          </a:p>
          <a:p>
            <a:pPr>
              <a:buClr>
                <a:schemeClr val="accent2"/>
              </a:buClr>
              <a:buSzPct val="90000"/>
              <a:buFont typeface="Wingdings" pitchFamily="2" charset="2"/>
              <a:buChar char="Ø"/>
            </a:pPr>
            <a:r>
              <a:rPr lang="en-US" sz="3200" dirty="0">
                <a:solidFill>
                  <a:schemeClr val="tx1"/>
                </a:solidFill>
                <a:latin typeface="+mj-lt"/>
              </a:rPr>
              <a:t>I am loved and lovable</a:t>
            </a:r>
          </a:p>
          <a:p>
            <a:pPr>
              <a:buClr>
                <a:schemeClr val="accent2"/>
              </a:buClr>
              <a:buSzPct val="90000"/>
              <a:buFont typeface="Wingdings" pitchFamily="2" charset="2"/>
              <a:buChar char="Ø"/>
            </a:pPr>
            <a:r>
              <a:rPr lang="en-US" sz="3200" dirty="0">
                <a:solidFill>
                  <a:schemeClr val="tx1"/>
                </a:solidFill>
                <a:latin typeface="+mj-lt"/>
              </a:rPr>
              <a:t>I can trust others</a:t>
            </a:r>
          </a:p>
        </p:txBody>
      </p:sp>
    </p:spTree>
    <p:extLst>
      <p:ext uri="{BB962C8B-B14F-4D97-AF65-F5344CB8AC3E}">
        <p14:creationId xmlns:p14="http://schemas.microsoft.com/office/powerpoint/2010/main" val="2217393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68" cy="914400"/>
          </a:xfrm>
        </p:spPr>
        <p:txBody>
          <a:bodyPr/>
          <a:lstStyle/>
          <a:p>
            <a:pPr algn="ctr"/>
            <a:r>
              <a:rPr lang="en-US" b="1" i="1" dirty="0">
                <a:solidFill>
                  <a:schemeClr val="tx1"/>
                </a:solidFill>
                <a:latin typeface="+mj-lt"/>
              </a:rPr>
              <a:t>AA as an Effective Vehicle of Change</a:t>
            </a:r>
          </a:p>
        </p:txBody>
      </p:sp>
      <p:sp>
        <p:nvSpPr>
          <p:cNvPr id="3" name="Text Placeholder 2"/>
          <p:cNvSpPr>
            <a:spLocks noGrp="1"/>
          </p:cNvSpPr>
          <p:nvPr>
            <p:ph type="body" idx="1"/>
          </p:nvPr>
        </p:nvSpPr>
        <p:spPr/>
        <p:txBody>
          <a:bodyPr/>
          <a:lstStyle/>
          <a:p>
            <a:pPr>
              <a:buClr>
                <a:schemeClr val="accent2"/>
              </a:buClr>
              <a:buSzPct val="90000"/>
              <a:buFont typeface="Wingdings" pitchFamily="2" charset="2"/>
              <a:buChar char="Ø"/>
            </a:pPr>
            <a:r>
              <a:rPr lang="en-US" sz="2400" dirty="0">
                <a:solidFill>
                  <a:schemeClr val="tx1"/>
                </a:solidFill>
                <a:latin typeface="+mj-lt"/>
              </a:rPr>
              <a:t>Based upon “membership”, fellowship, and inclusion</a:t>
            </a:r>
          </a:p>
          <a:p>
            <a:pPr>
              <a:buClr>
                <a:schemeClr val="accent2"/>
              </a:buClr>
              <a:buSzPct val="90000"/>
              <a:buFont typeface="Wingdings" pitchFamily="2" charset="2"/>
              <a:buChar char="Ø"/>
            </a:pPr>
            <a:r>
              <a:rPr lang="en-US" sz="2400" dirty="0">
                <a:solidFill>
                  <a:schemeClr val="tx1"/>
                </a:solidFill>
                <a:latin typeface="+mj-lt"/>
              </a:rPr>
              <a:t>Testing chamber for healthy relationships</a:t>
            </a:r>
          </a:p>
          <a:p>
            <a:pPr>
              <a:buClr>
                <a:schemeClr val="accent2"/>
              </a:buClr>
              <a:buSzPct val="90000"/>
              <a:buFont typeface="Wingdings" pitchFamily="2" charset="2"/>
              <a:buChar char="Ø"/>
            </a:pPr>
            <a:r>
              <a:rPr lang="en-US" sz="2400" dirty="0">
                <a:solidFill>
                  <a:schemeClr val="tx1"/>
                </a:solidFill>
                <a:latin typeface="+mj-lt"/>
              </a:rPr>
              <a:t>Development of trust between individual and sponsor</a:t>
            </a:r>
          </a:p>
          <a:p>
            <a:endParaRPr lang="en-US" dirty="0"/>
          </a:p>
        </p:txBody>
      </p:sp>
    </p:spTree>
    <p:extLst>
      <p:ext uri="{BB962C8B-B14F-4D97-AF65-F5344CB8AC3E}">
        <p14:creationId xmlns:p14="http://schemas.microsoft.com/office/powerpoint/2010/main" val="3339139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596668" cy="1320800"/>
          </a:xfrm>
        </p:spPr>
        <p:txBody>
          <a:bodyPr/>
          <a:lstStyle/>
          <a:p>
            <a:r>
              <a:rPr lang="en-US" b="1" dirty="0">
                <a:solidFill>
                  <a:schemeClr val="tx1"/>
                </a:solidFill>
                <a:latin typeface="+mj-lt"/>
              </a:rPr>
              <a:t>The 12 Steps offer developmentally sequenced corrective experiences:</a:t>
            </a:r>
          </a:p>
        </p:txBody>
      </p:sp>
      <p:sp>
        <p:nvSpPr>
          <p:cNvPr id="3" name="Text Placeholder 2"/>
          <p:cNvSpPr>
            <a:spLocks noGrp="1"/>
          </p:cNvSpPr>
          <p:nvPr>
            <p:ph type="body" idx="1"/>
          </p:nvPr>
        </p:nvSpPr>
        <p:spPr>
          <a:xfrm>
            <a:off x="677333" y="1447801"/>
            <a:ext cx="8596668" cy="5410200"/>
          </a:xfrm>
        </p:spPr>
        <p:txBody>
          <a:bodyPr/>
          <a:lstStyle/>
          <a:p>
            <a:endParaRPr lang="en-US" b="1" dirty="0">
              <a:solidFill>
                <a:schemeClr val="tx1"/>
              </a:solidFill>
              <a:latin typeface="+mn-lt"/>
            </a:endParaRPr>
          </a:p>
          <a:p>
            <a:pPr marL="91441" indent="0">
              <a:buNone/>
            </a:pPr>
            <a:r>
              <a:rPr lang="en-US" sz="2000" b="1" dirty="0">
                <a:solidFill>
                  <a:schemeClr val="tx1"/>
                </a:solidFill>
                <a:latin typeface="+mn-lt"/>
              </a:rPr>
              <a:t>1.    The experience of abandonment &amp; betrayal </a:t>
            </a:r>
          </a:p>
          <a:p>
            <a:pPr marL="91441" indent="0">
              <a:buNone/>
            </a:pPr>
            <a:r>
              <a:rPr lang="en-US" sz="2000" b="1" dirty="0">
                <a:solidFill>
                  <a:schemeClr val="tx1"/>
                </a:solidFill>
                <a:latin typeface="+mn-lt"/>
              </a:rPr>
              <a:t>2.    Permission to Hope – attunement to others </a:t>
            </a:r>
          </a:p>
          <a:p>
            <a:pPr marL="91441" indent="0">
              <a:buNone/>
            </a:pPr>
            <a:r>
              <a:rPr lang="en-US" sz="2000" b="1" dirty="0">
                <a:solidFill>
                  <a:schemeClr val="tx1"/>
                </a:solidFill>
                <a:latin typeface="+mn-lt"/>
              </a:rPr>
              <a:t>3.    Risking Attachment </a:t>
            </a:r>
          </a:p>
          <a:p>
            <a:pPr marL="91441" indent="0">
              <a:buNone/>
            </a:pPr>
            <a:r>
              <a:rPr lang="en-US" sz="2000" b="1" dirty="0">
                <a:solidFill>
                  <a:schemeClr val="tx1"/>
                </a:solidFill>
                <a:latin typeface="+mn-lt"/>
              </a:rPr>
              <a:t>4.    Risking attunement with self </a:t>
            </a:r>
          </a:p>
          <a:p>
            <a:pPr marL="91441" indent="0">
              <a:buNone/>
            </a:pPr>
            <a:r>
              <a:rPr lang="en-US" sz="2000" b="1" dirty="0">
                <a:solidFill>
                  <a:schemeClr val="tx1"/>
                </a:solidFill>
                <a:latin typeface="+mn-lt"/>
              </a:rPr>
              <a:t>5.    Risking attachment with another </a:t>
            </a:r>
          </a:p>
          <a:p>
            <a:pPr marL="91441" indent="0">
              <a:buNone/>
            </a:pPr>
            <a:r>
              <a:rPr lang="en-US" sz="2000" b="1" dirty="0">
                <a:solidFill>
                  <a:schemeClr val="tx1"/>
                </a:solidFill>
                <a:latin typeface="+mn-lt"/>
              </a:rPr>
              <a:t>6-7  Repairing my relationship with myself </a:t>
            </a:r>
          </a:p>
          <a:p>
            <a:pPr marL="91441" indent="0">
              <a:buNone/>
            </a:pPr>
            <a:r>
              <a:rPr lang="en-US" sz="2000" b="1" dirty="0">
                <a:solidFill>
                  <a:schemeClr val="tx1"/>
                </a:solidFill>
                <a:latin typeface="+mn-lt"/>
              </a:rPr>
              <a:t>8-9  Repairing my relationship with others </a:t>
            </a:r>
          </a:p>
          <a:p>
            <a:pPr marL="91441" indent="0">
              <a:buNone/>
            </a:pPr>
            <a:r>
              <a:rPr lang="en-US" sz="2000" b="1" dirty="0">
                <a:solidFill>
                  <a:schemeClr val="tx1"/>
                </a:solidFill>
                <a:latin typeface="+mn-lt"/>
              </a:rPr>
              <a:t>10.  Owning responsibility for my relationships </a:t>
            </a:r>
          </a:p>
          <a:p>
            <a:pPr marL="91441" indent="0">
              <a:buNone/>
            </a:pPr>
            <a:r>
              <a:rPr lang="en-US" sz="2000" b="1" dirty="0">
                <a:solidFill>
                  <a:schemeClr val="tx1"/>
                </a:solidFill>
                <a:latin typeface="+mn-lt"/>
              </a:rPr>
              <a:t>11.  Cementing attachment to my Higher Power </a:t>
            </a:r>
          </a:p>
          <a:p>
            <a:pPr marL="91441" indent="0">
              <a:buNone/>
            </a:pPr>
            <a:r>
              <a:rPr lang="en-US" sz="2000" b="1" dirty="0">
                <a:solidFill>
                  <a:schemeClr val="tx1"/>
                </a:solidFill>
                <a:latin typeface="+mn-lt"/>
              </a:rPr>
              <a:t>12.  Expanding that relationship to others </a:t>
            </a:r>
          </a:p>
          <a:p>
            <a:pPr marL="91441" indent="0">
              <a:buNone/>
            </a:pPr>
            <a:r>
              <a:rPr lang="en-US" sz="2000" dirty="0">
                <a:latin typeface="+mn-lt"/>
              </a:rPr>
              <a:t> </a:t>
            </a:r>
            <a:r>
              <a:rPr lang="en-US" sz="1200" dirty="0">
                <a:latin typeface="+mn-lt"/>
              </a:rPr>
              <a:t> (Bricker, 2014)</a:t>
            </a:r>
          </a:p>
        </p:txBody>
      </p:sp>
    </p:spTree>
    <p:extLst>
      <p:ext uri="{BB962C8B-B14F-4D97-AF65-F5344CB8AC3E}">
        <p14:creationId xmlns:p14="http://schemas.microsoft.com/office/powerpoint/2010/main" val="466003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2" y="990600"/>
            <a:ext cx="8847667" cy="556259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91441"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91441" indent="0">
              <a:buNone/>
            </a:pPr>
            <a:r>
              <a:rPr lang="en-US" sz="4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“Unless people develop the capacity to derive pleasure from relationships and attachment, we have accomplished very little in therapy” </a:t>
            </a:r>
          </a:p>
          <a:p>
            <a:pPr marL="91441"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a:p>
            <a:pPr marL="91441" indent="0">
              <a:buNone/>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	– LARRY YOUNG, EMORY U. (2009) </a:t>
            </a:r>
          </a:p>
          <a:p>
            <a:pPr marL="91441"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70306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745650" y="82394"/>
            <a:ext cx="8596800" cy="680100"/>
          </a:xfrm>
          <a:prstGeom prst="rect">
            <a:avLst/>
          </a:prstGeom>
        </p:spPr>
        <p:txBody>
          <a:bodyPr lIns="91425" tIns="91425" rIns="91425" bIns="91425" anchor="b" anchorCtr="0">
            <a:noAutofit/>
          </a:bodyPr>
          <a:lstStyle/>
          <a:p>
            <a:pPr lvl="0" algn="ctr">
              <a:spcBef>
                <a:spcPts val="0"/>
              </a:spcBef>
              <a:buNone/>
            </a:pPr>
            <a:r>
              <a:rPr lang="en-US" sz="3000" b="1">
                <a:solidFill>
                  <a:srgbClr val="000000"/>
                </a:solidFill>
                <a:latin typeface="Arial"/>
                <a:ea typeface="Arial"/>
                <a:cs typeface="Arial"/>
                <a:sym typeface="Arial"/>
              </a:rPr>
              <a:t>References</a:t>
            </a:r>
          </a:p>
        </p:txBody>
      </p:sp>
      <p:sp>
        <p:nvSpPr>
          <p:cNvPr id="499" name="Shape 499"/>
          <p:cNvSpPr txBox="1">
            <a:spLocks noGrp="1"/>
          </p:cNvSpPr>
          <p:nvPr>
            <p:ph type="body" idx="1"/>
          </p:nvPr>
        </p:nvSpPr>
        <p:spPr>
          <a:xfrm>
            <a:off x="360250" y="762500"/>
            <a:ext cx="9713400" cy="5807400"/>
          </a:xfrm>
          <a:prstGeom prst="rect">
            <a:avLst/>
          </a:prstGeom>
        </p:spPr>
        <p:txBody>
          <a:bodyPr lIns="91425" tIns="91425" rIns="91425" bIns="91425" anchor="t" anchorCtr="0">
            <a:noAutofit/>
          </a:bodyPr>
          <a:lstStyle/>
          <a:p>
            <a:pPr lvl="0" rtl="0">
              <a:lnSpc>
                <a:spcPct val="100000"/>
              </a:lnSpc>
              <a:spcBef>
                <a:spcPts val="0"/>
              </a:spcBef>
              <a:buNone/>
            </a:pPr>
            <a:r>
              <a:rPr lang="en-US" sz="1200">
                <a:solidFill>
                  <a:srgbClr val="222222"/>
                </a:solidFill>
                <a:highlight>
                  <a:srgbClr val="FFFFFF"/>
                </a:highlight>
                <a:latin typeface="Arial"/>
                <a:ea typeface="Arial"/>
                <a:cs typeface="Arial"/>
                <a:sym typeface="Arial"/>
              </a:rPr>
              <a:t>American Counseling Association (2014). ACA Code of Ethics. Alexandria, VA: Author.</a:t>
            </a:r>
          </a:p>
          <a:p>
            <a:pPr lvl="0" rtl="0">
              <a:lnSpc>
                <a:spcPct val="100000"/>
              </a:lnSpc>
              <a:spcBef>
                <a:spcPts val="0"/>
              </a:spcBef>
              <a:buNone/>
            </a:pPr>
            <a:endParaRPr sz="600">
              <a:solidFill>
                <a:schemeClr val="dk1"/>
              </a:solidFill>
              <a:latin typeface="Arial"/>
              <a:ea typeface="Arial"/>
              <a:cs typeface="Arial"/>
              <a:sym typeface="Arial"/>
            </a:endParaRPr>
          </a:p>
          <a:p>
            <a:pPr lvl="0" rtl="0">
              <a:lnSpc>
                <a:spcPct val="100000"/>
              </a:lnSpc>
              <a:spcBef>
                <a:spcPts val="0"/>
              </a:spcBef>
              <a:buNone/>
            </a:pPr>
            <a:r>
              <a:rPr lang="en-US" sz="1200">
                <a:solidFill>
                  <a:schemeClr val="dk1"/>
                </a:solidFill>
                <a:latin typeface="Arial"/>
                <a:ea typeface="Arial"/>
                <a:cs typeface="Arial"/>
                <a:sym typeface="Arial"/>
              </a:rPr>
              <a:t>Blow, A. J., Curtis, A. F., Wittenborn, A. K., &amp; Gorman, L. (2015). Relationship problems and military related PTSD:  The case for using  emotionally focused therapy for couples. </a:t>
            </a:r>
            <a:r>
              <a:rPr lang="en-US" sz="1200" i="1">
                <a:solidFill>
                  <a:schemeClr val="dk1"/>
                </a:solidFill>
                <a:latin typeface="Arial"/>
                <a:ea typeface="Arial"/>
                <a:cs typeface="Arial"/>
                <a:sym typeface="Arial"/>
              </a:rPr>
              <a:t>Contemporary Family Therapy, 37</a:t>
            </a:r>
            <a:r>
              <a:rPr lang="en-US" sz="1200">
                <a:solidFill>
                  <a:schemeClr val="dk1"/>
                </a:solidFill>
                <a:latin typeface="Arial"/>
                <a:ea typeface="Arial"/>
                <a:cs typeface="Arial"/>
                <a:sym typeface="Arial"/>
              </a:rPr>
              <a:t>, 261-270. doi: 10:1007/s10591-015-9345-7</a:t>
            </a:r>
          </a:p>
          <a:p>
            <a:pPr lvl="0" rtl="0">
              <a:lnSpc>
                <a:spcPct val="100000"/>
              </a:lnSpc>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lnSpc>
                <a:spcPct val="100000"/>
              </a:lnSpc>
              <a:spcBef>
                <a:spcPts val="0"/>
              </a:spcBef>
              <a:buNone/>
            </a:pPr>
            <a:r>
              <a:rPr lang="en-US" sz="1200">
                <a:solidFill>
                  <a:schemeClr val="dk1"/>
                </a:solidFill>
                <a:highlight>
                  <a:srgbClr val="FFFFFF"/>
                </a:highlight>
                <a:latin typeface="Arial"/>
                <a:ea typeface="Arial"/>
                <a:cs typeface="Arial"/>
                <a:sym typeface="Arial"/>
              </a:rPr>
              <a:t>Carter, A. C., Capone, C., Eaton Short, E. (2011). Co-occurring posttraumatic stress disorder and alcohol use disorders in veteran populations. </a:t>
            </a:r>
            <a:r>
              <a:rPr lang="en-US" sz="1200" i="1">
                <a:solidFill>
                  <a:schemeClr val="dk1"/>
                </a:solidFill>
                <a:highlight>
                  <a:srgbClr val="FFFFFF"/>
                </a:highlight>
                <a:latin typeface="Arial"/>
                <a:ea typeface="Arial"/>
                <a:cs typeface="Arial"/>
                <a:sym typeface="Arial"/>
              </a:rPr>
              <a:t>Journal of Dual Diagnosis, 7</a:t>
            </a:r>
            <a:r>
              <a:rPr lang="en-US" sz="1200">
                <a:solidFill>
                  <a:schemeClr val="dk1"/>
                </a:solidFill>
                <a:highlight>
                  <a:srgbClr val="FFFFFF"/>
                </a:highlight>
                <a:latin typeface="Arial"/>
                <a:ea typeface="Arial"/>
                <a:cs typeface="Arial"/>
                <a:sym typeface="Arial"/>
              </a:rPr>
              <a:t>(4) 285-299. doi: 10.1080/155-4263.2011.620453</a:t>
            </a:r>
          </a:p>
          <a:p>
            <a:pPr lvl="0" rtl="0">
              <a:lnSpc>
                <a:spcPct val="100000"/>
              </a:lnSpc>
              <a:spcBef>
                <a:spcPts val="0"/>
              </a:spcBef>
              <a:buClr>
                <a:schemeClr val="dk1"/>
              </a:buClr>
              <a:buSzPct val="183333"/>
              <a:buFont typeface="Arial"/>
              <a:buNone/>
            </a:pPr>
            <a:endParaRPr sz="600">
              <a:solidFill>
                <a:schemeClr val="dk1"/>
              </a:solidFill>
              <a:highlight>
                <a:srgbClr val="FFFFFF"/>
              </a:highlight>
              <a:latin typeface="Arial"/>
              <a:ea typeface="Arial"/>
              <a:cs typeface="Arial"/>
              <a:sym typeface="Arial"/>
            </a:endParaRPr>
          </a:p>
          <a:p>
            <a:pPr lvl="0" rtl="0">
              <a:lnSpc>
                <a:spcPct val="100000"/>
              </a:lnSpc>
              <a:spcBef>
                <a:spcPts val="0"/>
              </a:spcBef>
              <a:buNone/>
            </a:pPr>
            <a:r>
              <a:rPr lang="en-US" sz="1200">
                <a:solidFill>
                  <a:schemeClr val="dk1"/>
                </a:solidFill>
                <a:highlight>
                  <a:srgbClr val="FFFFFF"/>
                </a:highlight>
                <a:latin typeface="Arial"/>
                <a:ea typeface="Arial"/>
                <a:cs typeface="Arial"/>
                <a:sym typeface="Arial"/>
              </a:rPr>
              <a:t>Deluca, S. M., Blosnich, J. R., Hentschel, E. A., King, E., &amp; Amen, S. (2016). Mental health care utilization:  How race, ethnicity and veteran status are associated with seeking help. </a:t>
            </a:r>
            <a:r>
              <a:rPr lang="en-US" sz="1200" i="1">
                <a:solidFill>
                  <a:schemeClr val="dk1"/>
                </a:solidFill>
                <a:highlight>
                  <a:srgbClr val="FFFFFF"/>
                </a:highlight>
                <a:latin typeface="Arial"/>
                <a:ea typeface="Arial"/>
                <a:cs typeface="Arial"/>
                <a:sym typeface="Arial"/>
              </a:rPr>
              <a:t>Community Mental Health</a:t>
            </a:r>
            <a:r>
              <a:rPr lang="en-US" sz="1200">
                <a:solidFill>
                  <a:schemeClr val="dk1"/>
                </a:solidFill>
                <a:highlight>
                  <a:srgbClr val="FFFFFF"/>
                </a:highlight>
                <a:latin typeface="Arial"/>
                <a:ea typeface="Arial"/>
                <a:cs typeface="Arial"/>
                <a:sym typeface="Arial"/>
              </a:rPr>
              <a:t>, </a:t>
            </a:r>
            <a:r>
              <a:rPr lang="en-US" sz="1200" i="1">
                <a:solidFill>
                  <a:schemeClr val="dk1"/>
                </a:solidFill>
                <a:highlight>
                  <a:srgbClr val="FFFFFF"/>
                </a:highlight>
                <a:latin typeface="Arial"/>
                <a:ea typeface="Arial"/>
                <a:cs typeface="Arial"/>
                <a:sym typeface="Arial"/>
              </a:rPr>
              <a:t>52</a:t>
            </a:r>
            <a:r>
              <a:rPr lang="en-US" sz="1200">
                <a:solidFill>
                  <a:schemeClr val="dk1"/>
                </a:solidFill>
                <a:highlight>
                  <a:srgbClr val="FFFFFF"/>
                </a:highlight>
                <a:latin typeface="Arial"/>
                <a:ea typeface="Arial"/>
                <a:cs typeface="Arial"/>
                <a:sym typeface="Arial"/>
              </a:rPr>
              <a:t>, 174-179. doi: 10.1008/s10597-015-994-3</a:t>
            </a:r>
          </a:p>
          <a:p>
            <a:pPr lvl="0" rtl="0">
              <a:lnSpc>
                <a:spcPct val="100000"/>
              </a:lnSpc>
              <a:spcBef>
                <a:spcPts val="0"/>
              </a:spcBef>
              <a:buClr>
                <a:schemeClr val="dk1"/>
              </a:buClr>
              <a:buSzPct val="183333"/>
              <a:buFont typeface="Arial"/>
              <a:buNone/>
            </a:pPr>
            <a:endParaRPr sz="600">
              <a:solidFill>
                <a:schemeClr val="dk1"/>
              </a:solidFill>
              <a:highlight>
                <a:srgbClr val="FFFFFF"/>
              </a:highlight>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Dinshtein, Y., Dekel, R., &amp; Polliack, M. (2011). Secondary Traumatization Among Adult Children of PTSD Veterans: The Role of Mother-Child Relationships. Journal of Family Social Work, 109-124.</a:t>
            </a:r>
          </a:p>
          <a:p>
            <a:pPr lvl="0" rtl="0">
              <a:lnSpc>
                <a:spcPct val="100000"/>
              </a:lnSpc>
              <a:spcBef>
                <a:spcPts val="0"/>
              </a:spcBef>
              <a:buClr>
                <a:schemeClr val="dk1"/>
              </a:buClr>
              <a:buSzPct val="183333"/>
              <a:buFont typeface="Arial"/>
              <a:buNone/>
            </a:pPr>
            <a:endParaRPr sz="600">
              <a:solidFill>
                <a:schemeClr val="dk1"/>
              </a:solidFill>
              <a:highlight>
                <a:srgbClr val="FFFFFF"/>
              </a:highlight>
              <a:latin typeface="Arial"/>
              <a:ea typeface="Arial"/>
              <a:cs typeface="Arial"/>
              <a:sym typeface="Arial"/>
            </a:endParaRPr>
          </a:p>
          <a:p>
            <a:pPr lvl="0" rtl="0">
              <a:lnSpc>
                <a:spcPct val="100000"/>
              </a:lnSpc>
              <a:spcBef>
                <a:spcPts val="0"/>
              </a:spcBef>
              <a:buNone/>
            </a:pPr>
            <a:r>
              <a:rPr lang="en-US" sz="1200">
                <a:solidFill>
                  <a:schemeClr val="dk1"/>
                </a:solidFill>
                <a:latin typeface="Arial"/>
                <a:ea typeface="Arial"/>
                <a:cs typeface="Arial"/>
                <a:sym typeface="Arial"/>
              </a:rPr>
              <a:t>Erbes, C. R., Poulusny, M. A., MacDermid, S., &amp; Compton, J. S. (2008). Couple therapy	with combat veterans and their partners. </a:t>
            </a:r>
            <a:r>
              <a:rPr lang="en-US" sz="1200" i="1">
                <a:solidFill>
                  <a:schemeClr val="dk1"/>
                </a:solidFill>
                <a:latin typeface="Arial"/>
                <a:ea typeface="Arial"/>
                <a:cs typeface="Arial"/>
                <a:sym typeface="Arial"/>
              </a:rPr>
              <a:t>Journal of Clinical Psychology: In Session, 64</a:t>
            </a:r>
            <a:r>
              <a:rPr lang="en-US" sz="1200">
                <a:solidFill>
                  <a:schemeClr val="dk1"/>
                </a:solidFill>
                <a:latin typeface="Arial"/>
                <a:ea typeface="Arial"/>
                <a:cs typeface="Arial"/>
                <a:sym typeface="Arial"/>
              </a:rPr>
              <a:t>(8), 972-983. doi: 10.1002/jclp.20521</a:t>
            </a:r>
          </a:p>
          <a:p>
            <a:pPr lvl="0" rtl="0">
              <a:lnSpc>
                <a:spcPct val="100000"/>
              </a:lnSpc>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lnSpc>
                <a:spcPct val="100000"/>
              </a:lnSpc>
              <a:spcBef>
                <a:spcPts val="0"/>
              </a:spcBef>
              <a:buNone/>
            </a:pPr>
            <a:r>
              <a:rPr lang="en-US" sz="1200">
                <a:solidFill>
                  <a:schemeClr val="dk1"/>
                </a:solidFill>
                <a:latin typeface="Arial"/>
                <a:ea typeface="Arial"/>
                <a:cs typeface="Arial"/>
                <a:sym typeface="Arial"/>
              </a:rPr>
              <a:t>Farmer, C. M., Jaycox, L. H., Marshall, G. N., Schell, T., Tanielian, T., Vaughan, C. T., &amp; Wrenn. A. (2011). </a:t>
            </a:r>
            <a:r>
              <a:rPr lang="en-US" sz="1200" i="1">
                <a:solidFill>
                  <a:schemeClr val="dk1"/>
                </a:solidFill>
                <a:latin typeface="Arial"/>
                <a:ea typeface="Arial"/>
                <a:cs typeface="Arial"/>
                <a:sym typeface="Arial"/>
              </a:rPr>
              <a:t>Needs assessment of New York state veterans: Final report to the New York State Health Foundation</a:t>
            </a:r>
            <a:r>
              <a:rPr lang="en-US" sz="1200">
                <a:solidFill>
                  <a:schemeClr val="dk1"/>
                </a:solidFill>
                <a:latin typeface="Arial"/>
                <a:ea typeface="Arial"/>
                <a:cs typeface="Arial"/>
                <a:sym typeface="Arial"/>
              </a:rPr>
              <a:t>. Retrieved from         	https://www.rand.org/pubs/technical_reports/TR920.html.</a:t>
            </a:r>
          </a:p>
          <a:p>
            <a:pPr lvl="0" rtl="0">
              <a:lnSpc>
                <a:spcPct val="100000"/>
              </a:lnSpc>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lnSpc>
                <a:spcPct val="100000"/>
              </a:lnSpc>
              <a:spcBef>
                <a:spcPts val="0"/>
              </a:spcBef>
              <a:buClr>
                <a:schemeClr val="dk1"/>
              </a:buClr>
              <a:buSzPct val="91666"/>
              <a:buFont typeface="Arial"/>
              <a:buNone/>
            </a:pPr>
            <a:r>
              <a:rPr lang="en-US" sz="1200">
                <a:solidFill>
                  <a:schemeClr val="dk1"/>
                </a:solidFill>
                <a:latin typeface="Arial"/>
                <a:ea typeface="Arial"/>
                <a:cs typeface="Arial"/>
                <a:sym typeface="Arial"/>
              </a:rPr>
              <a:t>Fischer, E. P., Sherman, M. D., McSweeney, J. C., Pyne, J. M., Owen, R. R., &amp; Dixon, L.B. (2015). Perspectives of family and veterans on family programs to support reintegration of return veterans with posttraumatic stress disorder. </a:t>
            </a:r>
            <a:r>
              <a:rPr lang="en-US" sz="1200" i="1">
                <a:solidFill>
                  <a:schemeClr val="dk1"/>
                </a:solidFill>
                <a:latin typeface="Arial"/>
                <a:ea typeface="Arial"/>
                <a:cs typeface="Arial"/>
                <a:sym typeface="Arial"/>
              </a:rPr>
              <a:t>Psychological         Stress,</a:t>
            </a:r>
            <a:r>
              <a:rPr lang="en-US" sz="1200">
                <a:solidFill>
                  <a:schemeClr val="dk1"/>
                </a:solidFill>
                <a:latin typeface="Arial"/>
                <a:ea typeface="Arial"/>
                <a:cs typeface="Arial"/>
                <a:sym typeface="Arial"/>
              </a:rPr>
              <a:t> </a:t>
            </a:r>
            <a:r>
              <a:rPr lang="en-US" sz="1200" i="1">
                <a:solidFill>
                  <a:schemeClr val="dk1"/>
                </a:solidFill>
                <a:latin typeface="Arial"/>
                <a:ea typeface="Arial"/>
                <a:cs typeface="Arial"/>
                <a:sym typeface="Arial"/>
              </a:rPr>
              <a:t>12</a:t>
            </a:r>
            <a:r>
              <a:rPr lang="en-US" sz="1200">
                <a:solidFill>
                  <a:schemeClr val="dk1"/>
                </a:solidFill>
                <a:latin typeface="Arial"/>
                <a:ea typeface="Arial"/>
                <a:cs typeface="Arial"/>
                <a:sym typeface="Arial"/>
              </a:rPr>
              <a:t> (3), 187-198. </a:t>
            </a:r>
            <a:r>
              <a:rPr lang="en-US" sz="1200" u="sng">
                <a:solidFill>
                  <a:schemeClr val="hlink"/>
                </a:solidFill>
                <a:latin typeface="Arial"/>
                <a:ea typeface="Arial"/>
                <a:cs typeface="Arial"/>
                <a:sym typeface="Arial"/>
                <a:hlinkClick r:id="rId3"/>
              </a:rPr>
              <a:t>http://dx.doi.org/10.1037/ser0000033</a:t>
            </a:r>
            <a:r>
              <a:rPr lang="en-US" sz="1200">
                <a:solidFill>
                  <a:schemeClr val="dk1"/>
                </a:solidFill>
                <a:latin typeface="Arial"/>
                <a:ea typeface="Arial"/>
                <a:cs typeface="Arial"/>
                <a:sym typeface="Arial"/>
              </a:rPr>
              <a:t>  </a:t>
            </a:r>
          </a:p>
          <a:p>
            <a:pPr lvl="0" rtl="0">
              <a:lnSpc>
                <a:spcPct val="100000"/>
              </a:lnSpc>
              <a:spcBef>
                <a:spcPts val="0"/>
              </a:spcBef>
              <a:buNone/>
            </a:pPr>
            <a:endParaRPr sz="600">
              <a:solidFill>
                <a:srgbClr val="000000"/>
              </a:solidFill>
              <a:latin typeface="Arial"/>
              <a:ea typeface="Arial"/>
              <a:cs typeface="Arial"/>
              <a:sym typeface="Arial"/>
            </a:endParaRPr>
          </a:p>
          <a:p>
            <a:pPr lvl="0" rtl="0">
              <a:lnSpc>
                <a:spcPct val="100000"/>
              </a:lnSpc>
              <a:spcBef>
                <a:spcPts val="0"/>
              </a:spcBef>
              <a:buClr>
                <a:schemeClr val="dk1"/>
              </a:buClr>
              <a:buSzPct val="91666"/>
              <a:buFont typeface="Arial"/>
              <a:buNone/>
            </a:pPr>
            <a:r>
              <a:rPr lang="en-US" sz="1200">
                <a:solidFill>
                  <a:srgbClr val="222222"/>
                </a:solidFill>
                <a:highlight>
                  <a:srgbClr val="FFFFFF"/>
                </a:highlight>
                <a:latin typeface="Arial"/>
                <a:ea typeface="Arial"/>
                <a:cs typeface="Arial"/>
                <a:sym typeface="Arial"/>
              </a:rPr>
              <a:t>Franciskovic, T., Stevanovic, A., Jelusic, I., Roganovic, B., Klaric, M., &amp; Grkovic, J. (2007). Secondary Traumatization of Wives of War Veterans with Post Traumatic Stress Disorder. Croation Medical Journal, 177-184.</a:t>
            </a:r>
          </a:p>
          <a:p>
            <a:pPr lvl="0" rtl="0">
              <a:lnSpc>
                <a:spcPct val="100000"/>
              </a:lnSpc>
              <a:spcBef>
                <a:spcPts val="0"/>
              </a:spcBef>
              <a:buClr>
                <a:schemeClr val="dk1"/>
              </a:buClr>
              <a:buSzPct val="183333"/>
              <a:buFont typeface="Arial"/>
              <a:buNone/>
            </a:pPr>
            <a:endParaRPr sz="600">
              <a:solidFill>
                <a:srgbClr val="222222"/>
              </a:solidFill>
              <a:highlight>
                <a:srgbClr val="FFFFFF"/>
              </a:highlight>
              <a:latin typeface="Arial"/>
              <a:ea typeface="Arial"/>
              <a:cs typeface="Arial"/>
              <a:sym typeface="Arial"/>
            </a:endParaRPr>
          </a:p>
          <a:p>
            <a:pPr lvl="0" rtl="0">
              <a:lnSpc>
                <a:spcPct val="100000"/>
              </a:lnSpc>
              <a:spcBef>
                <a:spcPts val="0"/>
              </a:spcBef>
              <a:buClr>
                <a:schemeClr val="dk1"/>
              </a:buClr>
              <a:buSzPct val="91666"/>
              <a:buFont typeface="Arial"/>
              <a:buNone/>
            </a:pPr>
            <a:r>
              <a:rPr lang="en-US" sz="1200">
                <a:solidFill>
                  <a:srgbClr val="222222"/>
                </a:solidFill>
                <a:highlight>
                  <a:srgbClr val="FFFFFF"/>
                </a:highlight>
                <a:latin typeface="Arial"/>
                <a:ea typeface="Arial"/>
                <a:cs typeface="Arial"/>
                <a:sym typeface="Arial"/>
              </a:rPr>
              <a:t>Identity, Mission, Vision and Core Values, (n.d.) Retrieved from https://www.neumann.edu/about/history_mission.asp#mission</a:t>
            </a:r>
          </a:p>
          <a:p>
            <a:pPr lvl="0" rtl="0">
              <a:lnSpc>
                <a:spcPct val="100000"/>
              </a:lnSpc>
              <a:spcBef>
                <a:spcPts val="0"/>
              </a:spcBef>
              <a:buClr>
                <a:schemeClr val="dk1"/>
              </a:buClr>
              <a:buSzPct val="183333"/>
              <a:buFont typeface="Arial"/>
              <a:buNone/>
            </a:pPr>
            <a:endParaRPr sz="600">
              <a:solidFill>
                <a:srgbClr val="222222"/>
              </a:solidFill>
              <a:highlight>
                <a:srgbClr val="FFFFFF"/>
              </a:highlight>
              <a:latin typeface="Arial"/>
              <a:ea typeface="Arial"/>
              <a:cs typeface="Arial"/>
              <a:sym typeface="Arial"/>
            </a:endParaRPr>
          </a:p>
          <a:p>
            <a:pPr lvl="0" rtl="0">
              <a:spcBef>
                <a:spcPts val="0"/>
              </a:spcBef>
              <a:buClr>
                <a:schemeClr val="dk1"/>
              </a:buClr>
              <a:buSzPct val="91666"/>
              <a:buFont typeface="Arial"/>
              <a:buNone/>
            </a:pPr>
            <a:r>
              <a:rPr lang="en-US" sz="1200">
                <a:solidFill>
                  <a:srgbClr val="222222"/>
                </a:solidFill>
                <a:latin typeface="Arial"/>
                <a:ea typeface="Arial"/>
                <a:cs typeface="Arial"/>
                <a:sym typeface="Arial"/>
              </a:rPr>
              <a:t>Junger, S. (2016, September-October). The bonds of war. </a:t>
            </a:r>
            <a:r>
              <a:rPr lang="en-US" sz="1200" i="1">
                <a:solidFill>
                  <a:srgbClr val="222222"/>
                </a:solidFill>
                <a:latin typeface="Arial"/>
                <a:ea typeface="Arial"/>
                <a:cs typeface="Arial"/>
                <a:sym typeface="Arial"/>
              </a:rPr>
              <a:t>Psychotherapy Networker</a:t>
            </a:r>
            <a:r>
              <a:rPr lang="en-US" sz="1200">
                <a:solidFill>
                  <a:srgbClr val="222222"/>
                </a:solidFill>
                <a:latin typeface="Arial"/>
                <a:ea typeface="Arial"/>
                <a:cs typeface="Arial"/>
                <a:sym typeface="Arial"/>
              </a:rPr>
              <a:t>, 43-48.</a:t>
            </a:r>
          </a:p>
          <a:p>
            <a:pPr lvl="0" rt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Knoff, H.M., (1988). Clinical supervision, consultation, and counseling: A comparative analysis for supervisors and other educational leaders. </a:t>
            </a:r>
            <a:r>
              <a:rPr lang="en-US" sz="1200" i="1">
                <a:solidFill>
                  <a:schemeClr val="dk1"/>
                </a:solidFill>
                <a:latin typeface="Arial"/>
                <a:ea typeface="Arial"/>
                <a:cs typeface="Arial"/>
                <a:sym typeface="Arial"/>
              </a:rPr>
              <a:t>Journal of Curriculum and Supervision, 3(3)</a:t>
            </a:r>
            <a:r>
              <a:rPr lang="en-US" sz="1200">
                <a:solidFill>
                  <a:schemeClr val="dk1"/>
                </a:solidFill>
                <a:latin typeface="Arial"/>
                <a:ea typeface="Arial"/>
                <a:cs typeface="Arial"/>
                <a:sym typeface="Arial"/>
              </a:rPr>
              <a:t>, 240-252</a:t>
            </a:r>
          </a:p>
          <a:p>
            <a:pPr lvl="0">
              <a:lnSpc>
                <a:spcPct val="100000"/>
              </a:lnSpc>
              <a:spcBef>
                <a:spcPts val="0"/>
              </a:spcBef>
              <a:buNone/>
            </a:pPr>
            <a:endParaRPr sz="1200">
              <a:solidFill>
                <a:srgbClr val="000000"/>
              </a:solidFill>
              <a:latin typeface="Arial"/>
              <a:ea typeface="Arial"/>
              <a:cs typeface="Arial"/>
              <a:sym typeface="Arial"/>
            </a:endParaRPr>
          </a:p>
          <a:p>
            <a:pPr lvl="0">
              <a:lnSpc>
                <a:spcPct val="100000"/>
              </a:lnSpc>
              <a:spcBef>
                <a:spcPts val="0"/>
              </a:spcBef>
              <a:buNone/>
            </a:pPr>
            <a:endParaRPr sz="1200">
              <a:solidFill>
                <a:srgbClr val="000000"/>
              </a:solidFill>
              <a:latin typeface="Arial"/>
              <a:ea typeface="Arial"/>
              <a:cs typeface="Arial"/>
              <a:sym typeface="Arial"/>
            </a:endParaRPr>
          </a:p>
          <a:p>
            <a:pPr lvl="0">
              <a:spcBef>
                <a:spcPts val="0"/>
              </a:spcBef>
              <a:buNone/>
            </a:pPr>
            <a:endParaRPr sz="1200">
              <a:solidFill>
                <a:srgbClr val="000000"/>
              </a:solidFill>
              <a:latin typeface="Arial"/>
              <a:ea typeface="Arial"/>
              <a:cs typeface="Arial"/>
              <a:sym typeface="Arial"/>
            </a:endParaRPr>
          </a:p>
          <a:p>
            <a:pPr lvl="0">
              <a:spcBef>
                <a:spcPts val="0"/>
              </a:spcBef>
              <a:buNone/>
            </a:pPr>
            <a:endParaRPr sz="1400">
              <a:solidFill>
                <a:srgbClr val="000000"/>
              </a:solidFill>
              <a:latin typeface="Arial"/>
              <a:ea typeface="Arial"/>
              <a:cs typeface="Arial"/>
              <a:sym typeface="Arial"/>
            </a:endParaRPr>
          </a:p>
          <a:p>
            <a:pPr lvl="0" rtl="0">
              <a:spcBef>
                <a:spcPts val="0"/>
              </a:spcBef>
              <a:buClr>
                <a:schemeClr val="dk1"/>
              </a:buClr>
              <a:buSzPct val="78571"/>
              <a:buFont typeface="Arial"/>
              <a:buNone/>
            </a:pPr>
            <a:endParaRPr sz="140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730700" y="85373"/>
            <a:ext cx="8596800" cy="647400"/>
          </a:xfrm>
          <a:prstGeom prst="rect">
            <a:avLst/>
          </a:prstGeom>
        </p:spPr>
        <p:txBody>
          <a:bodyPr lIns="91425" tIns="91425" rIns="91425" bIns="91425" anchor="b" anchorCtr="0">
            <a:noAutofit/>
          </a:bodyPr>
          <a:lstStyle/>
          <a:p>
            <a:pPr lvl="0" algn="ctr" rtl="0">
              <a:spcBef>
                <a:spcPts val="0"/>
              </a:spcBef>
              <a:buClr>
                <a:schemeClr val="dk1"/>
              </a:buClr>
              <a:buSzPct val="36666"/>
              <a:buFont typeface="Arial"/>
              <a:buNone/>
            </a:pPr>
            <a:r>
              <a:rPr lang="en-US" sz="3000" b="1">
                <a:solidFill>
                  <a:schemeClr val="dk1"/>
                </a:solidFill>
                <a:latin typeface="Arial"/>
                <a:ea typeface="Arial"/>
                <a:cs typeface="Arial"/>
                <a:sym typeface="Arial"/>
              </a:rPr>
              <a:t>References</a:t>
            </a:r>
          </a:p>
        </p:txBody>
      </p:sp>
      <p:sp>
        <p:nvSpPr>
          <p:cNvPr id="505" name="Shape 505"/>
          <p:cNvSpPr txBox="1">
            <a:spLocks noGrp="1"/>
          </p:cNvSpPr>
          <p:nvPr>
            <p:ph type="body" idx="1"/>
          </p:nvPr>
        </p:nvSpPr>
        <p:spPr>
          <a:xfrm>
            <a:off x="730700" y="732775"/>
            <a:ext cx="8596800" cy="6125100"/>
          </a:xfrm>
          <a:prstGeom prst="rect">
            <a:avLst/>
          </a:prstGeom>
        </p:spPr>
        <p:txBody>
          <a:bodyPr lIns="91425" tIns="91425" rIns="91425" bIns="91425" anchor="t" anchorCtr="0">
            <a:noAutofit/>
          </a:bodyPr>
          <a:lstStyle/>
          <a:p>
            <a:pPr lvl="0" rt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Laffaye, C., Cavella, S., Drescher, K., &amp; Rosen, C. (2008). Relationships Among PTSD Symptoms, Social Support, and Support Source in Veterans With Chronic PTSD. Journal of Traumatic Stress, Vol 21, 394-401. </a:t>
            </a:r>
          </a:p>
          <a:p>
            <a:pPr lvl="0" rt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Leppma, M., Taylor, J. M., Spero, R. A., Leonard, J. M., Foster, M. N., &amp; Daniels, J. A. (2016). Working with veterans and military families: An assessment of professional competencies. </a:t>
            </a:r>
            <a:r>
              <a:rPr lang="en-US" sz="1200" i="1">
                <a:solidFill>
                  <a:schemeClr val="dk1"/>
                </a:solidFill>
                <a:latin typeface="Arial"/>
                <a:ea typeface="Arial"/>
                <a:cs typeface="Arial"/>
                <a:sym typeface="Arial"/>
              </a:rPr>
              <a:t>Professional Psychology: Research and Practice, 47,</a:t>
            </a:r>
            <a:r>
              <a:rPr lang="en-US" sz="1200">
                <a:solidFill>
                  <a:schemeClr val="dk1"/>
                </a:solidFill>
                <a:latin typeface="Arial"/>
                <a:ea typeface="Arial"/>
                <a:cs typeface="Arial"/>
                <a:sym typeface="Arial"/>
              </a:rPr>
              <a:t> 84-92. http://dx.doi.org/10.1037/pro0000059</a:t>
            </a:r>
          </a:p>
          <a:p>
            <a:pPr lvl="0" rt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Matarazzo, B. B., Signoracci, G. M., Brenner, L. A., &amp; Olsen-Madden, J. H. (2016). Barriers and facilitators in providing community mental health care to returning veterans with a history of traumatic brain injury and co-occurring mental health symptoms. </a:t>
            </a:r>
            <a:r>
              <a:rPr lang="en-US" sz="1200" i="1">
                <a:solidFill>
                  <a:schemeClr val="dk1"/>
                </a:solidFill>
                <a:latin typeface="Arial"/>
                <a:ea typeface="Arial"/>
                <a:cs typeface="Arial"/>
                <a:sym typeface="Arial"/>
              </a:rPr>
              <a:t>Community Mental Health, 52</a:t>
            </a:r>
            <a:r>
              <a:rPr lang="en-US" sz="1200">
                <a:solidFill>
                  <a:schemeClr val="dk1"/>
                </a:solidFill>
                <a:latin typeface="Arial"/>
                <a:ea typeface="Arial"/>
                <a:cs typeface="Arial"/>
                <a:sym typeface="Arial"/>
              </a:rPr>
              <a:t>, 158-164. doi: 10.1008/s10597-015- 9926-9</a:t>
            </a:r>
          </a:p>
          <a:p>
            <a:pPr lvl="0" rt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lgn="just" rtl="0">
              <a:lnSpc>
                <a:spcPct val="100000"/>
              </a:lnSpc>
              <a:spcBef>
                <a:spcPts val="0"/>
              </a:spcBef>
              <a:spcAft>
                <a:spcPts val="1000"/>
              </a:spcAft>
              <a:buClr>
                <a:schemeClr val="dk1"/>
              </a:buClr>
              <a:buSzPct val="91666"/>
              <a:buFont typeface="Arial"/>
              <a:buNone/>
            </a:pPr>
            <a:r>
              <a:rPr lang="en-US" sz="1200">
                <a:solidFill>
                  <a:schemeClr val="dk1"/>
                </a:solidFill>
                <a:highlight>
                  <a:srgbClr val="FFFFFF"/>
                </a:highlight>
                <a:latin typeface="Arial"/>
                <a:ea typeface="Arial"/>
                <a:cs typeface="Arial"/>
                <a:sym typeface="Arial"/>
              </a:rPr>
              <a:t>Nothwehr, Dawn. (2004). </a:t>
            </a:r>
            <a:r>
              <a:rPr lang="en-US" sz="1200" i="1">
                <a:solidFill>
                  <a:schemeClr val="dk1"/>
                </a:solidFill>
                <a:highlight>
                  <a:srgbClr val="FFFFFF"/>
                </a:highlight>
                <a:latin typeface="Arial"/>
                <a:ea typeface="Arial"/>
                <a:cs typeface="Arial"/>
                <a:sym typeface="Arial"/>
              </a:rPr>
              <a:t>The Franciscan View of the Human Person: Some Central Elements. </a:t>
            </a:r>
            <a:r>
              <a:rPr lang="en-US" sz="1200">
                <a:solidFill>
                  <a:schemeClr val="dk1"/>
                </a:solidFill>
                <a:highlight>
                  <a:srgbClr val="FFFFFF"/>
                </a:highlight>
                <a:latin typeface="Arial"/>
                <a:ea typeface="Arial"/>
                <a:cs typeface="Arial"/>
                <a:sym typeface="Arial"/>
              </a:rPr>
              <a:t>St. Bonaventure, NY: CFIT/ESC-OFM; The</a:t>
            </a:r>
            <a:r>
              <a:rPr lang="en-US" sz="1200" i="1">
                <a:solidFill>
                  <a:schemeClr val="dk1"/>
                </a:solidFill>
                <a:highlight>
                  <a:srgbClr val="FFFFFF"/>
                </a:highlight>
                <a:latin typeface="Arial"/>
                <a:ea typeface="Arial"/>
                <a:cs typeface="Arial"/>
                <a:sym typeface="Arial"/>
              </a:rPr>
              <a:t> </a:t>
            </a:r>
            <a:r>
              <a:rPr lang="en-US" sz="1200">
                <a:solidFill>
                  <a:schemeClr val="dk1"/>
                </a:solidFill>
                <a:highlight>
                  <a:srgbClr val="FFFFFF"/>
                </a:highlight>
                <a:latin typeface="Arial"/>
                <a:ea typeface="Arial"/>
                <a:cs typeface="Arial"/>
                <a:sym typeface="Arial"/>
              </a:rPr>
              <a:t>Franciscan Institute. </a:t>
            </a:r>
          </a:p>
          <a:p>
            <a:pPr lvl="0" algn="just" rtl="0">
              <a:lnSpc>
                <a:spcPct val="100000"/>
              </a:lnSpc>
              <a:spcBef>
                <a:spcPts val="0"/>
              </a:spcBef>
              <a:spcAft>
                <a:spcPts val="1000"/>
              </a:spcAft>
              <a:buClr>
                <a:schemeClr val="dk1"/>
              </a:buClr>
              <a:buSzPct val="91666"/>
              <a:buFont typeface="Arial"/>
              <a:buNone/>
            </a:pPr>
            <a:r>
              <a:rPr lang="en-US" sz="1200">
                <a:solidFill>
                  <a:schemeClr val="dk1"/>
                </a:solidFill>
                <a:latin typeface="Arial"/>
                <a:ea typeface="Arial"/>
                <a:cs typeface="Arial"/>
                <a:sym typeface="Arial"/>
              </a:rPr>
              <a:t>Reger, M. A., Etherage, J. R., &amp; Reger, G. M. (2008). </a:t>
            </a:r>
            <a:r>
              <a:rPr lang="en-US" sz="1200" i="1">
                <a:solidFill>
                  <a:schemeClr val="dk1"/>
                </a:solidFill>
                <a:latin typeface="Arial"/>
                <a:ea typeface="Arial"/>
                <a:cs typeface="Arial"/>
                <a:sym typeface="Arial"/>
              </a:rPr>
              <a:t>Civilian Psychologists in an Army Culture: The Ethical Challenge of Cultural Competence.</a:t>
            </a:r>
            <a:r>
              <a:rPr lang="en-US" sz="1200">
                <a:solidFill>
                  <a:schemeClr val="dk1"/>
                </a:solidFill>
                <a:latin typeface="Arial"/>
                <a:ea typeface="Arial"/>
                <a:cs typeface="Arial"/>
                <a:sym typeface="Arial"/>
              </a:rPr>
              <a:t> Tacoma, WA: Military Psychology.</a:t>
            </a: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Richards, L.K, Bui, E., Charney, M., Hayes, K.C., Baier, A.L., Rauch, P.K., Allard, M., Simon, N.M. (2017). Treating veterans and military families: evidence based practices and training needs among community clinicians. </a:t>
            </a:r>
            <a:r>
              <a:rPr lang="en-US" sz="1200" i="1">
                <a:solidFill>
                  <a:schemeClr val="dk1"/>
                </a:solidFill>
                <a:latin typeface="Arial"/>
                <a:ea typeface="Arial"/>
                <a:cs typeface="Arial"/>
                <a:sym typeface="Arial"/>
              </a:rPr>
              <a:t>Community Mental Health, 53:215-223. </a:t>
            </a:r>
            <a:r>
              <a:rPr lang="en-US" sz="1200">
                <a:solidFill>
                  <a:schemeClr val="dk1"/>
                </a:solidFill>
                <a:latin typeface="Arial"/>
                <a:ea typeface="Arial"/>
                <a:cs typeface="Arial"/>
                <a:sym typeface="Arial"/>
              </a:rPr>
              <a:t>doi:10.1007/s10597-016-0013-7</a:t>
            </a:r>
          </a:p>
          <a:p>
            <a:pPr lvl="0" rt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Riggs, D. S., Byrne, C. A., Weathers, F. W., &amp; Litz, B. T. (1998). The Quality of the Intimate Relationships of Male Vietnam Veterans: Problems Associated with Post Traumatic Stress Disorder. Journal of Traumatic Stress, Vol 11, 87-101.</a:t>
            </a:r>
          </a:p>
          <a:p>
            <a:pPr lvl="0" rtl="0">
              <a:spcBef>
                <a:spcPts val="0"/>
              </a:spcBef>
              <a:buClr>
                <a:schemeClr val="dk1"/>
              </a:buClr>
              <a:buSzPct val="91666"/>
              <a:buFont typeface="Arial"/>
              <a:buNone/>
            </a:pPr>
            <a:r>
              <a:rPr lang="en-US" sz="1200">
                <a:solidFill>
                  <a:srgbClr val="333333"/>
                </a:solidFill>
                <a:highlight>
                  <a:srgbClr val="FFFFFF"/>
                </a:highlight>
                <a:latin typeface="Arial"/>
                <a:ea typeface="Arial"/>
                <a:cs typeface="Arial"/>
                <a:sym typeface="Arial"/>
              </a:rPr>
              <a:t>Saxon, A. J., MD. (2011, July 14). Returning Veterans With Addictions. Retrieved from http://www.psychiatrictimes.com/military-mental-health/returning-veterans-addictions</a:t>
            </a:r>
          </a:p>
          <a:p>
            <a:pPr lvl="0" rtl="0">
              <a:spcBef>
                <a:spcPts val="0"/>
              </a:spcBef>
              <a:buNone/>
            </a:pPr>
            <a:endParaRPr sz="600">
              <a:solidFill>
                <a:schemeClr val="dk1"/>
              </a:solidFill>
              <a:latin typeface="Arial"/>
              <a:ea typeface="Arial"/>
              <a:cs typeface="Arial"/>
              <a:sym typeface="Arial"/>
            </a:endParaRPr>
          </a:p>
          <a:p>
            <a:pPr lvl="0" rtl="0">
              <a:spcBef>
                <a:spcPts val="0"/>
              </a:spcBef>
              <a:buNone/>
            </a:pPr>
            <a:r>
              <a:rPr lang="en-US" sz="1200">
                <a:solidFill>
                  <a:schemeClr val="dk1"/>
                </a:solidFill>
                <a:latin typeface="Arial"/>
                <a:ea typeface="Arial"/>
                <a:cs typeface="Arial"/>
                <a:sym typeface="Arial"/>
              </a:rPr>
              <a:t>Schroder, R. (Producer). (2015). </a:t>
            </a:r>
            <a:r>
              <a:rPr lang="en-US" sz="1200" i="1">
                <a:solidFill>
                  <a:schemeClr val="dk1"/>
                </a:solidFill>
                <a:latin typeface="Arial"/>
                <a:ea typeface="Arial"/>
                <a:cs typeface="Arial"/>
                <a:sym typeface="Arial"/>
              </a:rPr>
              <a:t>The Fighting Season [documentary]</a:t>
            </a:r>
            <a:r>
              <a:rPr lang="en-US" sz="1200">
                <a:solidFill>
                  <a:schemeClr val="dk1"/>
                </a:solidFill>
                <a:latin typeface="Arial"/>
                <a:ea typeface="Arial"/>
                <a:cs typeface="Arial"/>
                <a:sym typeface="Arial"/>
              </a:rPr>
              <a:t> Ricky Schroder Productions</a:t>
            </a:r>
          </a:p>
          <a:p>
            <a:pPr lvl="0" rtl="0">
              <a:spcBef>
                <a:spcPts val="0"/>
              </a:spcBef>
              <a:buNone/>
            </a:pPr>
            <a:endParaRPr sz="600">
              <a:solidFill>
                <a:schemeClr val="dk1"/>
              </a:solidFill>
              <a:highlight>
                <a:srgbClr val="FFFFFF"/>
              </a:highlight>
              <a:latin typeface="Arial"/>
              <a:ea typeface="Arial"/>
              <a:cs typeface="Arial"/>
              <a:sym typeface="Arial"/>
            </a:endParaRPr>
          </a:p>
          <a:p>
            <a:pPr lvl="0" rtl="0">
              <a:spcBef>
                <a:spcPts val="0"/>
              </a:spcBef>
              <a:buNone/>
            </a:pPr>
            <a:r>
              <a:rPr lang="en-US" sz="1200">
                <a:solidFill>
                  <a:schemeClr val="dk1"/>
                </a:solidFill>
                <a:latin typeface="Arial"/>
                <a:ea typeface="Arial"/>
                <a:cs typeface="Arial"/>
                <a:sym typeface="Arial"/>
              </a:rPr>
              <a:t>Schumm, J. A., Monson, C. M., O’Farrell, T. J., Gustin, N. G., &amp; Chard, K. M. (2015). Couple treatment for alcohol use disorder and posttraumatic stress disorder: Pilot results from U.S. military veterans and their partners. </a:t>
            </a:r>
            <a:r>
              <a:rPr lang="en-US" sz="1200" i="1">
                <a:solidFill>
                  <a:schemeClr val="dk1"/>
                </a:solidFill>
                <a:latin typeface="Arial"/>
                <a:ea typeface="Arial"/>
                <a:cs typeface="Arial"/>
                <a:sym typeface="Arial"/>
              </a:rPr>
              <a:t>Journal of Traumatic Stress, 29</a:t>
            </a:r>
            <a:r>
              <a:rPr lang="en-US" sz="1200">
                <a:solidFill>
                  <a:schemeClr val="dk1"/>
                </a:solidFill>
                <a:latin typeface="Arial"/>
                <a:ea typeface="Arial"/>
                <a:cs typeface="Arial"/>
                <a:sym typeface="Arial"/>
              </a:rPr>
              <a:t>, 247-252. doi: 10.1002/jts.22007</a:t>
            </a:r>
          </a:p>
          <a:p>
            <a:pPr lvl="0" rtl="0">
              <a:spcBef>
                <a:spcPts val="0"/>
              </a:spcBef>
              <a:buNone/>
            </a:pPr>
            <a:endParaRPr sz="600">
              <a:solidFill>
                <a:schemeClr val="dk1"/>
              </a:solidFill>
              <a:latin typeface="Arial"/>
              <a:ea typeface="Arial"/>
              <a:cs typeface="Arial"/>
              <a:sym typeface="Arial"/>
            </a:endParaRPr>
          </a:p>
          <a:p>
            <a:pPr lvl="0" rtl="0">
              <a:spcBef>
                <a:spcPts val="0"/>
              </a:spcBef>
              <a:buNone/>
            </a:pPr>
            <a:r>
              <a:rPr lang="en-US" sz="1200">
                <a:solidFill>
                  <a:schemeClr val="dk1"/>
                </a:solidFill>
                <a:highlight>
                  <a:srgbClr val="FFFFFF"/>
                </a:highlight>
                <a:latin typeface="Arial"/>
                <a:ea typeface="Arial"/>
                <a:cs typeface="Arial"/>
                <a:sym typeface="Arial"/>
              </a:rPr>
              <a:t>Schnurr, P. P., Lunney, C. A., Bovin, M. J., &amp; Marx, B. P. (2009). Posttraumatic stress disorder and quality of life: Extension of findings to veterans of the wars in Iraq and Afghanistan . Clinical Psychology Review, 727-735.</a:t>
            </a:r>
          </a:p>
          <a:p>
            <a:pPr lvl="0">
              <a:spcBef>
                <a:spcPts val="0"/>
              </a:spcBef>
              <a:buNone/>
            </a:pPr>
            <a:endParaRPr sz="120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756500" y="63348"/>
            <a:ext cx="8596800" cy="616500"/>
          </a:xfrm>
          <a:prstGeom prst="rect">
            <a:avLst/>
          </a:prstGeom>
        </p:spPr>
        <p:txBody>
          <a:bodyPr lIns="91425" tIns="91425" rIns="91425" bIns="91425" anchor="b" anchorCtr="0">
            <a:noAutofit/>
          </a:bodyPr>
          <a:lstStyle/>
          <a:p>
            <a:pPr lvl="0" algn="ctr" rtl="0">
              <a:spcBef>
                <a:spcPts val="0"/>
              </a:spcBef>
              <a:buClr>
                <a:schemeClr val="dk1"/>
              </a:buClr>
              <a:buSzPct val="36666"/>
              <a:buFont typeface="Arial"/>
              <a:buNone/>
            </a:pPr>
            <a:r>
              <a:rPr lang="en-US" sz="3000" b="1">
                <a:solidFill>
                  <a:schemeClr val="dk1"/>
                </a:solidFill>
                <a:latin typeface="Arial"/>
                <a:ea typeface="Arial"/>
                <a:cs typeface="Arial"/>
                <a:sym typeface="Arial"/>
              </a:rPr>
              <a:t>References</a:t>
            </a:r>
          </a:p>
        </p:txBody>
      </p:sp>
      <p:sp>
        <p:nvSpPr>
          <p:cNvPr id="511" name="Shape 511"/>
          <p:cNvSpPr txBox="1">
            <a:spLocks noGrp="1"/>
          </p:cNvSpPr>
          <p:nvPr>
            <p:ph type="body" idx="1"/>
          </p:nvPr>
        </p:nvSpPr>
        <p:spPr>
          <a:xfrm>
            <a:off x="677325" y="679858"/>
            <a:ext cx="8596800" cy="4707900"/>
          </a:xfrm>
          <a:prstGeom prst="rect">
            <a:avLst/>
          </a:prstGeom>
        </p:spPr>
        <p:txBody>
          <a:bodyPr lIns="91425" tIns="91425" rIns="91425" bIns="91425" anchor="t" anchorCtr="0">
            <a:noAutofit/>
          </a:bodyPr>
          <a:lstStyle/>
          <a:p>
            <a:pPr lvl="0" rtl="0">
              <a:spcBef>
                <a:spcPts val="0"/>
              </a:spcBef>
              <a:buNone/>
            </a:pPr>
            <a:endParaRPr sz="1200">
              <a:solidFill>
                <a:srgbClr val="333333"/>
              </a:solidFill>
              <a:latin typeface="Arial"/>
              <a:ea typeface="Arial"/>
              <a:cs typeface="Arial"/>
              <a:sym typeface="Arial"/>
            </a:endParaRPr>
          </a:p>
          <a:p>
            <a:pPr lvl="0" rtl="0">
              <a:lnSpc>
                <a:spcPct val="115000"/>
              </a:lnSpc>
              <a:spcBef>
                <a:spcPts val="600"/>
              </a:spcBef>
              <a:spcAft>
                <a:spcPts val="600"/>
              </a:spcAft>
              <a:buNone/>
            </a:pPr>
            <a:r>
              <a:rPr lang="en-US" sz="1200">
                <a:solidFill>
                  <a:srgbClr val="222222"/>
                </a:solidFill>
                <a:latin typeface="Arial"/>
                <a:ea typeface="Arial"/>
                <a:cs typeface="Arial"/>
                <a:sym typeface="Arial"/>
              </a:rPr>
              <a:t>Shapiro, F. (2001). Eye Movement Desensitization and Reprocessing: Basic Principles, Protocols and Procedures (2nd edition). New York: Guilford Press</a:t>
            </a:r>
          </a:p>
          <a:p>
            <a:pPr lvl="0" rtl="0">
              <a:lnSpc>
                <a:spcPct val="115000"/>
              </a:lnSpc>
              <a:spcBef>
                <a:spcPts val="600"/>
              </a:spcBef>
              <a:spcAft>
                <a:spcPts val="600"/>
              </a:spcAft>
              <a:buNone/>
            </a:pPr>
            <a:r>
              <a:rPr lang="en-US" sz="1200">
                <a:solidFill>
                  <a:srgbClr val="222222"/>
                </a:solidFill>
                <a:latin typeface="Arial"/>
                <a:ea typeface="Arial"/>
                <a:cs typeface="Arial"/>
                <a:sym typeface="Arial"/>
              </a:rPr>
              <a:t>Shapiro, F. &amp; Forrest, M.S. (1997). </a:t>
            </a:r>
            <a:r>
              <a:rPr lang="en-US" sz="1200" i="1">
                <a:solidFill>
                  <a:srgbClr val="222222"/>
                </a:solidFill>
                <a:latin typeface="Arial"/>
                <a:ea typeface="Arial"/>
                <a:cs typeface="Arial"/>
                <a:sym typeface="Arial"/>
              </a:rPr>
              <a:t>EMDR: The Breakthrough Therapy for Overcoming Anxiety, Stress, and Trauma.</a:t>
            </a:r>
            <a:r>
              <a:rPr lang="en-US" sz="1200">
                <a:solidFill>
                  <a:srgbClr val="222222"/>
                </a:solidFill>
                <a:latin typeface="Arial"/>
                <a:ea typeface="Arial"/>
                <a:cs typeface="Arial"/>
                <a:sym typeface="Arial"/>
              </a:rPr>
              <a:t>  New York: BasicBooks</a:t>
            </a:r>
            <a:r>
              <a:rPr lang="en-US" sz="950">
                <a:solidFill>
                  <a:srgbClr val="222222"/>
                </a:solidFill>
                <a:latin typeface="Arial"/>
                <a:ea typeface="Arial"/>
                <a:cs typeface="Arial"/>
                <a:sym typeface="Arial"/>
              </a:rPr>
              <a:t>.</a:t>
            </a:r>
          </a:p>
          <a:p>
            <a:pPr lvl="0" rtl="0">
              <a:spcBef>
                <a:spcPts val="0"/>
              </a:spcBef>
              <a:buClr>
                <a:schemeClr val="dk1"/>
              </a:buClr>
              <a:buSzPct val="91666"/>
              <a:buFont typeface="Arial"/>
              <a:buNone/>
            </a:pPr>
            <a:r>
              <a:rPr lang="en-US" sz="1200">
                <a:solidFill>
                  <a:srgbClr val="333333"/>
                </a:solidFill>
                <a:latin typeface="Arial"/>
                <a:ea typeface="Arial"/>
                <a:cs typeface="Arial"/>
                <a:sym typeface="Arial"/>
              </a:rPr>
              <a:t>VA/DoD Clinical Practice Guidelines. (n.d.). Retrieved from https://www.healthquality.va.gov/index.asp</a:t>
            </a:r>
          </a:p>
          <a:p>
            <a:pPr lvl="0" rtl="0">
              <a:spcBef>
                <a:spcPts val="0"/>
              </a:spcBef>
              <a:buClr>
                <a:schemeClr val="dk1"/>
              </a:buClr>
              <a:buSzPct val="183333"/>
              <a:buFont typeface="Arial"/>
              <a:buNone/>
            </a:pPr>
            <a:endParaRPr sz="600">
              <a:solidFill>
                <a:srgbClr val="333333"/>
              </a:solidFill>
              <a:latin typeface="Arial"/>
              <a:ea typeface="Arial"/>
              <a:cs typeface="Arial"/>
              <a:sym typeface="Arial"/>
            </a:endParaRPr>
          </a:p>
          <a:p>
            <a:pPr lvl="0" rtl="0">
              <a:spcBef>
                <a:spcPts val="0"/>
              </a:spcBef>
              <a:buNone/>
            </a:pPr>
            <a:r>
              <a:rPr lang="en-US" sz="1200">
                <a:solidFill>
                  <a:schemeClr val="dk1"/>
                </a:solidFill>
                <a:latin typeface="Arial"/>
                <a:ea typeface="Arial"/>
                <a:cs typeface="Arial"/>
                <a:sym typeface="Arial"/>
              </a:rPr>
              <a:t>Veteran Economic Opportunity Report. 2015)  Washington, DC: U.S. Department of Veterans Affairs. </a:t>
            </a:r>
          </a:p>
          <a:p>
            <a:pPr lvl="0" rtl="0">
              <a:spcBef>
                <a:spcPts val="0"/>
              </a:spcBef>
              <a:buNone/>
            </a:pPr>
            <a:endParaRPr sz="600">
              <a:solidFill>
                <a:schemeClr val="dk1"/>
              </a:solidFill>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Vogt, D., Fox, A., DiLeone, B. A. (2014). Mental health beliefs and their relationship with treatments seeking among U.S. OEF/OIF veterans. </a:t>
            </a:r>
            <a:r>
              <a:rPr lang="en-US" sz="1200" i="1">
                <a:solidFill>
                  <a:schemeClr val="dk1"/>
                </a:solidFill>
                <a:latin typeface="Arial"/>
                <a:ea typeface="Arial"/>
                <a:cs typeface="Arial"/>
                <a:sym typeface="Arial"/>
              </a:rPr>
              <a:t>Journal of Traumatic 	Stress, 27</a:t>
            </a:r>
            <a:r>
              <a:rPr lang="en-US" sz="1200">
                <a:solidFill>
                  <a:schemeClr val="dk1"/>
                </a:solidFill>
                <a:latin typeface="Arial"/>
                <a:ea typeface="Arial"/>
                <a:cs typeface="Arial"/>
                <a:sym typeface="Arial"/>
              </a:rPr>
              <a:t>, 307-313.</a:t>
            </a:r>
          </a:p>
          <a:p>
            <a:pPr lvl="0" rt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Weissman, N., Batten, S. V., Rheem, K. D., Wiebe, S. A., Pasillas, R. M., Potts, W.,Dixon, L. B. (2017). The effectiveness of emotionally focused couples therapy with veterans with PTSD:  A pilot study. </a:t>
            </a:r>
            <a:r>
              <a:rPr lang="en-US" sz="1200" i="1">
                <a:solidFill>
                  <a:schemeClr val="dk1"/>
                </a:solidFill>
                <a:latin typeface="Arial"/>
                <a:ea typeface="Arial"/>
                <a:cs typeface="Arial"/>
                <a:sym typeface="Arial"/>
              </a:rPr>
              <a:t>Journal of Couple &amp; Relationship Therapy</a:t>
            </a:r>
            <a:r>
              <a:rPr lang="en-US" sz="1200">
                <a:solidFill>
                  <a:schemeClr val="dk1"/>
                </a:solidFill>
                <a:latin typeface="Arial"/>
                <a:ea typeface="Arial"/>
                <a:cs typeface="Arial"/>
                <a:sym typeface="Arial"/>
              </a:rPr>
              <a:t>, </a:t>
            </a:r>
            <a:r>
              <a:rPr lang="en-US" sz="1200" i="1">
                <a:solidFill>
                  <a:schemeClr val="dk1"/>
                </a:solidFill>
                <a:latin typeface="Arial"/>
                <a:ea typeface="Arial"/>
                <a:cs typeface="Arial"/>
                <a:sym typeface="Arial"/>
              </a:rPr>
              <a:t>0, </a:t>
            </a:r>
            <a:r>
              <a:rPr lang="en-US" sz="1200">
                <a:solidFill>
                  <a:schemeClr val="dk1"/>
                </a:solidFill>
                <a:latin typeface="Arial"/>
                <a:ea typeface="Arial"/>
                <a:cs typeface="Arial"/>
                <a:sym typeface="Arial"/>
              </a:rPr>
              <a:t>1-17. http://dx.doi.org/10.1080/15332691.2017.1285261</a:t>
            </a:r>
          </a:p>
          <a:p>
            <a:pPr lvl="0" rt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rtl="0">
              <a:spcBef>
                <a:spcPts val="0"/>
              </a:spcBef>
              <a:buClr>
                <a:schemeClr val="dk1"/>
              </a:buClr>
              <a:buSzPct val="91666"/>
              <a:buFont typeface="Arial"/>
              <a:buNone/>
            </a:pPr>
            <a:r>
              <a:rPr lang="en-US" sz="1200">
                <a:solidFill>
                  <a:schemeClr val="dk1"/>
                </a:solidFill>
                <a:latin typeface="Arial"/>
                <a:ea typeface="Arial"/>
                <a:cs typeface="Arial"/>
                <a:sym typeface="Arial"/>
              </a:rPr>
              <a:t>Wheeler, A.M., &amp; Bertram, B. (2015). </a:t>
            </a:r>
            <a:r>
              <a:rPr lang="en-US" sz="1200" i="1">
                <a:solidFill>
                  <a:schemeClr val="dk1"/>
                </a:solidFill>
                <a:latin typeface="Arial"/>
                <a:ea typeface="Arial"/>
                <a:cs typeface="Arial"/>
                <a:sym typeface="Arial"/>
              </a:rPr>
              <a:t>The counselor and the law: A guide to legal and ethical practice</a:t>
            </a:r>
            <a:r>
              <a:rPr lang="en-US" sz="1200">
                <a:solidFill>
                  <a:schemeClr val="dk1"/>
                </a:solidFill>
                <a:latin typeface="Arial"/>
                <a:ea typeface="Arial"/>
                <a:cs typeface="Arial"/>
                <a:sym typeface="Arial"/>
              </a:rPr>
              <a:t> (7</a:t>
            </a:r>
            <a:r>
              <a:rPr lang="en-US" sz="1200" baseline="300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ed.). Alexandria, VA: American Counseling Association</a:t>
            </a:r>
          </a:p>
          <a:p>
            <a:pPr lvl="0" rtl="0">
              <a:spcBef>
                <a:spcPts val="0"/>
              </a:spcBef>
              <a:buClr>
                <a:schemeClr val="dk1"/>
              </a:buClr>
              <a:buSzPct val="91666"/>
              <a:buFont typeface="Arial"/>
              <a:buNone/>
            </a:pPr>
            <a:endParaRPr sz="1200">
              <a:solidFill>
                <a:schemeClr val="dk1"/>
              </a:solidFill>
              <a:latin typeface="Arial"/>
              <a:ea typeface="Arial"/>
              <a:cs typeface="Arial"/>
              <a:sym typeface="Arial"/>
            </a:endParaRPr>
          </a:p>
          <a:p>
            <a:pPr lvl="0">
              <a:spcBef>
                <a:spcPts val="0"/>
              </a:spcBef>
              <a:buClr>
                <a:schemeClr val="dk1"/>
              </a:buClr>
              <a:buSzPct val="55000"/>
              <a:buFont typeface="Arial"/>
              <a:buNone/>
            </a:pPr>
            <a:endParaRP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80550" y="412625"/>
            <a:ext cx="11430900" cy="806575"/>
          </a:xfrm>
          <a:prstGeom prst="rect">
            <a:avLst/>
          </a:prstGeom>
        </p:spPr>
        <p:txBody>
          <a:bodyPr lIns="91425" tIns="91425" rIns="91425" bIns="91425" anchor="t" anchorCtr="0">
            <a:noAutofit/>
          </a:bodyPr>
          <a:lstStyle/>
          <a:p>
            <a:pPr marL="0" marR="0" lvl="0" indent="0" algn="ctr" rtl="0">
              <a:lnSpc>
                <a:spcPct val="100000"/>
              </a:lnSpc>
              <a:spcBef>
                <a:spcPts val="0"/>
              </a:spcBef>
              <a:spcAft>
                <a:spcPts val="0"/>
              </a:spcAft>
              <a:buNone/>
            </a:pPr>
            <a:r>
              <a:rPr lang="en-US" sz="3000" b="1" dirty="0">
                <a:solidFill>
                  <a:srgbClr val="000000"/>
                </a:solidFill>
                <a:latin typeface="Arial"/>
                <a:ea typeface="Arial"/>
                <a:cs typeface="Arial"/>
                <a:sym typeface="Arial"/>
              </a:rPr>
              <a:t>How Does Attachment Develop</a:t>
            </a:r>
            <a:endParaRPr lang="en-US" sz="1800" b="1" dirty="0">
              <a:solidFill>
                <a:srgbClr val="000000"/>
              </a:solidFill>
              <a:latin typeface="Arial"/>
              <a:ea typeface="Arial"/>
              <a:cs typeface="Arial"/>
              <a:sym typeface="Arial"/>
            </a:endParaRPr>
          </a:p>
        </p:txBody>
      </p:sp>
      <p:sp>
        <p:nvSpPr>
          <p:cNvPr id="178" name="Shape 178"/>
          <p:cNvSpPr txBox="1">
            <a:spLocks noGrp="1"/>
          </p:cNvSpPr>
          <p:nvPr>
            <p:ph type="body" idx="1"/>
          </p:nvPr>
        </p:nvSpPr>
        <p:spPr>
          <a:xfrm>
            <a:off x="284574" y="1219200"/>
            <a:ext cx="10002426" cy="5638800"/>
          </a:xfrm>
          <a:prstGeom prst="rect">
            <a:avLst/>
          </a:prstGeom>
        </p:spPr>
        <p:txBody>
          <a:bodyPr lIns="91425" tIns="91425" rIns="91425" bIns="91425" anchor="t" anchorCtr="0">
            <a:noAutofit/>
          </a:bodyPr>
          <a:lstStyle/>
          <a:p>
            <a:pPr marL="91440" lvl="0" indent="0" algn="ctr" rtl="0">
              <a:spcBef>
                <a:spcPts val="0"/>
              </a:spcBef>
              <a:buNone/>
            </a:pPr>
            <a:r>
              <a:rPr lang="en-US" sz="2400" dirty="0">
                <a:solidFill>
                  <a:srgbClr val="FF0000"/>
                </a:solidFill>
              </a:rPr>
              <a:t> </a:t>
            </a:r>
            <a:endParaRPr sz="2400" dirty="0">
              <a:solidFill>
                <a:srgbClr val="FF0000"/>
              </a:solidFill>
            </a:endParaRPr>
          </a:p>
        </p:txBody>
      </p:sp>
      <p:grpSp>
        <p:nvGrpSpPr>
          <p:cNvPr id="4" name="Group 3"/>
          <p:cNvGrpSpPr>
            <a:grpSpLocks/>
          </p:cNvGrpSpPr>
          <p:nvPr/>
        </p:nvGrpSpPr>
        <p:grpSpPr bwMode="auto">
          <a:xfrm>
            <a:off x="6324600" y="2667001"/>
            <a:ext cx="2209800" cy="538843"/>
            <a:chOff x="3364" y="1055"/>
            <a:chExt cx="1240" cy="198"/>
          </a:xfrm>
        </p:grpSpPr>
        <p:sp>
          <p:nvSpPr>
            <p:cNvPr id="5" name="Rectangle 4"/>
            <p:cNvSpPr>
              <a:spLocks noChangeArrowheads="1"/>
            </p:cNvSpPr>
            <p:nvPr/>
          </p:nvSpPr>
          <p:spPr bwMode="auto">
            <a:xfrm>
              <a:off x="3364" y="1055"/>
              <a:ext cx="1240" cy="198"/>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5"/>
            <p:cNvSpPr>
              <a:spLocks noChangeArrowheads="1"/>
            </p:cNvSpPr>
            <p:nvPr/>
          </p:nvSpPr>
          <p:spPr bwMode="auto">
            <a:xfrm>
              <a:off x="3678" y="1099"/>
              <a:ext cx="6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b="1" dirty="0">
                  <a:solidFill>
                    <a:schemeClr val="tx1"/>
                  </a:solidFill>
                  <a:latin typeface="Tahoma" pitchFamily="34" charset="0"/>
                </a:rPr>
                <a:t>1.  Need</a:t>
              </a:r>
            </a:p>
          </p:txBody>
        </p:sp>
      </p:grpSp>
      <p:grpSp>
        <p:nvGrpSpPr>
          <p:cNvPr id="7" name="Group 6"/>
          <p:cNvGrpSpPr>
            <a:grpSpLocks/>
          </p:cNvGrpSpPr>
          <p:nvPr/>
        </p:nvGrpSpPr>
        <p:grpSpPr bwMode="auto">
          <a:xfrm>
            <a:off x="5635868" y="5890978"/>
            <a:ext cx="3097474" cy="472967"/>
            <a:chOff x="4036" y="2500"/>
            <a:chExt cx="1527" cy="280"/>
          </a:xfrm>
        </p:grpSpPr>
        <p:sp>
          <p:nvSpPr>
            <p:cNvPr id="8" name="Rectangle 7"/>
            <p:cNvSpPr>
              <a:spLocks noChangeArrowheads="1"/>
            </p:cNvSpPr>
            <p:nvPr/>
          </p:nvSpPr>
          <p:spPr bwMode="auto">
            <a:xfrm>
              <a:off x="4036" y="2500"/>
              <a:ext cx="1235" cy="280"/>
            </a:xfrm>
            <a:prstGeom prst="rect">
              <a:avLst/>
            </a:prstGeom>
            <a:solidFill>
              <a:srgbClr val="66FF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8"/>
            <p:cNvSpPr>
              <a:spLocks noChangeArrowheads="1"/>
            </p:cNvSpPr>
            <p:nvPr/>
          </p:nvSpPr>
          <p:spPr bwMode="auto">
            <a:xfrm>
              <a:off x="4060" y="2575"/>
              <a:ext cx="1503"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US" sz="1800" b="1" dirty="0">
                  <a:solidFill>
                    <a:schemeClr val="tx1"/>
                  </a:solidFill>
                  <a:latin typeface="Tahoma" pitchFamily="34" charset="0"/>
                </a:rPr>
                <a:t>2.  Rage Reaction</a:t>
              </a:r>
            </a:p>
          </p:txBody>
        </p:sp>
      </p:grpSp>
      <p:grpSp>
        <p:nvGrpSpPr>
          <p:cNvPr id="10" name="Group 9"/>
          <p:cNvGrpSpPr>
            <a:grpSpLocks/>
          </p:cNvGrpSpPr>
          <p:nvPr/>
        </p:nvGrpSpPr>
        <p:grpSpPr bwMode="auto">
          <a:xfrm>
            <a:off x="1143000" y="5410204"/>
            <a:ext cx="1968500" cy="690563"/>
            <a:chOff x="1492" y="3460"/>
            <a:chExt cx="1240" cy="435"/>
          </a:xfrm>
        </p:grpSpPr>
        <p:sp>
          <p:nvSpPr>
            <p:cNvPr id="11" name="Rectangle 10"/>
            <p:cNvSpPr>
              <a:spLocks noChangeArrowheads="1"/>
            </p:cNvSpPr>
            <p:nvPr/>
          </p:nvSpPr>
          <p:spPr bwMode="auto">
            <a:xfrm>
              <a:off x="1492" y="3460"/>
              <a:ext cx="1240" cy="376"/>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p:cNvSpPr>
              <a:spLocks noChangeArrowheads="1"/>
            </p:cNvSpPr>
            <p:nvPr/>
          </p:nvSpPr>
          <p:spPr bwMode="auto">
            <a:xfrm>
              <a:off x="1507" y="3487"/>
              <a:ext cx="1209" cy="4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b="1" dirty="0">
                  <a:solidFill>
                    <a:schemeClr val="tx1"/>
                  </a:solidFill>
                  <a:latin typeface="Tahoma" pitchFamily="34" charset="0"/>
                  <a:ea typeface="Tahoma" pitchFamily="34" charset="0"/>
                  <a:cs typeface="Tahoma" pitchFamily="34" charset="0"/>
                </a:rPr>
                <a:t>3. Gratification</a:t>
              </a:r>
              <a:br>
                <a:rPr lang="en-US" sz="1800" b="1" dirty="0">
                  <a:solidFill>
                    <a:schemeClr val="tx1"/>
                  </a:solidFill>
                  <a:latin typeface="Tahoma" pitchFamily="34" charset="0"/>
                  <a:ea typeface="Tahoma" pitchFamily="34" charset="0"/>
                  <a:cs typeface="Tahoma" pitchFamily="34" charset="0"/>
                </a:rPr>
              </a:br>
              <a:r>
                <a:rPr lang="en-US" sz="1800" b="1" dirty="0">
                  <a:solidFill>
                    <a:schemeClr val="tx1"/>
                  </a:solidFill>
                  <a:latin typeface="Tahoma" pitchFamily="34" charset="0"/>
                  <a:ea typeface="Tahoma" pitchFamily="34" charset="0"/>
                  <a:cs typeface="Tahoma" pitchFamily="34" charset="0"/>
                </a:rPr>
                <a:t>or Relief</a:t>
              </a:r>
            </a:p>
          </p:txBody>
        </p:sp>
      </p:grpSp>
      <p:grpSp>
        <p:nvGrpSpPr>
          <p:cNvPr id="13" name="Group 12"/>
          <p:cNvGrpSpPr>
            <a:grpSpLocks/>
          </p:cNvGrpSpPr>
          <p:nvPr/>
        </p:nvGrpSpPr>
        <p:grpSpPr bwMode="auto">
          <a:xfrm>
            <a:off x="762000" y="3124200"/>
            <a:ext cx="1968500" cy="444500"/>
            <a:chOff x="484" y="1972"/>
            <a:chExt cx="1240" cy="280"/>
          </a:xfrm>
        </p:grpSpPr>
        <p:sp>
          <p:nvSpPr>
            <p:cNvPr id="14" name="Rectangle 13"/>
            <p:cNvSpPr>
              <a:spLocks noChangeArrowheads="1"/>
            </p:cNvSpPr>
            <p:nvPr/>
          </p:nvSpPr>
          <p:spPr bwMode="auto">
            <a:xfrm>
              <a:off x="484" y="1972"/>
              <a:ext cx="1240" cy="280"/>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4"/>
            <p:cNvSpPr>
              <a:spLocks noChangeArrowheads="1"/>
            </p:cNvSpPr>
            <p:nvPr/>
          </p:nvSpPr>
          <p:spPr bwMode="auto">
            <a:xfrm>
              <a:off x="676" y="2016"/>
              <a:ext cx="9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US" sz="1800" b="1" dirty="0">
                  <a:solidFill>
                    <a:schemeClr val="tx1"/>
                  </a:solidFill>
                  <a:latin typeface="Tahoma" pitchFamily="34" charset="0"/>
                  <a:ea typeface="Tahoma" pitchFamily="34" charset="0"/>
                  <a:cs typeface="Tahoma" pitchFamily="34" charset="0"/>
                </a:rPr>
                <a:t>4. Trust</a:t>
              </a:r>
            </a:p>
          </p:txBody>
        </p:sp>
      </p:grpSp>
      <p:graphicFrame>
        <p:nvGraphicFramePr>
          <p:cNvPr id="16" name="Object 15"/>
          <p:cNvGraphicFramePr>
            <a:graphicFrameLocks/>
          </p:cNvGraphicFramePr>
          <p:nvPr>
            <p:extLst>
              <p:ext uri="{D42A27DB-BD31-4B8C-83A1-F6EECF244321}">
                <p14:modId xmlns:p14="http://schemas.microsoft.com/office/powerpoint/2010/main" val="3955783183"/>
              </p:ext>
            </p:extLst>
          </p:nvPr>
        </p:nvGraphicFramePr>
        <p:xfrm>
          <a:off x="2738851" y="2373312"/>
          <a:ext cx="3886200" cy="3727450"/>
        </p:xfrm>
        <a:graphic>
          <a:graphicData uri="http://schemas.openxmlformats.org/presentationml/2006/ole">
            <mc:AlternateContent xmlns:mc="http://schemas.openxmlformats.org/markup-compatibility/2006">
              <mc:Choice xmlns:v="urn:schemas-microsoft-com:vml" Requires="v">
                <p:oleObj spid="_x0000_s1067" name="ClipArt" r:id="rId4" imgW="3663720" imgH="3605040" progId="MS_ClipArt_Gallery.2">
                  <p:embed/>
                </p:oleObj>
              </mc:Choice>
              <mc:Fallback>
                <p:oleObj name="ClipArt" r:id="rId4" imgW="3663720" imgH="360504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851" y="2373312"/>
                        <a:ext cx="3886200" cy="3727450"/>
                      </a:xfrm>
                      <a:prstGeom prst="rect">
                        <a:avLst/>
                      </a:prstGeom>
                      <a:noFill/>
                      <a:ln>
                        <a:noFill/>
                      </a:ln>
                      <a:effectLst/>
                    </p:spPr>
                  </p:pic>
                </p:oleObj>
              </mc:Fallback>
            </mc:AlternateContent>
          </a:graphicData>
        </a:graphic>
      </p:graphicFrame>
      <p:sp>
        <p:nvSpPr>
          <p:cNvPr id="17" name="Rectangle 16"/>
          <p:cNvSpPr>
            <a:spLocks noChangeArrowheads="1"/>
          </p:cNvSpPr>
          <p:nvPr/>
        </p:nvSpPr>
        <p:spPr bwMode="auto">
          <a:xfrm>
            <a:off x="3429000" y="3429000"/>
            <a:ext cx="23288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0" dirty="0">
                <a:solidFill>
                  <a:srgbClr val="00FFFF"/>
                </a:solidFill>
                <a:effectLst>
                  <a:outerShdw blurRad="38100" dist="38100" dir="2700000" algn="tl">
                    <a:srgbClr val="000000"/>
                  </a:outerShdw>
                </a:effectLst>
                <a:latin typeface="AdLib BT" pitchFamily="82" charset="0"/>
              </a:rPr>
              <a:t>Freud:        Oral</a:t>
            </a:r>
          </a:p>
          <a:p>
            <a:endParaRPr lang="en-US" sz="2000" b="0" dirty="0">
              <a:solidFill>
                <a:srgbClr val="00FFFF"/>
              </a:solidFill>
              <a:effectLst>
                <a:outerShdw blurRad="38100" dist="38100" dir="2700000" algn="tl">
                  <a:srgbClr val="000000"/>
                </a:outerShdw>
              </a:effectLst>
              <a:latin typeface="AdLib BT" pitchFamily="82" charset="0"/>
            </a:endParaRPr>
          </a:p>
          <a:p>
            <a:r>
              <a:rPr lang="en-US" sz="2000" b="0" dirty="0">
                <a:solidFill>
                  <a:srgbClr val="00FFFF"/>
                </a:solidFill>
                <a:effectLst>
                  <a:outerShdw blurRad="38100" dist="38100" dir="2700000" algn="tl">
                    <a:srgbClr val="000000"/>
                  </a:outerShdw>
                </a:effectLst>
                <a:latin typeface="AdLib BT" pitchFamily="82" charset="0"/>
              </a:rPr>
              <a:t>Erikson:     Trust </a:t>
            </a:r>
            <a:br>
              <a:rPr lang="en-US" sz="2000" b="0" dirty="0">
                <a:solidFill>
                  <a:srgbClr val="00FFFF"/>
                </a:solidFill>
                <a:effectLst>
                  <a:outerShdw blurRad="38100" dist="38100" dir="2700000" algn="tl">
                    <a:srgbClr val="000000"/>
                  </a:outerShdw>
                </a:effectLst>
                <a:latin typeface="AdLib BT" pitchFamily="82" charset="0"/>
              </a:rPr>
            </a:br>
            <a:r>
              <a:rPr lang="en-US" sz="2000" b="0" dirty="0">
                <a:solidFill>
                  <a:srgbClr val="00FFFF"/>
                </a:solidFill>
                <a:effectLst>
                  <a:outerShdw blurRad="38100" dist="38100" dir="2700000" algn="tl">
                    <a:srgbClr val="000000"/>
                  </a:outerShdw>
                </a:effectLst>
                <a:latin typeface="AdLib BT" pitchFamily="82" charset="0"/>
              </a:rPr>
              <a:t>                    Vs.</a:t>
            </a:r>
            <a:br>
              <a:rPr lang="en-US" sz="2000" b="0" dirty="0">
                <a:solidFill>
                  <a:srgbClr val="00FFFF"/>
                </a:solidFill>
                <a:effectLst>
                  <a:outerShdw blurRad="38100" dist="38100" dir="2700000" algn="tl">
                    <a:srgbClr val="000000"/>
                  </a:outerShdw>
                </a:effectLst>
                <a:latin typeface="AdLib BT" pitchFamily="82" charset="0"/>
              </a:rPr>
            </a:br>
            <a:r>
              <a:rPr lang="en-US" sz="2000" b="0" dirty="0">
                <a:solidFill>
                  <a:srgbClr val="00FFFF"/>
                </a:solidFill>
                <a:effectLst>
                  <a:outerShdw blurRad="38100" dist="38100" dir="2700000" algn="tl">
                    <a:srgbClr val="000000"/>
                  </a:outerShdw>
                </a:effectLst>
                <a:latin typeface="AdLib BT" pitchFamily="82" charset="0"/>
              </a:rPr>
              <a:t>                  Mistrust</a:t>
            </a:r>
          </a:p>
        </p:txBody>
      </p:sp>
      <p:sp>
        <p:nvSpPr>
          <p:cNvPr id="18" name="Rectangle 20"/>
          <p:cNvSpPr>
            <a:spLocks noChangeArrowheads="1"/>
          </p:cNvSpPr>
          <p:nvPr/>
        </p:nvSpPr>
        <p:spPr bwMode="auto">
          <a:xfrm>
            <a:off x="773906" y="1401107"/>
            <a:ext cx="2337594"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US" sz="2800" b="1" i="1" dirty="0">
                <a:solidFill>
                  <a:srgbClr val="66FF66"/>
                </a:solidFill>
                <a:effectLst>
                  <a:outerShdw blurRad="38100" dist="38100" dir="2700000" algn="tl">
                    <a:srgbClr val="000000"/>
                  </a:outerShdw>
                </a:effectLst>
                <a:latin typeface="+mj-lt"/>
              </a:rPr>
              <a:t>First Year</a:t>
            </a:r>
          </a:p>
          <a:p>
            <a:r>
              <a:rPr lang="en-US" sz="2800" b="1" i="1" dirty="0">
                <a:solidFill>
                  <a:srgbClr val="66FF66"/>
                </a:solidFill>
                <a:effectLst>
                  <a:outerShdw blurRad="38100" dist="38100" dir="2700000" algn="tl">
                    <a:srgbClr val="000000"/>
                  </a:outerShdw>
                </a:effectLst>
                <a:latin typeface="+mj-lt"/>
              </a:rPr>
              <a:t>of Life Cycle</a:t>
            </a:r>
          </a:p>
        </p:txBody>
      </p:sp>
      <p:grpSp>
        <p:nvGrpSpPr>
          <p:cNvPr id="19" name="Group 17"/>
          <p:cNvGrpSpPr>
            <a:grpSpLocks/>
          </p:cNvGrpSpPr>
          <p:nvPr/>
        </p:nvGrpSpPr>
        <p:grpSpPr bwMode="auto">
          <a:xfrm>
            <a:off x="6997874" y="3883267"/>
            <a:ext cx="3365621" cy="1632943"/>
            <a:chOff x="3816" y="3242"/>
            <a:chExt cx="1612" cy="763"/>
          </a:xfrm>
        </p:grpSpPr>
        <p:sp>
          <p:nvSpPr>
            <p:cNvPr id="21" name="Rectangle 19"/>
            <p:cNvSpPr>
              <a:spLocks noChangeArrowheads="1"/>
            </p:cNvSpPr>
            <p:nvPr/>
          </p:nvSpPr>
          <p:spPr bwMode="auto">
            <a:xfrm rot="16200000">
              <a:off x="3551" y="3507"/>
              <a:ext cx="751" cy="221"/>
            </a:xfrm>
            <a:prstGeom prst="rect">
              <a:avLst/>
            </a:prstGeom>
            <a:solidFill>
              <a:srgbClr val="FFFFFF"/>
            </a:solidFill>
            <a:ln w="57150" cmpd="thinThick">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66"/>
                  </a:solidFill>
                  <a:effectLst/>
                  <a:uLnTx/>
                  <a:uFillTx/>
                  <a:latin typeface="AdLib BT" pitchFamily="82" charset="0"/>
                </a:rPr>
                <a:t>“</a:t>
              </a:r>
              <a:r>
                <a:rPr kumimoji="0" lang="en-US" sz="2400" b="1" i="0" u="none" strike="noStrike" kern="0" cap="none" spc="0" normalizeH="0" baseline="0" noProof="0" dirty="0">
                  <a:ln>
                    <a:noFill/>
                  </a:ln>
                  <a:solidFill>
                    <a:srgbClr val="FF0066"/>
                  </a:solidFill>
                  <a:effectLst/>
                  <a:uLnTx/>
                  <a:uFillTx/>
                  <a:latin typeface="Tahoma" pitchFamily="34" charset="0"/>
                  <a:ea typeface="Tahoma" pitchFamily="34" charset="0"/>
                  <a:cs typeface="Tahoma" pitchFamily="34" charset="0"/>
                </a:rPr>
                <a:t>LOVE</a:t>
              </a:r>
              <a:r>
                <a:rPr kumimoji="0" lang="en-US" sz="2000" b="0" i="0" u="none" strike="noStrike" kern="0" cap="none" spc="0" normalizeH="0" baseline="0" noProof="0" dirty="0">
                  <a:ln>
                    <a:noFill/>
                  </a:ln>
                  <a:solidFill>
                    <a:srgbClr val="FF0066"/>
                  </a:solidFill>
                  <a:effectLst/>
                  <a:uLnTx/>
                  <a:uFillTx/>
                  <a:latin typeface="AdLib BT" pitchFamily="82" charset="0"/>
                </a:rPr>
                <a:t>”</a:t>
              </a:r>
            </a:p>
          </p:txBody>
        </p:sp>
        <p:sp>
          <p:nvSpPr>
            <p:cNvPr id="22" name="Rectangle 18"/>
            <p:cNvSpPr>
              <a:spLocks noChangeArrowheads="1"/>
            </p:cNvSpPr>
            <p:nvPr/>
          </p:nvSpPr>
          <p:spPr bwMode="auto">
            <a:xfrm>
              <a:off x="4038" y="3243"/>
              <a:ext cx="1390" cy="762"/>
            </a:xfrm>
            <a:prstGeom prst="rect">
              <a:avLst/>
            </a:prstGeom>
            <a:solidFill>
              <a:srgbClr val="FFFFFF"/>
            </a:solidFill>
            <a:ln w="57150" cmpd="thinThick">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rgbClr val="00CCFF"/>
                  </a:solidFill>
                  <a:effectLst>
                    <a:outerShdw blurRad="38100" dist="38100" dir="2700000" algn="tl">
                      <a:srgbClr val="C0C0C0"/>
                    </a:outerShdw>
                  </a:effectLst>
                  <a:uLnTx/>
                  <a:uFillTx/>
                  <a:latin typeface="+mn-lt"/>
                </a:rPr>
                <a:t>Necessary Input: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55BAD"/>
                  </a:solidFill>
                  <a:effectLst>
                    <a:outerShdw blurRad="38100" dist="38100" dir="2700000" algn="tl">
                      <a:srgbClr val="C0C0C0"/>
                    </a:outerShdw>
                  </a:effectLst>
                  <a:uLnTx/>
                  <a:uFillTx/>
                  <a:latin typeface="+mn-lt"/>
                </a:rPr>
                <a:t>     (a) Eye Contact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55BAD"/>
                  </a:solidFill>
                  <a:effectLst>
                    <a:outerShdw blurRad="38100" dist="38100" dir="2700000" algn="tl">
                      <a:srgbClr val="C0C0C0"/>
                    </a:outerShdw>
                  </a:effectLst>
                  <a:uLnTx/>
                  <a:uFillTx/>
                  <a:latin typeface="+mn-lt"/>
                </a:rPr>
                <a:t>     (b) Touch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55BAD"/>
                  </a:solidFill>
                  <a:effectLst>
                    <a:outerShdw blurRad="38100" dist="38100" dir="2700000" algn="tl">
                      <a:srgbClr val="C0C0C0"/>
                    </a:outerShdw>
                  </a:effectLst>
                  <a:uLnTx/>
                  <a:uFillTx/>
                  <a:latin typeface="+mn-lt"/>
                </a:rPr>
                <a:t>     (c) Movement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55BAD"/>
                  </a:solidFill>
                  <a:effectLst>
                    <a:outerShdw blurRad="38100" dist="38100" dir="2700000" algn="tl">
                      <a:srgbClr val="C0C0C0"/>
                    </a:outerShdw>
                  </a:effectLst>
                  <a:uLnTx/>
                  <a:uFillTx/>
                  <a:latin typeface="+mn-lt"/>
                </a:rPr>
                <a:t>     (d) Smiles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
            <a:ext cx="8686800" cy="66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75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5658" y="196416"/>
            <a:ext cx="12411600" cy="838025"/>
          </a:xfrm>
          <a:prstGeom prst="rect">
            <a:avLst/>
          </a:prstGeom>
        </p:spPr>
        <p:txBody>
          <a:bodyPr lIns="91425" tIns="91425" rIns="91425" bIns="91425" anchor="t" anchorCtr="0">
            <a:noAutofit/>
          </a:bodyPr>
          <a:lstStyle/>
          <a:p>
            <a:pPr lvl="0" algn="ctr">
              <a:spcBef>
                <a:spcPts val="0"/>
              </a:spcBef>
              <a:buClr>
                <a:schemeClr val="dk1"/>
              </a:buClr>
              <a:buSzPct val="36666"/>
              <a:buFont typeface="Arial"/>
              <a:buNone/>
            </a:pPr>
            <a:r>
              <a:rPr lang="en-US" sz="3000" b="1" dirty="0">
                <a:solidFill>
                  <a:srgbClr val="000000"/>
                </a:solidFill>
                <a:latin typeface="Arial"/>
                <a:ea typeface="Arial"/>
                <a:cs typeface="Arial"/>
                <a:sym typeface="Arial"/>
              </a:rPr>
              <a:t>Basis of Attachment</a:t>
            </a:r>
            <a:endParaRPr lang="en-US" sz="1800" b="1" dirty="0">
              <a:solidFill>
                <a:srgbClr val="000000"/>
              </a:solidFill>
              <a:latin typeface="Arial"/>
              <a:ea typeface="Arial"/>
              <a:cs typeface="Arial"/>
              <a:sym typeface="Arial"/>
            </a:endParaRPr>
          </a:p>
        </p:txBody>
      </p:sp>
      <p:sp>
        <p:nvSpPr>
          <p:cNvPr id="184" name="Shape 184"/>
          <p:cNvSpPr txBox="1">
            <a:spLocks noGrp="1"/>
          </p:cNvSpPr>
          <p:nvPr>
            <p:ph type="body" idx="1"/>
          </p:nvPr>
        </p:nvSpPr>
        <p:spPr>
          <a:xfrm>
            <a:off x="657900" y="1496700"/>
            <a:ext cx="10435800" cy="2913900"/>
          </a:xfrm>
          <a:prstGeom prst="rect">
            <a:avLst/>
          </a:prstGeom>
        </p:spPr>
        <p:txBody>
          <a:bodyPr lIns="91425" tIns="91425" rIns="91425" bIns="91425" anchor="t" anchorCtr="0">
            <a:noAutofit/>
          </a:bodyPr>
          <a:lstStyle/>
          <a:p>
            <a:pPr marL="91440" marR="0" lvl="0" indent="-69850" algn="ctr" rtl="0">
              <a:lnSpc>
                <a:spcPct val="100000"/>
              </a:lnSpc>
              <a:spcBef>
                <a:spcPts val="1000"/>
              </a:spcBef>
              <a:spcAft>
                <a:spcPts val="0"/>
              </a:spcAft>
              <a:buClr>
                <a:schemeClr val="dk1"/>
              </a:buClr>
              <a:buSzPct val="39285"/>
              <a:buFont typeface="Arial"/>
              <a:buNone/>
            </a:pPr>
            <a:endParaRPr sz="2800" dirty="0">
              <a:solidFill>
                <a:srgbClr val="000000"/>
              </a:solidFill>
              <a:latin typeface="Arial"/>
              <a:ea typeface="Arial"/>
              <a:cs typeface="Arial"/>
              <a:sym typeface="Arial"/>
            </a:endParaRPr>
          </a:p>
          <a:p>
            <a:pPr marL="91440" marR="0" lvl="0" indent="-69850" algn="ctr" rtl="0">
              <a:lnSpc>
                <a:spcPct val="100000"/>
              </a:lnSpc>
              <a:spcBef>
                <a:spcPts val="1000"/>
              </a:spcBef>
              <a:spcAft>
                <a:spcPts val="0"/>
              </a:spcAft>
              <a:buClr>
                <a:schemeClr val="dk1"/>
              </a:buClr>
              <a:buSzPct val="45833"/>
              <a:buFont typeface="Arial"/>
              <a:buNone/>
            </a:pPr>
            <a:endParaRPr sz="2400" i="1" dirty="0">
              <a:solidFill>
                <a:srgbClr val="FF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217" y="762000"/>
            <a:ext cx="6400800" cy="5943600"/>
          </a:xfrm>
          <a:prstGeom prst="rect">
            <a:avLst/>
          </a:prstGeom>
          <a:ln w="12700" cmpd="thickThi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77322" y="609600"/>
            <a:ext cx="10819200" cy="1320900"/>
          </a:xfrm>
          <a:prstGeom prst="rect">
            <a:avLst/>
          </a:prstGeom>
        </p:spPr>
        <p:txBody>
          <a:bodyPr lIns="91425" tIns="91425" rIns="91425" bIns="91425" anchor="t" anchorCtr="0">
            <a:noAutofit/>
          </a:bodyPr>
          <a:lstStyle/>
          <a:p>
            <a:pPr lvl="0" algn="ctr">
              <a:spcBef>
                <a:spcPts val="0"/>
              </a:spcBef>
              <a:buNone/>
            </a:pPr>
            <a:r>
              <a:rPr lang="en-US" b="1" dirty="0">
                <a:solidFill>
                  <a:schemeClr val="tx1"/>
                </a:solidFill>
                <a:latin typeface="+mj-lt"/>
              </a:rPr>
              <a:t>But Not That Simple…</a:t>
            </a:r>
            <a:endParaRPr b="1" dirty="0">
              <a:solidFill>
                <a:schemeClr val="tx1"/>
              </a:solidFill>
              <a:latin typeface="+mj-lt"/>
            </a:endParaRPr>
          </a:p>
        </p:txBody>
      </p:sp>
      <p:pic>
        <p:nvPicPr>
          <p:cNvPr id="191" name="Shape 191" descr="Frank Vietnam.jpg"/>
          <p:cNvPicPr preferRelativeResize="0"/>
          <p:nvPr/>
        </p:nvPicPr>
        <p:blipFill>
          <a:blip r:embed="rId3">
            <a:alphaModFix/>
          </a:blip>
          <a:stretch>
            <a:fillRect/>
          </a:stretch>
        </p:blipFill>
        <p:spPr>
          <a:xfrm>
            <a:off x="7815150" y="2893975"/>
            <a:ext cx="3398974" cy="3398974"/>
          </a:xfrm>
          <a:prstGeom prst="rect">
            <a:avLst/>
          </a:prstGeom>
          <a:noFill/>
          <a:ln>
            <a:noFill/>
          </a:ln>
        </p:spPr>
      </p:pic>
      <p:pic>
        <p:nvPicPr>
          <p:cNvPr id="5" name="Picture 4" descr="human_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458" y="1516693"/>
            <a:ext cx="6461342" cy="48460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519150" y="609600"/>
            <a:ext cx="9767850" cy="838200"/>
          </a:xfrm>
          <a:prstGeom prst="rect">
            <a:avLst/>
          </a:prstGeom>
        </p:spPr>
        <p:txBody>
          <a:bodyPr lIns="91425" tIns="91425" rIns="91425" bIns="91425" anchor="t" anchorCtr="0">
            <a:noAutofit/>
          </a:bodyPr>
          <a:lstStyle/>
          <a:p>
            <a:pPr lvl="0" algn="ctr" rtl="0">
              <a:spcBef>
                <a:spcPts val="0"/>
              </a:spcBef>
              <a:buNone/>
            </a:pPr>
            <a:r>
              <a:rPr lang="en-US" b="1" dirty="0">
                <a:solidFill>
                  <a:schemeClr val="tx1"/>
                </a:solidFill>
                <a:latin typeface="+mj-lt"/>
              </a:rPr>
              <a:t>Neurological Basis of Attachment</a:t>
            </a:r>
            <a:endParaRPr b="1" dirty="0">
              <a:solidFill>
                <a:schemeClr val="tx1"/>
              </a:solidFill>
              <a:latin typeface="+mj-lt"/>
            </a:endParaRPr>
          </a:p>
        </p:txBody>
      </p:sp>
      <p:sp>
        <p:nvSpPr>
          <p:cNvPr id="197" name="Shape 197"/>
          <p:cNvSpPr txBox="1">
            <a:spLocks noGrp="1"/>
          </p:cNvSpPr>
          <p:nvPr>
            <p:ph type="body" idx="1"/>
          </p:nvPr>
        </p:nvSpPr>
        <p:spPr>
          <a:xfrm>
            <a:off x="677325" y="1798775"/>
            <a:ext cx="11294400" cy="4273500"/>
          </a:xfrm>
          <a:prstGeom prst="rect">
            <a:avLst/>
          </a:prstGeom>
        </p:spPr>
        <p:txBody>
          <a:bodyPr lIns="91425" tIns="91425" rIns="91425" bIns="91425" anchor="t" anchorCtr="0">
            <a:noAutofit/>
          </a:bodyPr>
          <a:lstStyle/>
          <a:p>
            <a:pPr>
              <a:buClrTx/>
              <a:buSzPct val="90000"/>
              <a:buFont typeface="Wingdings" pitchFamily="2" charset="2"/>
              <a:buChar char="Ø"/>
            </a:pPr>
            <a:r>
              <a:rPr lang="en-US" sz="3200" dirty="0">
                <a:solidFill>
                  <a:schemeClr val="tx1"/>
                </a:solidFill>
                <a:latin typeface="+mj-lt"/>
              </a:rPr>
              <a:t> Brain is 65% formed at time for birth</a:t>
            </a:r>
          </a:p>
          <a:p>
            <a:pPr>
              <a:buClrTx/>
              <a:buSzPct val="90000"/>
              <a:buFont typeface="Wingdings" pitchFamily="2" charset="2"/>
              <a:buChar char="Ø"/>
            </a:pPr>
            <a:r>
              <a:rPr lang="en-US" sz="3200" dirty="0">
                <a:solidFill>
                  <a:schemeClr val="tx1"/>
                </a:solidFill>
                <a:latin typeface="+mj-lt"/>
              </a:rPr>
              <a:t> Function of attunement on brain wiring</a:t>
            </a:r>
          </a:p>
          <a:p>
            <a:pPr>
              <a:buClrTx/>
              <a:buSzPct val="90000"/>
              <a:buFont typeface="Wingdings" pitchFamily="2" charset="2"/>
              <a:buChar char="Ø"/>
            </a:pPr>
            <a:r>
              <a:rPr lang="en-US" sz="3200" dirty="0">
                <a:solidFill>
                  <a:schemeClr val="tx1"/>
                </a:solidFill>
                <a:latin typeface="+mj-lt"/>
              </a:rPr>
              <a:t> FAS/in-utero drug exposure</a:t>
            </a:r>
          </a:p>
          <a:p>
            <a:pPr>
              <a:buClrTx/>
              <a:buSzPct val="90000"/>
              <a:buFont typeface="Wingdings" pitchFamily="2" charset="2"/>
              <a:buChar char="Ø"/>
            </a:pPr>
            <a:r>
              <a:rPr lang="en-US" sz="3200" dirty="0">
                <a:solidFill>
                  <a:schemeClr val="tx1"/>
                </a:solidFill>
                <a:latin typeface="+mj-lt"/>
              </a:rPr>
              <a:t> Cortisol/nor-epinephrine</a:t>
            </a:r>
          </a:p>
          <a:p>
            <a:pPr>
              <a:buClrTx/>
              <a:buSzPct val="90000"/>
              <a:buFont typeface="Wingdings" pitchFamily="2" charset="2"/>
              <a:buChar char="Ø"/>
            </a:pPr>
            <a:r>
              <a:rPr lang="en-US" sz="3200" dirty="0">
                <a:solidFill>
                  <a:schemeClr val="tx1"/>
                </a:solidFill>
                <a:latin typeface="+mj-lt"/>
              </a:rPr>
              <a:t> Developmental impairment in </a:t>
            </a:r>
            <a:br>
              <a:rPr lang="en-US" sz="3200" dirty="0">
                <a:solidFill>
                  <a:schemeClr val="tx1"/>
                </a:solidFill>
                <a:latin typeface="+mj-lt"/>
              </a:rPr>
            </a:br>
            <a:r>
              <a:rPr lang="en-US" sz="3200" dirty="0">
                <a:solidFill>
                  <a:schemeClr val="tx1"/>
                </a:solidFill>
                <a:latin typeface="+mj-lt"/>
              </a:rPr>
              <a:t> Pre-frontal cortex</a:t>
            </a: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10190</TotalTime>
  <Words>3121</Words>
  <Application>Microsoft Office PowerPoint</Application>
  <PresentationFormat>Widescreen</PresentationFormat>
  <Paragraphs>287</Paragraphs>
  <Slides>47</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Noto Sans Symbols</vt:lpstr>
      <vt:lpstr>Tahoma</vt:lpstr>
      <vt:lpstr>Trebuchet MS</vt:lpstr>
      <vt:lpstr>Bree Serif</vt:lpstr>
      <vt:lpstr>AdLib BT</vt:lpstr>
      <vt:lpstr>Arial</vt:lpstr>
      <vt:lpstr>Wingdings</vt:lpstr>
      <vt:lpstr>Facet</vt:lpstr>
      <vt:lpstr>ClipArt</vt:lpstr>
      <vt:lpstr>PowerPoint Presentation</vt:lpstr>
      <vt:lpstr>Why This Training? </vt:lpstr>
      <vt:lpstr>What Is Attachment???</vt:lpstr>
      <vt:lpstr>Secure Attachment World-view</vt:lpstr>
      <vt:lpstr>How Does Attachment Develop</vt:lpstr>
      <vt:lpstr>PowerPoint Presentation</vt:lpstr>
      <vt:lpstr>Basis of Attachment</vt:lpstr>
      <vt:lpstr>But Not That Simple…</vt:lpstr>
      <vt:lpstr>Neurological Basis of Attachment</vt:lpstr>
      <vt:lpstr>How does Attachment go wrong…</vt:lpstr>
      <vt:lpstr>Reactive Attachment Disorder  DSM-5 Diagnostic Criteria Code 313.89</vt:lpstr>
      <vt:lpstr>Reactive Attachment Disorder  DSM-5 Diagnostic Criteria Code 313.89</vt:lpstr>
      <vt:lpstr>Attachment Disorder World-view</vt:lpstr>
      <vt:lpstr>Neurological Basis of Attachment</vt:lpstr>
      <vt:lpstr>PowerPoint Presentation</vt:lpstr>
      <vt:lpstr>Types of Attachment Disorder</vt:lpstr>
      <vt:lpstr>AMBIVALENT ATTACHMENT </vt:lpstr>
      <vt:lpstr>AVOIDANT ATTACHMENT</vt:lpstr>
      <vt:lpstr>DISORGANIZED ATTACHMENT</vt:lpstr>
      <vt:lpstr>In the Words of Dan Hughes, PhD….</vt:lpstr>
      <vt:lpstr>PowerPoint Presentation</vt:lpstr>
      <vt:lpstr>Need for Assessment</vt:lpstr>
      <vt:lpstr>Adverse Childhood Experiences Questionnaire</vt:lpstr>
      <vt:lpstr>Adverse Childhood Experiences Questionnaire (cont.)</vt:lpstr>
      <vt:lpstr>Adult Attachment Interview (AIA)</vt:lpstr>
      <vt:lpstr>Adult Attachment Interview (AIA)</vt:lpstr>
      <vt:lpstr>Adult Attachment Interview (AIA)</vt:lpstr>
      <vt:lpstr>Adult Attachment Interview (AIA)</vt:lpstr>
      <vt:lpstr>PowerPoint Presentation</vt:lpstr>
      <vt:lpstr>Psychotherapy alters the structure of the brain</vt:lpstr>
      <vt:lpstr>Psychotherapy has its limits</vt:lpstr>
      <vt:lpstr>Psychotherapy is not just an intellectual exchange of words.</vt:lpstr>
      <vt:lpstr>PACE </vt:lpstr>
      <vt:lpstr>Experience – not explanations or ideas – effects change.</vt:lpstr>
      <vt:lpstr>Emotional neutrality does not work</vt:lpstr>
      <vt:lpstr>The worst therapists are those who are out of touch with their own emotions.</vt:lpstr>
      <vt:lpstr>Contrived emotional response  does not work</vt:lpstr>
      <vt:lpstr>Attachment therapy is NOT  just being nice</vt:lpstr>
      <vt:lpstr>Rotating therapists and specialists works against effective change</vt:lpstr>
      <vt:lpstr>Therapy that works is intersubjective and mutually regulating.</vt:lpstr>
      <vt:lpstr>3 Pertinent Ideas…      That must be addressed in treatment</vt:lpstr>
      <vt:lpstr>AA as an Effective Vehicle of Change</vt:lpstr>
      <vt:lpstr>The 12 Steps offer developmentally sequenced corrective experiences:</vt:lpstr>
      <vt:lpstr>PowerPoint Presentation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HP-Admin</dc:creator>
  <cp:lastModifiedBy>dhaas</cp:lastModifiedBy>
  <cp:revision>40</cp:revision>
  <dcterms:modified xsi:type="dcterms:W3CDTF">2017-05-04T17:56:17Z</dcterms:modified>
</cp:coreProperties>
</file>