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6" r:id="rId2"/>
    <p:sldId id="301" r:id="rId3"/>
    <p:sldId id="273" r:id="rId4"/>
    <p:sldId id="259" r:id="rId5"/>
    <p:sldId id="258" r:id="rId6"/>
    <p:sldId id="260" r:id="rId7"/>
    <p:sldId id="261" r:id="rId8"/>
    <p:sldId id="266" r:id="rId9"/>
    <p:sldId id="267" r:id="rId10"/>
    <p:sldId id="269" r:id="rId11"/>
    <p:sldId id="270" r:id="rId12"/>
    <p:sldId id="274" r:id="rId13"/>
    <p:sldId id="265" r:id="rId14"/>
    <p:sldId id="275" r:id="rId15"/>
    <p:sldId id="276" r:id="rId16"/>
    <p:sldId id="279" r:id="rId17"/>
    <p:sldId id="277" r:id="rId18"/>
    <p:sldId id="278" r:id="rId19"/>
    <p:sldId id="282" r:id="rId20"/>
    <p:sldId id="283" r:id="rId21"/>
    <p:sldId id="257" r:id="rId22"/>
    <p:sldId id="285" r:id="rId23"/>
    <p:sldId id="284" r:id="rId24"/>
    <p:sldId id="286" r:id="rId25"/>
    <p:sldId id="288" r:id="rId26"/>
    <p:sldId id="300" r:id="rId27"/>
    <p:sldId id="287" r:id="rId28"/>
    <p:sldId id="281" r:id="rId29"/>
    <p:sldId id="280" r:id="rId30"/>
    <p:sldId id="289" r:id="rId31"/>
    <p:sldId id="291" r:id="rId32"/>
    <p:sldId id="292" r:id="rId33"/>
    <p:sldId id="293" r:id="rId34"/>
    <p:sldId id="294" r:id="rId35"/>
    <p:sldId id="290" r:id="rId36"/>
    <p:sldId id="295" r:id="rId37"/>
    <p:sldId id="296" r:id="rId38"/>
    <p:sldId id="297" r:id="rId39"/>
    <p:sldId id="298" r:id="rId40"/>
    <p:sldId id="299" r:id="rId41"/>
    <p:sldId id="302" r:id="rId42"/>
    <p:sldId id="303" r:id="rId43"/>
    <p:sldId id="305" r:id="rId44"/>
    <p:sldId id="304" r:id="rId45"/>
    <p:sldId id="306" r:id="rId46"/>
    <p:sldId id="307" r:id="rId47"/>
    <p:sldId id="308" r:id="rId48"/>
    <p:sldId id="309" r:id="rId49"/>
    <p:sldId id="310" r:id="rId50"/>
    <p:sldId id="31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17"/>
    <p:restoredTop sz="94590"/>
  </p:normalViewPr>
  <p:slideViewPr>
    <p:cSldViewPr snapToGrid="0" snapToObjects="1">
      <p:cViewPr varScale="1">
        <p:scale>
          <a:sx n="73" d="100"/>
          <a:sy n="73" d="100"/>
        </p:scale>
        <p:origin x="4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D1F28-C56C-CE45-9E94-6E850D1C4BEC}"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C7149-03AC-9948-A727-EE77D6C93BEC}" type="slidenum">
              <a:rPr lang="en-US" smtClean="0"/>
              <a:t>‹#›</a:t>
            </a:fld>
            <a:endParaRPr lang="en-US"/>
          </a:p>
        </p:txBody>
      </p:sp>
    </p:spTree>
    <p:extLst>
      <p:ext uri="{BB962C8B-B14F-4D97-AF65-F5344CB8AC3E}">
        <p14:creationId xmlns:p14="http://schemas.microsoft.com/office/powerpoint/2010/main" val="52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1</a:t>
            </a:fld>
            <a:endParaRPr lang="en-US"/>
          </a:p>
        </p:txBody>
      </p:sp>
    </p:spTree>
    <p:extLst>
      <p:ext uri="{BB962C8B-B14F-4D97-AF65-F5344CB8AC3E}">
        <p14:creationId xmlns:p14="http://schemas.microsoft.com/office/powerpoint/2010/main" val="132087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13</a:t>
            </a:fld>
            <a:endParaRPr lang="en-US"/>
          </a:p>
        </p:txBody>
      </p:sp>
    </p:spTree>
    <p:extLst>
      <p:ext uri="{BB962C8B-B14F-4D97-AF65-F5344CB8AC3E}">
        <p14:creationId xmlns:p14="http://schemas.microsoft.com/office/powerpoint/2010/main" val="62533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21</a:t>
            </a:fld>
            <a:endParaRPr lang="en-US"/>
          </a:p>
        </p:txBody>
      </p:sp>
    </p:spTree>
    <p:extLst>
      <p:ext uri="{BB962C8B-B14F-4D97-AF65-F5344CB8AC3E}">
        <p14:creationId xmlns:p14="http://schemas.microsoft.com/office/powerpoint/2010/main" val="176101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4</a:t>
            </a:fld>
            <a:endParaRPr lang="en-US"/>
          </a:p>
        </p:txBody>
      </p:sp>
    </p:spTree>
    <p:extLst>
      <p:ext uri="{BB962C8B-B14F-4D97-AF65-F5344CB8AC3E}">
        <p14:creationId xmlns:p14="http://schemas.microsoft.com/office/powerpoint/2010/main" val="143158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5</a:t>
            </a:fld>
            <a:endParaRPr lang="en-US"/>
          </a:p>
        </p:txBody>
      </p:sp>
    </p:spTree>
    <p:extLst>
      <p:ext uri="{BB962C8B-B14F-4D97-AF65-F5344CB8AC3E}">
        <p14:creationId xmlns:p14="http://schemas.microsoft.com/office/powerpoint/2010/main" val="19730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6</a:t>
            </a:fld>
            <a:endParaRPr lang="en-US"/>
          </a:p>
        </p:txBody>
      </p:sp>
    </p:spTree>
    <p:extLst>
      <p:ext uri="{BB962C8B-B14F-4D97-AF65-F5344CB8AC3E}">
        <p14:creationId xmlns:p14="http://schemas.microsoft.com/office/powerpoint/2010/main" val="38813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7</a:t>
            </a:fld>
            <a:endParaRPr lang="en-US"/>
          </a:p>
        </p:txBody>
      </p:sp>
    </p:spTree>
    <p:extLst>
      <p:ext uri="{BB962C8B-B14F-4D97-AF65-F5344CB8AC3E}">
        <p14:creationId xmlns:p14="http://schemas.microsoft.com/office/powerpoint/2010/main" val="142490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8</a:t>
            </a:fld>
            <a:endParaRPr lang="en-US"/>
          </a:p>
        </p:txBody>
      </p:sp>
    </p:spTree>
    <p:extLst>
      <p:ext uri="{BB962C8B-B14F-4D97-AF65-F5344CB8AC3E}">
        <p14:creationId xmlns:p14="http://schemas.microsoft.com/office/powerpoint/2010/main" val="104597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9</a:t>
            </a:fld>
            <a:endParaRPr lang="en-US"/>
          </a:p>
        </p:txBody>
      </p:sp>
    </p:spTree>
    <p:extLst>
      <p:ext uri="{BB962C8B-B14F-4D97-AF65-F5344CB8AC3E}">
        <p14:creationId xmlns:p14="http://schemas.microsoft.com/office/powerpoint/2010/main" val="350941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10</a:t>
            </a:fld>
            <a:endParaRPr lang="en-US"/>
          </a:p>
        </p:txBody>
      </p:sp>
    </p:spTree>
    <p:extLst>
      <p:ext uri="{BB962C8B-B14F-4D97-AF65-F5344CB8AC3E}">
        <p14:creationId xmlns:p14="http://schemas.microsoft.com/office/powerpoint/2010/main" val="187514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3C7149-03AC-9948-A727-EE77D6C93BEC}" type="slidenum">
              <a:rPr lang="en-US" smtClean="0"/>
              <a:t>11</a:t>
            </a:fld>
            <a:endParaRPr lang="en-US"/>
          </a:p>
        </p:txBody>
      </p:sp>
    </p:spTree>
    <p:extLst>
      <p:ext uri="{BB962C8B-B14F-4D97-AF65-F5344CB8AC3E}">
        <p14:creationId xmlns:p14="http://schemas.microsoft.com/office/powerpoint/2010/main" val="1151050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CFF080C-5493-754A-A6AF-4B848DD51288}"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8EBF0-2DD8-0148-B206-523670B1288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F080C-5493-754A-A6AF-4B848DD51288}"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8EBF0-2DD8-0148-B206-523670B128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F080C-5493-754A-A6AF-4B848DD51288}"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8EBF0-2DD8-0148-B206-523670B128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FF080C-5493-754A-A6AF-4B848DD51288}"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8EBF0-2DD8-0148-B206-523670B128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CFF080C-5493-754A-A6AF-4B848DD51288}"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8EBF0-2DD8-0148-B206-523670B1288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CFF080C-5493-754A-A6AF-4B848DD51288}" type="datetimeFigureOut">
              <a:rPr lang="en-US" smtClean="0"/>
              <a:t>4/25/2018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038EBF0-2DD8-0148-B206-523670B128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CFF080C-5493-754A-A6AF-4B848DD51288}"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8EBF0-2DD8-0148-B206-523670B1288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F080C-5493-754A-A6AF-4B848DD51288}"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8EBF0-2DD8-0148-B206-523670B128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F080C-5493-754A-A6AF-4B848DD51288}"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8EBF0-2DD8-0148-B206-523670B128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CCFF080C-5493-754A-A6AF-4B848DD51288}" type="datetimeFigureOut">
              <a:rPr lang="en-US" smtClean="0"/>
              <a:t>4/25/2018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038EBF0-2DD8-0148-B206-523670B128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CFF080C-5493-754A-A6AF-4B848DD51288}" type="datetimeFigureOut">
              <a:rPr lang="en-US" smtClean="0"/>
              <a:t>4/25/2018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038EBF0-2DD8-0148-B206-523670B128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CFF080C-5493-754A-A6AF-4B848DD51288}" type="datetimeFigureOut">
              <a:rPr lang="en-US" smtClean="0"/>
              <a:t>4/25/2018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038EBF0-2DD8-0148-B206-523670B12880}" type="slidenum">
              <a:rPr lang="en-US" smtClean="0"/>
              <a:t>‹#›</a:t>
            </a:fld>
            <a:endParaRPr lang="en-US"/>
          </a:p>
        </p:txBody>
      </p:sp>
    </p:spTree>
    <p:extLst>
      <p:ext uri="{BB962C8B-B14F-4D97-AF65-F5344CB8AC3E}">
        <p14:creationId xmlns:p14="http://schemas.microsoft.com/office/powerpoint/2010/main" val="1863807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12step.com/12steps/step5/" TargetMode="External"/><Relationship Id="rId2" Type="http://schemas.openxmlformats.org/officeDocument/2006/relationships/hyperlink" Target="http://www.12step.com/12steps/step3/" TargetMode="External"/><Relationship Id="rId1" Type="http://schemas.openxmlformats.org/officeDocument/2006/relationships/slideLayout" Target="../slideLayouts/slideLayout2.xml"/><Relationship Id="rId5" Type="http://schemas.openxmlformats.org/officeDocument/2006/relationships/hyperlink" Target="http://www.12step.com/12steps/step11/" TargetMode="External"/><Relationship Id="rId4" Type="http://schemas.openxmlformats.org/officeDocument/2006/relationships/hyperlink" Target="http://www.12step.com/12steps/step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hyperlink" Target="http://www.aabeyondbelief.com/" TargetMode="External"/><Relationship Id="rId7" Type="http://schemas.openxmlformats.org/officeDocument/2006/relationships/hyperlink" Target="https://aaagnostica.org/2011/11/17/a-proposal-to-eliminate-the-lords-prayer-from-aa-meetings/" TargetMode="External"/><Relationship Id="rId2" Type="http://schemas.openxmlformats.org/officeDocument/2006/relationships/image" Target="../media/image9.tiff"/><Relationship Id="rId1" Type="http://schemas.openxmlformats.org/officeDocument/2006/relationships/slideLayout" Target="../slideLayouts/slideLayout2.xml"/><Relationship Id="rId6" Type="http://schemas.openxmlformats.org/officeDocument/2006/relationships/hyperlink" Target="http://paganpressbooks.com/jpl/ALK-FREE.HTM" TargetMode="External"/><Relationship Id="rId5" Type="http://schemas.openxmlformats.org/officeDocument/2006/relationships/hyperlink" Target="https://aaagnostica.org/2013/01/27/beyond-belief-agnostic-musings-for-12-step-life/" TargetMode="External"/><Relationship Id="rId4" Type="http://schemas.openxmlformats.org/officeDocument/2006/relationships/hyperlink" Target="http://www.rebelliondogspublishing.com/fr_rebellinks.cfm" TargetMode="External"/><Relationship Id="rId9" Type="http://schemas.openxmlformats.org/officeDocument/2006/relationships/image" Target="../media/image11.tiff"/></Relationships>
</file>

<file path=ppt/slides/_rels/slide41.xml.rels><?xml version="1.0" encoding="UTF-8" standalone="yes"?>
<Relationships xmlns="http://schemas.openxmlformats.org/package/2006/relationships"><Relationship Id="rId3" Type="http://schemas.openxmlformats.org/officeDocument/2006/relationships/hyperlink" Target="http://www.buddhistrecovery.org/" TargetMode="External"/><Relationship Id="rId2" Type="http://schemas.openxmlformats.org/officeDocument/2006/relationships/image" Target="../media/image12.tiff"/><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hyperlink" Target="http://www.thefix.co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secularaa.org/" TargetMode="External"/><Relationship Id="rId2" Type="http://schemas.openxmlformats.org/officeDocument/2006/relationships/hyperlink" Target="https://aaagnostica.org/wp-content/uploads/2017/11/Secular-AA-Meeting-Format.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rational.org/recover.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rational.org/index.php?id=3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rational.org/index.php?id=3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445" y="1524596"/>
            <a:ext cx="8991600" cy="1645920"/>
          </a:xfrm>
        </p:spPr>
        <p:txBody>
          <a:bodyPr/>
          <a:lstStyle/>
          <a:p>
            <a:r>
              <a:rPr lang="en-US" dirty="0"/>
              <a:t>Addiction Recovery Without God</a:t>
            </a:r>
          </a:p>
        </p:txBody>
      </p:sp>
      <p:sp>
        <p:nvSpPr>
          <p:cNvPr id="3" name="Subtitle 2"/>
          <p:cNvSpPr>
            <a:spLocks noGrp="1"/>
          </p:cNvSpPr>
          <p:nvPr>
            <p:ph type="subTitle" idx="1"/>
          </p:nvPr>
        </p:nvSpPr>
        <p:spPr>
          <a:xfrm>
            <a:off x="2669069" y="3686339"/>
            <a:ext cx="6801612" cy="1239894"/>
          </a:xfrm>
        </p:spPr>
        <p:txBody>
          <a:bodyPr>
            <a:normAutofit/>
          </a:bodyPr>
          <a:lstStyle/>
          <a:p>
            <a:r>
              <a:rPr lang="en-US" sz="3600" i="1" dirty="0">
                <a:solidFill>
                  <a:schemeClr val="bg2">
                    <a:lumMod val="75000"/>
                  </a:schemeClr>
                </a:solidFill>
              </a:rPr>
              <a:t>Or religion, or spirituality or a higher power, </a:t>
            </a:r>
            <a:r>
              <a:rPr lang="en-US" sz="3600" i="1" dirty="0" err="1">
                <a:solidFill>
                  <a:schemeClr val="bg2">
                    <a:lumMod val="75000"/>
                  </a:schemeClr>
                </a:solidFill>
              </a:rPr>
              <a:t>etc</a:t>
            </a:r>
            <a:r>
              <a:rPr lang="is-IS" sz="3600" i="1" dirty="0">
                <a:solidFill>
                  <a:schemeClr val="bg2">
                    <a:lumMod val="75000"/>
                  </a:schemeClr>
                </a:solidFill>
              </a:rPr>
              <a:t>…</a:t>
            </a:r>
            <a:endParaRPr lang="en-US" sz="3600" i="1" dirty="0">
              <a:solidFill>
                <a:schemeClr val="bg2">
                  <a:lumMod val="75000"/>
                </a:schemeClr>
              </a:solidFill>
            </a:endParaRPr>
          </a:p>
        </p:txBody>
      </p:sp>
      <p:sp>
        <p:nvSpPr>
          <p:cNvPr id="4" name="TextBox 3"/>
          <p:cNvSpPr txBox="1"/>
          <p:nvPr/>
        </p:nvSpPr>
        <p:spPr>
          <a:xfrm>
            <a:off x="2669069" y="5460274"/>
            <a:ext cx="6592497" cy="369332"/>
          </a:xfrm>
          <a:prstGeom prst="rect">
            <a:avLst/>
          </a:prstGeom>
          <a:noFill/>
        </p:spPr>
        <p:txBody>
          <a:bodyPr wrap="square" rtlCol="0">
            <a:spAutoFit/>
          </a:bodyPr>
          <a:lstStyle/>
          <a:p>
            <a:pPr algn="ctr"/>
            <a:r>
              <a:rPr lang="en-US" dirty="0">
                <a:solidFill>
                  <a:srgbClr val="C00000"/>
                </a:solidFill>
              </a:rPr>
              <a:t>Tom Baier, MHS, LPC, CADC, CCS</a:t>
            </a:r>
          </a:p>
        </p:txBody>
      </p:sp>
    </p:spTree>
    <p:extLst>
      <p:ext uri="{BB962C8B-B14F-4D97-AF65-F5344CB8AC3E}">
        <p14:creationId xmlns:p14="http://schemas.microsoft.com/office/powerpoint/2010/main" val="13438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936" y="439759"/>
            <a:ext cx="7729728" cy="1188720"/>
          </a:xfrm>
        </p:spPr>
        <p:txBody>
          <a:bodyPr/>
          <a:lstStyle/>
          <a:p>
            <a:r>
              <a:rPr lang="en-US" dirty="0"/>
              <a:t>What is this mysterious thing called spirituality?</a:t>
            </a:r>
          </a:p>
        </p:txBody>
      </p:sp>
      <p:sp>
        <p:nvSpPr>
          <p:cNvPr id="3" name="Content Placeholder 2"/>
          <p:cNvSpPr>
            <a:spLocks noGrp="1"/>
          </p:cNvSpPr>
          <p:nvPr>
            <p:ph idx="1"/>
          </p:nvPr>
        </p:nvSpPr>
        <p:spPr>
          <a:xfrm>
            <a:off x="694267" y="2048933"/>
            <a:ext cx="10668000" cy="4402667"/>
          </a:xfrm>
        </p:spPr>
        <p:txBody>
          <a:bodyPr>
            <a:noAutofit/>
          </a:bodyPr>
          <a:lstStyle/>
          <a:p>
            <a:r>
              <a:rPr lang="en-US" sz="3600" dirty="0"/>
              <a:t>The lack of a consensual definition of spirituality in the addictions field (Cook, 2004) has resulted in both theistic (belief in God) and nontheistic (inner strength, moral values) interpretations of spirituality (</a:t>
            </a:r>
            <a:r>
              <a:rPr lang="en-US" sz="3600" dirty="0" err="1"/>
              <a:t>Kaskutas</a:t>
            </a:r>
            <a:r>
              <a:rPr lang="en-US" sz="3600" dirty="0"/>
              <a:t>, Turk, Bond &amp; </a:t>
            </a:r>
            <a:r>
              <a:rPr lang="en-US" sz="3600" dirty="0" err="1"/>
              <a:t>Weisner</a:t>
            </a:r>
            <a:r>
              <a:rPr lang="en-US" sz="3600" dirty="0"/>
              <a:t>, 2003; Arnold, </a:t>
            </a:r>
            <a:r>
              <a:rPr lang="en-US" sz="3600" dirty="0" err="1"/>
              <a:t>Avants</a:t>
            </a:r>
            <a:r>
              <a:rPr lang="en-US" sz="3600" dirty="0"/>
              <a:t>, </a:t>
            </a:r>
            <a:r>
              <a:rPr lang="en-US" sz="3600" dirty="0" err="1"/>
              <a:t>Margolin</a:t>
            </a:r>
            <a:r>
              <a:rPr lang="en-US" sz="3600" dirty="0"/>
              <a:t> &amp; </a:t>
            </a:r>
            <a:r>
              <a:rPr lang="en-US" sz="3600" dirty="0" err="1"/>
              <a:t>Marcotte</a:t>
            </a:r>
            <a:r>
              <a:rPr lang="en-US" sz="3600" dirty="0"/>
              <a:t>, 2002). </a:t>
            </a:r>
          </a:p>
        </p:txBody>
      </p:sp>
    </p:spTree>
    <p:extLst>
      <p:ext uri="{BB962C8B-B14F-4D97-AF65-F5344CB8AC3E}">
        <p14:creationId xmlns:p14="http://schemas.microsoft.com/office/powerpoint/2010/main" val="199414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801" y="168825"/>
            <a:ext cx="7729728" cy="643975"/>
          </a:xfrm>
        </p:spPr>
        <p:txBody>
          <a:bodyPr>
            <a:normAutofit fontScale="90000"/>
          </a:bodyPr>
          <a:lstStyle/>
          <a:p>
            <a:r>
              <a:rPr lang="en-US"/>
              <a:t>Researching Spirituality</a:t>
            </a:r>
          </a:p>
        </p:txBody>
      </p:sp>
      <p:sp>
        <p:nvSpPr>
          <p:cNvPr id="3" name="Content Placeholder 2"/>
          <p:cNvSpPr>
            <a:spLocks noGrp="1"/>
          </p:cNvSpPr>
          <p:nvPr>
            <p:ph idx="1"/>
          </p:nvPr>
        </p:nvSpPr>
        <p:spPr>
          <a:xfrm>
            <a:off x="304799" y="926275"/>
            <a:ext cx="11751733" cy="5813192"/>
          </a:xfrm>
        </p:spPr>
        <p:txBody>
          <a:bodyPr>
            <a:noAutofit/>
          </a:bodyPr>
          <a:lstStyle/>
          <a:p>
            <a:pPr marL="0" indent="0">
              <a:buNone/>
            </a:pPr>
            <a:r>
              <a:rPr lang="en-US" sz="2400" dirty="0"/>
              <a:t>In order to conduct scientific studies on spirituality and addiction recovery, scientists have been forced to operationally define spirituality and develop instruments that can measure changes in the degree of one’s spiritual orientation over time. These instruments include the Spirituality Self-Assessment Scale, the Spiritual Well-Being Scale, the Spiritual Belief 2 Scale, the Brief Multidimensional Measure of Religiousness/Spirituality and also the Religious Background and Behavior Scale used in Project MATCH (Gorsuch &amp; Miller, 1999). These instruments measure such dimensions as:</a:t>
            </a:r>
          </a:p>
          <a:p>
            <a:pPr algn="ctr"/>
            <a:r>
              <a:rPr lang="en-US" sz="2400" b="1" dirty="0"/>
              <a:t>belief in a higher power, </a:t>
            </a:r>
          </a:p>
          <a:p>
            <a:pPr algn="ctr"/>
            <a:r>
              <a:rPr lang="en-US" sz="2400" b="1" dirty="0"/>
              <a:t>daily rituals of meditation/prayer, </a:t>
            </a:r>
          </a:p>
          <a:p>
            <a:pPr algn="ctr"/>
            <a:r>
              <a:rPr lang="en-US" sz="2400" b="1" dirty="0"/>
              <a:t>life purpose and goals, </a:t>
            </a:r>
          </a:p>
          <a:p>
            <a:pPr algn="ctr"/>
            <a:r>
              <a:rPr lang="en-US" sz="2400" b="1" dirty="0"/>
              <a:t>balance and wholeness, </a:t>
            </a:r>
          </a:p>
          <a:p>
            <a:pPr algn="ctr"/>
            <a:r>
              <a:rPr lang="en-US" sz="2400" b="1" dirty="0"/>
              <a:t>personal values (e.g., honesty, humility, compassion, forgiveness, tolerance), and </a:t>
            </a:r>
          </a:p>
          <a:p>
            <a:pPr algn="ctr"/>
            <a:r>
              <a:rPr lang="en-US" sz="2400" b="1" dirty="0"/>
              <a:t>personal relationships. </a:t>
            </a:r>
          </a:p>
        </p:txBody>
      </p:sp>
    </p:spTree>
    <p:extLst>
      <p:ext uri="{BB962C8B-B14F-4D97-AF65-F5344CB8AC3E}">
        <p14:creationId xmlns:p14="http://schemas.microsoft.com/office/powerpoint/2010/main" val="15187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D089-2ECB-DC4A-AAFA-1384B759E73F}"/>
              </a:ext>
            </a:extLst>
          </p:cNvPr>
          <p:cNvSpPr>
            <a:spLocks noGrp="1"/>
          </p:cNvSpPr>
          <p:nvPr>
            <p:ph type="title"/>
          </p:nvPr>
        </p:nvSpPr>
        <p:spPr>
          <a:xfrm>
            <a:off x="2167801" y="442178"/>
            <a:ext cx="7729728" cy="1188720"/>
          </a:xfrm>
        </p:spPr>
        <p:txBody>
          <a:bodyPr>
            <a:normAutofit fontScale="90000"/>
          </a:bodyPr>
          <a:lstStyle/>
          <a:p>
            <a:r>
              <a:rPr lang="en-US" dirty="0"/>
              <a:t>The individual 12 steps that specifically mention God:</a:t>
            </a:r>
            <a:br>
              <a:rPr lang="en-US" dirty="0"/>
            </a:br>
            <a:endParaRPr lang="en-US" dirty="0"/>
          </a:p>
        </p:txBody>
      </p:sp>
      <p:sp>
        <p:nvSpPr>
          <p:cNvPr id="3" name="Content Placeholder 2">
            <a:extLst>
              <a:ext uri="{FF2B5EF4-FFF2-40B4-BE49-F238E27FC236}">
                <a16:creationId xmlns:a16="http://schemas.microsoft.com/office/drawing/2014/main" id="{0DB38573-BDA5-4346-8583-5FD9F9D18323}"/>
              </a:ext>
            </a:extLst>
          </p:cNvPr>
          <p:cNvSpPr>
            <a:spLocks noGrp="1"/>
          </p:cNvSpPr>
          <p:nvPr>
            <p:ph idx="1"/>
          </p:nvPr>
        </p:nvSpPr>
        <p:spPr>
          <a:xfrm>
            <a:off x="118753" y="1630898"/>
            <a:ext cx="11827824" cy="5755554"/>
          </a:xfrm>
        </p:spPr>
        <p:txBody>
          <a:bodyPr>
            <a:normAutofit fontScale="92500" lnSpcReduction="20000"/>
          </a:bodyPr>
          <a:lstStyle/>
          <a:p>
            <a:r>
              <a:rPr lang="en-US" sz="3400" b="1" dirty="0">
                <a:hlinkClick r:id="rId2" tooltip="Step 3"/>
              </a:rPr>
              <a:t>Step 3</a:t>
            </a:r>
            <a:br>
              <a:rPr lang="en-US" sz="3400" dirty="0"/>
            </a:br>
            <a:r>
              <a:rPr lang="en-US" sz="3400" dirty="0"/>
              <a:t>Made a decision to turn our will and our lives over to the care of God as we understood Him.</a:t>
            </a:r>
          </a:p>
          <a:p>
            <a:r>
              <a:rPr lang="en-US" sz="3400" b="1" dirty="0">
                <a:hlinkClick r:id="rId3" tooltip="Step 5"/>
              </a:rPr>
              <a:t>Step 5</a:t>
            </a:r>
            <a:br>
              <a:rPr lang="en-US" sz="3400" dirty="0"/>
            </a:br>
            <a:r>
              <a:rPr lang="en-US" sz="3400" dirty="0"/>
              <a:t>Admitted to God, to ourselves, and to another human being the exact nature of our wrongs.</a:t>
            </a:r>
          </a:p>
          <a:p>
            <a:r>
              <a:rPr lang="en-US" sz="3400" b="1" dirty="0">
                <a:hlinkClick r:id="rId4" tooltip="Step 6"/>
              </a:rPr>
              <a:t>Step 6</a:t>
            </a:r>
            <a:br>
              <a:rPr lang="en-US" sz="3400" dirty="0"/>
            </a:br>
            <a:r>
              <a:rPr lang="en-US" sz="3400" dirty="0"/>
              <a:t>Were entirely ready to have God remove all these defects of character.</a:t>
            </a:r>
          </a:p>
          <a:p>
            <a:r>
              <a:rPr lang="en-US" sz="3400" b="1" dirty="0">
                <a:hlinkClick r:id="rId5" tooltip="Step 11"/>
              </a:rPr>
              <a:t>Step 11</a:t>
            </a:r>
            <a:br>
              <a:rPr lang="en-US" sz="3400" dirty="0"/>
            </a:br>
            <a:r>
              <a:rPr lang="en-US" sz="3400" dirty="0"/>
              <a:t>Sought through prayer and meditation to improve our conscious contact with God as we understood Him, praying only for knowledge of His Will for us and the power to carry that out.</a:t>
            </a:r>
          </a:p>
          <a:p>
            <a:r>
              <a:rPr lang="en-US" dirty="0"/>
              <a:t> </a:t>
            </a:r>
          </a:p>
          <a:p>
            <a:endParaRPr lang="en-US" dirty="0"/>
          </a:p>
        </p:txBody>
      </p:sp>
    </p:spTree>
    <p:extLst>
      <p:ext uri="{BB962C8B-B14F-4D97-AF65-F5344CB8AC3E}">
        <p14:creationId xmlns:p14="http://schemas.microsoft.com/office/powerpoint/2010/main" val="213078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9602" y="304292"/>
            <a:ext cx="7729728" cy="1188720"/>
          </a:xfrm>
        </p:spPr>
        <p:txBody>
          <a:bodyPr/>
          <a:lstStyle/>
          <a:p>
            <a:r>
              <a:rPr lang="en-US" dirty="0"/>
              <a:t>Stanton Peele on “Resisting 12 Step Coercion”</a:t>
            </a:r>
          </a:p>
        </p:txBody>
      </p:sp>
      <p:sp>
        <p:nvSpPr>
          <p:cNvPr id="3" name="Content Placeholder 2"/>
          <p:cNvSpPr>
            <a:spLocks noGrp="1"/>
          </p:cNvSpPr>
          <p:nvPr>
            <p:ph idx="1"/>
          </p:nvPr>
        </p:nvSpPr>
        <p:spPr>
          <a:xfrm>
            <a:off x="372533" y="1693334"/>
            <a:ext cx="11463867" cy="4724400"/>
          </a:xfrm>
        </p:spPr>
        <p:txBody>
          <a:bodyPr>
            <a:noAutofit/>
          </a:bodyPr>
          <a:lstStyle/>
          <a:p>
            <a:r>
              <a:rPr lang="en-US" sz="3200" dirty="0"/>
              <a:t>People are forced into 12 step programs everyday in America as a condition of their parole, regardless of their religious views. Not only is this a violation of the First Amendment, which states explicitly that a government agency cannot compel anyone to participate in a religious practice that you don’t personally believe in, but it can also do people serious damage. Addicts entering recovery are at their most fragile. If they are told that their addiction is a moral or religious problem, then relapse automatically becomes a moral or religious failure. Think how much harder that is to deal with.”  </a:t>
            </a:r>
            <a:r>
              <a:rPr lang="en-US" sz="2400" dirty="0"/>
              <a:t>- </a:t>
            </a:r>
            <a:r>
              <a:rPr lang="en-US" sz="2400" i="1" dirty="0"/>
              <a:t>Stanton Peele, Resisting 12 Steps Coercion</a:t>
            </a:r>
          </a:p>
        </p:txBody>
      </p:sp>
    </p:spTree>
    <p:extLst>
      <p:ext uri="{BB962C8B-B14F-4D97-AF65-F5344CB8AC3E}">
        <p14:creationId xmlns:p14="http://schemas.microsoft.com/office/powerpoint/2010/main" val="56982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7CF0-DFE4-6C48-B306-2D81AFE02535}"/>
              </a:ext>
            </a:extLst>
          </p:cNvPr>
          <p:cNvSpPr>
            <a:spLocks noGrp="1"/>
          </p:cNvSpPr>
          <p:nvPr>
            <p:ph type="title"/>
          </p:nvPr>
        </p:nvSpPr>
        <p:spPr>
          <a:xfrm>
            <a:off x="2029255" y="299674"/>
            <a:ext cx="7729728" cy="1188720"/>
          </a:xfrm>
        </p:spPr>
        <p:txBody>
          <a:bodyPr/>
          <a:lstStyle/>
          <a:p>
            <a:r>
              <a:rPr lang="en-US" dirty="0"/>
              <a:t>A History of God and Fellowship as a Path to recovery</a:t>
            </a:r>
          </a:p>
        </p:txBody>
      </p:sp>
      <p:sp>
        <p:nvSpPr>
          <p:cNvPr id="3" name="Content Placeholder 2">
            <a:extLst>
              <a:ext uri="{FF2B5EF4-FFF2-40B4-BE49-F238E27FC236}">
                <a16:creationId xmlns:a16="http://schemas.microsoft.com/office/drawing/2014/main" id="{374F9205-990C-7C43-BC1A-BE2EC4A31B0C}"/>
              </a:ext>
            </a:extLst>
          </p:cNvPr>
          <p:cNvSpPr>
            <a:spLocks noGrp="1"/>
          </p:cNvSpPr>
          <p:nvPr>
            <p:ph idx="1"/>
          </p:nvPr>
        </p:nvSpPr>
        <p:spPr>
          <a:xfrm>
            <a:off x="320633" y="1735520"/>
            <a:ext cx="11590317" cy="4843410"/>
          </a:xfrm>
        </p:spPr>
        <p:txBody>
          <a:bodyPr>
            <a:normAutofit lnSpcReduction="10000"/>
          </a:bodyPr>
          <a:lstStyle/>
          <a:p>
            <a:r>
              <a:rPr lang="en-US" sz="2800" dirty="0"/>
              <a:t>Before AA there was the The Oxford Group. Founded by Frank Buchman, a Lutheran Minister in 1921, it attained world wide fame by the time World War 2 began.</a:t>
            </a:r>
          </a:p>
          <a:p>
            <a:r>
              <a:rPr lang="en-US" sz="2800" dirty="0"/>
              <a:t>One of the guiding principles of the Oxford Group included The Five C’s for transforming “sinners”. They are:</a:t>
            </a:r>
          </a:p>
          <a:p>
            <a:pPr algn="ctr"/>
            <a:r>
              <a:rPr lang="en-US" sz="2800" dirty="0"/>
              <a:t>CONFIDENCE</a:t>
            </a:r>
          </a:p>
          <a:p>
            <a:pPr algn="ctr"/>
            <a:r>
              <a:rPr lang="en-US" sz="2800" dirty="0"/>
              <a:t>CONFESSION</a:t>
            </a:r>
          </a:p>
          <a:p>
            <a:pPr algn="ctr"/>
            <a:r>
              <a:rPr lang="en-US" sz="2800" dirty="0"/>
              <a:t>CONVICTION</a:t>
            </a:r>
          </a:p>
          <a:p>
            <a:pPr algn="ctr"/>
            <a:r>
              <a:rPr lang="en-US" sz="2800" dirty="0"/>
              <a:t>CONVERSION</a:t>
            </a:r>
          </a:p>
          <a:p>
            <a:pPr algn="ctr"/>
            <a:r>
              <a:rPr lang="en-US" sz="2800" dirty="0"/>
              <a:t>CONTINUANCE</a:t>
            </a:r>
          </a:p>
          <a:p>
            <a:endParaRPr lang="en-US" dirty="0"/>
          </a:p>
          <a:p>
            <a:endParaRPr lang="en-US" dirty="0"/>
          </a:p>
        </p:txBody>
      </p:sp>
    </p:spTree>
    <p:extLst>
      <p:ext uri="{BB962C8B-B14F-4D97-AF65-F5344CB8AC3E}">
        <p14:creationId xmlns:p14="http://schemas.microsoft.com/office/powerpoint/2010/main" val="267656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1E8F-41BA-C24E-87A2-F170D3959C22}"/>
              </a:ext>
            </a:extLst>
          </p:cNvPr>
          <p:cNvSpPr>
            <a:spLocks noGrp="1"/>
          </p:cNvSpPr>
          <p:nvPr>
            <p:ph type="title"/>
          </p:nvPr>
        </p:nvSpPr>
        <p:spPr/>
        <p:txBody>
          <a:bodyPr/>
          <a:lstStyle/>
          <a:p>
            <a:r>
              <a:rPr lang="en-US" dirty="0"/>
              <a:t>These 5 C’s Were supported by </a:t>
            </a:r>
            <a:r>
              <a:rPr lang="en-US" dirty="0" err="1"/>
              <a:t>thE</a:t>
            </a:r>
            <a:r>
              <a:rPr lang="en-US" dirty="0"/>
              <a:t> FOUR ABSOLUTES:</a:t>
            </a:r>
          </a:p>
        </p:txBody>
      </p:sp>
      <p:sp>
        <p:nvSpPr>
          <p:cNvPr id="3" name="Content Placeholder 2">
            <a:extLst>
              <a:ext uri="{FF2B5EF4-FFF2-40B4-BE49-F238E27FC236}">
                <a16:creationId xmlns:a16="http://schemas.microsoft.com/office/drawing/2014/main" id="{490814C1-3E77-1A41-9B14-9E49454AC8E2}"/>
              </a:ext>
            </a:extLst>
          </p:cNvPr>
          <p:cNvSpPr>
            <a:spLocks noGrp="1"/>
          </p:cNvSpPr>
          <p:nvPr>
            <p:ph idx="1"/>
          </p:nvPr>
        </p:nvSpPr>
        <p:spPr/>
        <p:txBody>
          <a:bodyPr>
            <a:normAutofit/>
          </a:bodyPr>
          <a:lstStyle/>
          <a:p>
            <a:pPr algn="ctr"/>
            <a:r>
              <a:rPr lang="en-US" sz="4000" dirty="0"/>
              <a:t>Honesty</a:t>
            </a:r>
          </a:p>
          <a:p>
            <a:pPr algn="ctr"/>
            <a:r>
              <a:rPr lang="en-US" sz="4000" dirty="0"/>
              <a:t>Purity</a:t>
            </a:r>
          </a:p>
          <a:p>
            <a:pPr algn="ctr"/>
            <a:r>
              <a:rPr lang="en-US" sz="4000" dirty="0"/>
              <a:t>Unselfishness</a:t>
            </a:r>
          </a:p>
          <a:p>
            <a:pPr algn="ctr"/>
            <a:r>
              <a:rPr lang="en-US" sz="4000" dirty="0"/>
              <a:t>Love</a:t>
            </a:r>
          </a:p>
        </p:txBody>
      </p:sp>
    </p:spTree>
    <p:extLst>
      <p:ext uri="{BB962C8B-B14F-4D97-AF65-F5344CB8AC3E}">
        <p14:creationId xmlns:p14="http://schemas.microsoft.com/office/powerpoint/2010/main" val="339971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104D-0F72-AC43-A44F-E0F80AB32F26}"/>
              </a:ext>
            </a:extLst>
          </p:cNvPr>
          <p:cNvSpPr>
            <a:spLocks noGrp="1"/>
          </p:cNvSpPr>
          <p:nvPr>
            <p:ph type="title"/>
          </p:nvPr>
        </p:nvSpPr>
        <p:spPr/>
        <p:txBody>
          <a:bodyPr/>
          <a:lstStyle/>
          <a:p>
            <a:r>
              <a:rPr lang="en-US" dirty="0"/>
              <a:t>Some Philosophical discrepancies</a:t>
            </a:r>
          </a:p>
        </p:txBody>
      </p:sp>
      <p:sp>
        <p:nvSpPr>
          <p:cNvPr id="3" name="Content Placeholder 2">
            <a:extLst>
              <a:ext uri="{FF2B5EF4-FFF2-40B4-BE49-F238E27FC236}">
                <a16:creationId xmlns:a16="http://schemas.microsoft.com/office/drawing/2014/main" id="{58FC5336-575C-AB45-A9D2-1575DA04C3CA}"/>
              </a:ext>
            </a:extLst>
          </p:cNvPr>
          <p:cNvSpPr>
            <a:spLocks noGrp="1"/>
          </p:cNvSpPr>
          <p:nvPr>
            <p:ph idx="1"/>
          </p:nvPr>
        </p:nvSpPr>
        <p:spPr>
          <a:xfrm>
            <a:off x="296883" y="2638044"/>
            <a:ext cx="11697195" cy="3929011"/>
          </a:xfrm>
        </p:spPr>
        <p:txBody>
          <a:bodyPr>
            <a:noAutofit/>
          </a:bodyPr>
          <a:lstStyle/>
          <a:p>
            <a:pPr marL="0" indent="0" algn="ctr">
              <a:buNone/>
            </a:pPr>
            <a:r>
              <a:rPr lang="en-US" sz="3600" dirty="0"/>
              <a:t>Wilson got involved with the Oxford group in 1932 but eventually broke away, believing that certain aspects of the sessions were not effective with alcoholics. Specifically, Oxford Group members’ names were not kept anonymous, their practices were too “absolute” and the group operated on the basis of promotion rather than attraction.</a:t>
            </a:r>
          </a:p>
        </p:txBody>
      </p:sp>
    </p:spTree>
    <p:extLst>
      <p:ext uri="{BB962C8B-B14F-4D97-AF65-F5344CB8AC3E}">
        <p14:creationId xmlns:p14="http://schemas.microsoft.com/office/powerpoint/2010/main" val="94054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4857-B30A-B14D-8074-2C1759E3F50E}"/>
              </a:ext>
            </a:extLst>
          </p:cNvPr>
          <p:cNvSpPr>
            <a:spLocks noGrp="1"/>
          </p:cNvSpPr>
          <p:nvPr>
            <p:ph type="title"/>
          </p:nvPr>
        </p:nvSpPr>
        <p:spPr>
          <a:xfrm>
            <a:off x="2112383" y="359050"/>
            <a:ext cx="7729728" cy="1188720"/>
          </a:xfrm>
        </p:spPr>
        <p:txBody>
          <a:bodyPr>
            <a:normAutofit fontScale="90000"/>
          </a:bodyPr>
          <a:lstStyle/>
          <a:p>
            <a:r>
              <a:rPr lang="en-US" dirty="0"/>
              <a:t>Bill Wilson and his associates break away from the oxford group</a:t>
            </a:r>
          </a:p>
        </p:txBody>
      </p:sp>
      <p:sp>
        <p:nvSpPr>
          <p:cNvPr id="3" name="Content Placeholder 2">
            <a:extLst>
              <a:ext uri="{FF2B5EF4-FFF2-40B4-BE49-F238E27FC236}">
                <a16:creationId xmlns:a16="http://schemas.microsoft.com/office/drawing/2014/main" id="{E1D3881C-4724-D249-A545-7EE20F15C3E8}"/>
              </a:ext>
            </a:extLst>
          </p:cNvPr>
          <p:cNvSpPr>
            <a:spLocks noGrp="1"/>
          </p:cNvSpPr>
          <p:nvPr>
            <p:ph idx="1"/>
          </p:nvPr>
        </p:nvSpPr>
        <p:spPr>
          <a:xfrm>
            <a:off x="106877" y="1721922"/>
            <a:ext cx="11910951" cy="5284520"/>
          </a:xfrm>
        </p:spPr>
        <p:txBody>
          <a:bodyPr>
            <a:normAutofit/>
          </a:bodyPr>
          <a:lstStyle/>
          <a:p>
            <a:pPr marL="0" indent="0" algn="ctr">
              <a:buNone/>
            </a:pPr>
            <a:r>
              <a:rPr lang="en-US" sz="2400" b="1" dirty="0"/>
              <a:t>They began what they called the “Word of Mouth Program” with Six Informal Steps:</a:t>
            </a:r>
          </a:p>
          <a:p>
            <a:pPr marL="0" indent="0" algn="ctr">
              <a:buNone/>
            </a:pPr>
            <a:endParaRPr lang="en-US" sz="2400" b="1" dirty="0"/>
          </a:p>
          <a:p>
            <a:pPr algn="ctr"/>
            <a:r>
              <a:rPr lang="en-US" sz="2800" b="1" dirty="0"/>
              <a:t>We admitted that we were powerless over alcohol.</a:t>
            </a:r>
          </a:p>
          <a:p>
            <a:pPr algn="ctr"/>
            <a:r>
              <a:rPr lang="en-US" sz="2800" b="1" dirty="0"/>
              <a:t>We got honest with ourselves.</a:t>
            </a:r>
          </a:p>
          <a:p>
            <a:pPr algn="ctr"/>
            <a:r>
              <a:rPr lang="en-US" sz="2800" b="1" dirty="0"/>
              <a:t>We got honest with another person, in confidence.</a:t>
            </a:r>
          </a:p>
          <a:p>
            <a:pPr algn="ctr"/>
            <a:r>
              <a:rPr lang="en-US" sz="2800" b="1" dirty="0"/>
              <a:t>We worked with other alcoholics without demand for prestige or money.</a:t>
            </a:r>
          </a:p>
          <a:p>
            <a:pPr algn="ctr"/>
            <a:r>
              <a:rPr lang="en-US" sz="2800" b="1" dirty="0"/>
              <a:t>We prayed to God to help us do these things as best we could.</a:t>
            </a:r>
          </a:p>
        </p:txBody>
      </p:sp>
    </p:spTree>
    <p:extLst>
      <p:ext uri="{BB962C8B-B14F-4D97-AF65-F5344CB8AC3E}">
        <p14:creationId xmlns:p14="http://schemas.microsoft.com/office/powerpoint/2010/main" val="4197826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A585-AF06-1F4F-B31A-C3D8C4FE9079}"/>
              </a:ext>
            </a:extLst>
          </p:cNvPr>
          <p:cNvSpPr>
            <a:spLocks noGrp="1"/>
          </p:cNvSpPr>
          <p:nvPr>
            <p:ph type="title"/>
          </p:nvPr>
        </p:nvSpPr>
        <p:spPr/>
        <p:txBody>
          <a:bodyPr/>
          <a:lstStyle/>
          <a:p>
            <a:r>
              <a:rPr lang="en-US" dirty="0"/>
              <a:t>Six becomes twelve</a:t>
            </a:r>
          </a:p>
        </p:txBody>
      </p:sp>
      <p:sp>
        <p:nvSpPr>
          <p:cNvPr id="3" name="Content Placeholder 2">
            <a:extLst>
              <a:ext uri="{FF2B5EF4-FFF2-40B4-BE49-F238E27FC236}">
                <a16:creationId xmlns:a16="http://schemas.microsoft.com/office/drawing/2014/main" id="{3F5305D0-822E-464A-A829-008CBA7235CB}"/>
              </a:ext>
            </a:extLst>
          </p:cNvPr>
          <p:cNvSpPr>
            <a:spLocks noGrp="1"/>
          </p:cNvSpPr>
          <p:nvPr>
            <p:ph idx="1"/>
          </p:nvPr>
        </p:nvSpPr>
        <p:spPr>
          <a:xfrm>
            <a:off x="486888" y="2638044"/>
            <a:ext cx="10759044" cy="3988387"/>
          </a:xfrm>
        </p:spPr>
        <p:txBody>
          <a:bodyPr>
            <a:noAutofit/>
          </a:bodyPr>
          <a:lstStyle/>
          <a:p>
            <a:r>
              <a:rPr lang="en-US" sz="3200" dirty="0"/>
              <a:t>Despite coming from an agnostic background, Wilson expanded the Word of Mouth steps to become what they are today.</a:t>
            </a:r>
          </a:p>
          <a:p>
            <a:r>
              <a:rPr lang="en-US" sz="3200" dirty="0"/>
              <a:t>Some historians theorize that they took on a more religious tone with a Judeo-Christian emphasis because Wilson didn’t want to range too far from aspects that appeared to be working for the Oxford Group.</a:t>
            </a:r>
          </a:p>
        </p:txBody>
      </p:sp>
    </p:spTree>
    <p:extLst>
      <p:ext uri="{BB962C8B-B14F-4D97-AF65-F5344CB8AC3E}">
        <p14:creationId xmlns:p14="http://schemas.microsoft.com/office/powerpoint/2010/main" val="410762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488F-168E-1746-8B9D-24035FEA2FC5}"/>
              </a:ext>
            </a:extLst>
          </p:cNvPr>
          <p:cNvSpPr>
            <a:spLocks noGrp="1"/>
          </p:cNvSpPr>
          <p:nvPr>
            <p:ph type="title"/>
          </p:nvPr>
        </p:nvSpPr>
        <p:spPr>
          <a:xfrm>
            <a:off x="2076757" y="204671"/>
            <a:ext cx="7729728" cy="1188720"/>
          </a:xfrm>
        </p:spPr>
        <p:txBody>
          <a:bodyPr/>
          <a:lstStyle/>
          <a:p>
            <a:r>
              <a:rPr lang="en-US" dirty="0"/>
              <a:t>Potential Conflicts</a:t>
            </a:r>
          </a:p>
        </p:txBody>
      </p:sp>
      <p:sp>
        <p:nvSpPr>
          <p:cNvPr id="3" name="Content Placeholder 2">
            <a:extLst>
              <a:ext uri="{FF2B5EF4-FFF2-40B4-BE49-F238E27FC236}">
                <a16:creationId xmlns:a16="http://schemas.microsoft.com/office/drawing/2014/main" id="{98D694E4-65E9-244E-A5C9-12C6E4C09DDF}"/>
              </a:ext>
            </a:extLst>
          </p:cNvPr>
          <p:cNvSpPr>
            <a:spLocks noGrp="1"/>
          </p:cNvSpPr>
          <p:nvPr>
            <p:ph idx="1"/>
          </p:nvPr>
        </p:nvSpPr>
        <p:spPr>
          <a:xfrm>
            <a:off x="237506" y="1749650"/>
            <a:ext cx="11815948" cy="4876781"/>
          </a:xfrm>
        </p:spPr>
        <p:txBody>
          <a:bodyPr>
            <a:normAutofit/>
          </a:bodyPr>
          <a:lstStyle/>
          <a:p>
            <a:pPr marL="0" indent="0" algn="ctr">
              <a:buNone/>
            </a:pPr>
            <a:r>
              <a:rPr lang="en-US" sz="2800" b="1" dirty="0"/>
              <a:t>According to AA’s Preamble &amp; Tradition 3, being an atheist should not be a bar to membership in AA.</a:t>
            </a:r>
          </a:p>
          <a:p>
            <a:r>
              <a:rPr lang="en-US" sz="2800" dirty="0"/>
              <a:t>However, most meetings open with “How It Works” with the following phrases repeated at each meeting: “…but there is One who has all power – that One is God. May you find Him now”.</a:t>
            </a:r>
          </a:p>
          <a:p>
            <a:r>
              <a:rPr lang="en-US" sz="2800" dirty="0"/>
              <a:t>Many meetings close with the Lord’s Prayer – a potential slap in the face to Tradition 3 and the Preamble.</a:t>
            </a:r>
          </a:p>
          <a:p>
            <a:r>
              <a:rPr lang="en-US" sz="2800" dirty="0"/>
              <a:t>As a result of these ritualized habits, non-religious people are often excluded, lectured or potentially ostracized.</a:t>
            </a:r>
          </a:p>
        </p:txBody>
      </p:sp>
    </p:spTree>
    <p:extLst>
      <p:ext uri="{BB962C8B-B14F-4D97-AF65-F5344CB8AC3E}">
        <p14:creationId xmlns:p14="http://schemas.microsoft.com/office/powerpoint/2010/main" val="215801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209B-D622-A54E-AB3D-E092AE00D92C}"/>
              </a:ext>
            </a:extLst>
          </p:cNvPr>
          <p:cNvSpPr>
            <a:spLocks noGrp="1"/>
          </p:cNvSpPr>
          <p:nvPr>
            <p:ph type="title"/>
          </p:nvPr>
        </p:nvSpPr>
        <p:spPr>
          <a:xfrm>
            <a:off x="2222898" y="1927655"/>
            <a:ext cx="7729728" cy="2721822"/>
          </a:xfrm>
        </p:spPr>
        <p:txBody>
          <a:bodyPr>
            <a:noAutofit/>
          </a:bodyPr>
          <a:lstStyle/>
          <a:p>
            <a:r>
              <a:rPr lang="en-US" sz="4400" b="1" dirty="0"/>
              <a:t>“Recovery by any means necessary under any circumstances.”</a:t>
            </a:r>
            <a:endParaRPr lang="en-US" sz="4400" dirty="0"/>
          </a:p>
        </p:txBody>
      </p:sp>
    </p:spTree>
    <p:extLst>
      <p:ext uri="{BB962C8B-B14F-4D97-AF65-F5344CB8AC3E}">
        <p14:creationId xmlns:p14="http://schemas.microsoft.com/office/powerpoint/2010/main" val="25991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52ADEC-DC24-BA4C-AFC5-E1814E10929C}"/>
              </a:ext>
            </a:extLst>
          </p:cNvPr>
          <p:cNvPicPr/>
          <p:nvPr/>
        </p:nvPicPr>
        <p:blipFill rotWithShape="1">
          <a:blip r:embed="rId2">
            <a:extLst/>
          </a:blip>
          <a:srcRect t="6188" r="-1" b="37488"/>
          <a:stretch/>
        </p:blipFill>
        <p:spPr>
          <a:xfrm>
            <a:off x="7534654" y="10"/>
            <a:ext cx="4657345" cy="6857990"/>
          </a:xfrm>
          <a:prstGeom prst="rect">
            <a:avLst/>
          </a:prstGeom>
        </p:spPr>
      </p:pic>
      <p:sp>
        <p:nvSpPr>
          <p:cNvPr id="2" name="Title 1">
            <a:extLst>
              <a:ext uri="{FF2B5EF4-FFF2-40B4-BE49-F238E27FC236}">
                <a16:creationId xmlns:a16="http://schemas.microsoft.com/office/drawing/2014/main" id="{6DCCBAEB-29A0-EE4C-AAD0-4F92F9EF188C}"/>
              </a:ext>
            </a:extLst>
          </p:cNvPr>
          <p:cNvSpPr>
            <a:spLocks noGrp="1"/>
          </p:cNvSpPr>
          <p:nvPr>
            <p:ph type="title"/>
          </p:nvPr>
        </p:nvSpPr>
        <p:spPr>
          <a:xfrm>
            <a:off x="714361" y="651399"/>
            <a:ext cx="5925310" cy="1174991"/>
          </a:xfrm>
        </p:spPr>
        <p:txBody>
          <a:bodyPr>
            <a:normAutofit/>
          </a:bodyPr>
          <a:lstStyle/>
          <a:p>
            <a:r>
              <a:rPr lang="en-US" sz="3600" b="1" i="1" dirty="0"/>
              <a:t>So Now What?</a:t>
            </a:r>
          </a:p>
        </p:txBody>
      </p:sp>
      <p:sp>
        <p:nvSpPr>
          <p:cNvPr id="3" name="Content Placeholder 2">
            <a:extLst>
              <a:ext uri="{FF2B5EF4-FFF2-40B4-BE49-F238E27FC236}">
                <a16:creationId xmlns:a16="http://schemas.microsoft.com/office/drawing/2014/main" id="{B671BE3E-1A7D-3442-9F34-3409A84B4F1E}"/>
              </a:ext>
            </a:extLst>
          </p:cNvPr>
          <p:cNvSpPr>
            <a:spLocks noGrp="1"/>
          </p:cNvSpPr>
          <p:nvPr>
            <p:ph idx="1"/>
          </p:nvPr>
        </p:nvSpPr>
        <p:spPr>
          <a:xfrm>
            <a:off x="571669" y="2269067"/>
            <a:ext cx="6391315" cy="4334933"/>
          </a:xfrm>
        </p:spPr>
        <p:txBody>
          <a:bodyPr>
            <a:normAutofit/>
          </a:bodyPr>
          <a:lstStyle/>
          <a:p>
            <a:pPr marL="0" indent="0">
              <a:buNone/>
            </a:pPr>
            <a:r>
              <a:rPr lang="en-US" sz="3600" dirty="0"/>
              <a:t>OK, so I have a client who has made it clear that he won’t abide by language that asks him to surrender to the will of any deity or higher power and that fellowship meetings don’t work for him. What are your options?</a:t>
            </a:r>
            <a:endParaRPr lang="en-US" dirty="0"/>
          </a:p>
        </p:txBody>
      </p:sp>
    </p:spTree>
    <p:extLst>
      <p:ext uri="{BB962C8B-B14F-4D97-AF65-F5344CB8AC3E}">
        <p14:creationId xmlns:p14="http://schemas.microsoft.com/office/powerpoint/2010/main" val="294368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643" y="389926"/>
            <a:ext cx="7729728" cy="1188720"/>
          </a:xfrm>
        </p:spPr>
        <p:txBody>
          <a:bodyPr/>
          <a:lstStyle/>
          <a:p>
            <a:pPr algn="ctr"/>
            <a:r>
              <a:rPr lang="en-US" dirty="0"/>
              <a:t>A Secular Synopsis of the 12 Steps</a:t>
            </a:r>
            <a:r>
              <a:rPr lang="is-IS" dirty="0"/>
              <a:t>…</a:t>
            </a:r>
            <a:endParaRPr lang="en-US" dirty="0"/>
          </a:p>
        </p:txBody>
      </p:sp>
      <p:sp>
        <p:nvSpPr>
          <p:cNvPr id="3" name="Content Placeholder 2"/>
          <p:cNvSpPr>
            <a:spLocks noGrp="1"/>
          </p:cNvSpPr>
          <p:nvPr>
            <p:ph idx="1"/>
          </p:nvPr>
        </p:nvSpPr>
        <p:spPr>
          <a:xfrm>
            <a:off x="339633" y="1825625"/>
            <a:ext cx="11377749" cy="4718866"/>
          </a:xfrm>
        </p:spPr>
        <p:txBody>
          <a:bodyPr>
            <a:noAutofit/>
          </a:bodyPr>
          <a:lstStyle/>
          <a:p>
            <a:pPr marL="0" indent="0" algn="ctr" fontAlgn="base">
              <a:buNone/>
            </a:pPr>
            <a:r>
              <a:rPr lang="en-US" sz="2800" b="1" dirty="0"/>
              <a:t>Those</a:t>
            </a:r>
            <a:r>
              <a:rPr lang="en-US" sz="2800" dirty="0"/>
              <a:t> </a:t>
            </a:r>
            <a:r>
              <a:rPr lang="en-US" sz="2800" b="1" dirty="0"/>
              <a:t>twelve steps on the wall and in the book represent four things in essence:</a:t>
            </a:r>
            <a:endParaRPr lang="en-US" sz="2800" dirty="0"/>
          </a:p>
          <a:p>
            <a:pPr marL="514350" indent="-514350" fontAlgn="base">
              <a:buFont typeface="+mj-lt"/>
              <a:buAutoNum type="arabicPeriod"/>
            </a:pPr>
            <a:r>
              <a:rPr lang="en-US" sz="2800" dirty="0"/>
              <a:t>A recognition that you haven’t been able get loaded in anything  approaching moderation and without consistently creating havoc.</a:t>
            </a:r>
          </a:p>
          <a:p>
            <a:pPr marL="514350" indent="-514350" fontAlgn="base">
              <a:buFont typeface="+mj-lt"/>
              <a:buAutoNum type="arabicPeriod"/>
            </a:pPr>
            <a:r>
              <a:rPr lang="en-US" sz="2800" dirty="0"/>
              <a:t>A surrender to the fact that this is a kind of law of nature for you, and that fighting it has been insane.</a:t>
            </a:r>
          </a:p>
          <a:p>
            <a:pPr marL="514350" indent="-514350" fontAlgn="base">
              <a:buFont typeface="+mj-lt"/>
              <a:buAutoNum type="arabicPeriod"/>
            </a:pPr>
            <a:r>
              <a:rPr lang="en-US" sz="2800" dirty="0"/>
              <a:t>A willingness to let reality be the guide of your actions henceforth in this and in everything else.</a:t>
            </a:r>
          </a:p>
          <a:p>
            <a:pPr marL="514350" indent="-514350" fontAlgn="base">
              <a:buFont typeface="+mj-lt"/>
              <a:buAutoNum type="arabicPeriod"/>
            </a:pPr>
            <a:r>
              <a:rPr lang="en-US" sz="2800" dirty="0"/>
              <a:t>A commitment to try and stop hurting yourself or others, and to help where you can.                                                  </a:t>
            </a:r>
            <a:r>
              <a:rPr lang="en-US" sz="2800" i="1" dirty="0"/>
              <a:t>(</a:t>
            </a:r>
            <a:r>
              <a:rPr lang="en-US" sz="2800" i="1" dirty="0" err="1"/>
              <a:t>www.AAAgnostica.org</a:t>
            </a:r>
            <a:r>
              <a:rPr lang="en-US" sz="2800" i="1" dirty="0"/>
              <a:t>)</a:t>
            </a:r>
          </a:p>
          <a:p>
            <a:endParaRPr lang="en-US" sz="2800" dirty="0"/>
          </a:p>
        </p:txBody>
      </p:sp>
    </p:spTree>
    <p:extLst>
      <p:ext uri="{BB962C8B-B14F-4D97-AF65-F5344CB8AC3E}">
        <p14:creationId xmlns:p14="http://schemas.microsoft.com/office/powerpoint/2010/main" val="17246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94E183-4C90-424F-AE74-2E0CF3E6694C}"/>
              </a:ext>
            </a:extLst>
          </p:cNvPr>
          <p:cNvPicPr>
            <a:picLocks noChangeAspect="1"/>
          </p:cNvPicPr>
          <p:nvPr/>
        </p:nvPicPr>
        <p:blipFill rotWithShape="1">
          <a:blip r:embed="rId2">
            <a:extLst/>
          </a:blip>
          <a:srcRect t="6109" r="-2" b="1857"/>
          <a:stretch/>
        </p:blipFill>
        <p:spPr>
          <a:xfrm>
            <a:off x="7534654" y="10"/>
            <a:ext cx="4657345" cy="6857990"/>
          </a:xfrm>
          <a:prstGeom prst="rect">
            <a:avLst/>
          </a:prstGeom>
        </p:spPr>
      </p:pic>
      <p:sp>
        <p:nvSpPr>
          <p:cNvPr id="2" name="Title 1">
            <a:extLst>
              <a:ext uri="{FF2B5EF4-FFF2-40B4-BE49-F238E27FC236}">
                <a16:creationId xmlns:a16="http://schemas.microsoft.com/office/drawing/2014/main" id="{300584AA-2984-6E47-895F-A410FA3C6ED4}"/>
              </a:ext>
            </a:extLst>
          </p:cNvPr>
          <p:cNvSpPr>
            <a:spLocks noGrp="1"/>
          </p:cNvSpPr>
          <p:nvPr>
            <p:ph type="title"/>
          </p:nvPr>
        </p:nvSpPr>
        <p:spPr>
          <a:xfrm>
            <a:off x="770805" y="301443"/>
            <a:ext cx="5925310" cy="1174991"/>
          </a:xfrm>
        </p:spPr>
        <p:txBody>
          <a:bodyPr>
            <a:normAutofit/>
          </a:bodyPr>
          <a:lstStyle/>
          <a:p>
            <a:r>
              <a:rPr lang="en-US" sz="2400" dirty="0"/>
              <a:t>Ideally, as clinicians, we can embrace the unknown…</a:t>
            </a:r>
          </a:p>
        </p:txBody>
      </p:sp>
      <p:sp>
        <p:nvSpPr>
          <p:cNvPr id="3" name="Content Placeholder 2">
            <a:extLst>
              <a:ext uri="{FF2B5EF4-FFF2-40B4-BE49-F238E27FC236}">
                <a16:creationId xmlns:a16="http://schemas.microsoft.com/office/drawing/2014/main" id="{DA9DC376-42CF-1F4C-98FB-9C2607680C1B}"/>
              </a:ext>
            </a:extLst>
          </p:cNvPr>
          <p:cNvSpPr>
            <a:spLocks noGrp="1"/>
          </p:cNvSpPr>
          <p:nvPr>
            <p:ph idx="1"/>
          </p:nvPr>
        </p:nvSpPr>
        <p:spPr>
          <a:xfrm>
            <a:off x="304800" y="1591733"/>
            <a:ext cx="7089422" cy="5068711"/>
          </a:xfrm>
        </p:spPr>
        <p:txBody>
          <a:bodyPr>
            <a:normAutofit/>
          </a:bodyPr>
          <a:lstStyle/>
          <a:p>
            <a:pPr algn="r"/>
            <a:r>
              <a:rPr lang="en-US" sz="2800" i="1" dirty="0"/>
              <a:t>I beg you, to have patience with everything unresolved in your heart and to try to love the questions themselves as if they were locked rooms or books written in a very foreign language. Don’t search for the answers, which could not be given to you now, because you would not be able to live them. And the point is to live everything. Live the questions now. Perhaps then, someday far in the future, you will gradually, without even noticing it, live your way into the answer.</a:t>
            </a:r>
            <a:br>
              <a:rPr lang="en-US" sz="2800" i="1" dirty="0"/>
            </a:br>
            <a:r>
              <a:rPr lang="en-US" i="1" dirty="0"/>
              <a:t>~ Rainer Maria Rilke, Letters to a Young Poet</a:t>
            </a:r>
            <a:endParaRPr lang="en-US" dirty="0"/>
          </a:p>
        </p:txBody>
      </p:sp>
    </p:spTree>
    <p:extLst>
      <p:ext uri="{BB962C8B-B14F-4D97-AF65-F5344CB8AC3E}">
        <p14:creationId xmlns:p14="http://schemas.microsoft.com/office/powerpoint/2010/main" val="65469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F7D7-6D33-9048-A67A-E3B4792EB677}"/>
              </a:ext>
            </a:extLst>
          </p:cNvPr>
          <p:cNvSpPr>
            <a:spLocks noGrp="1"/>
          </p:cNvSpPr>
          <p:nvPr>
            <p:ph type="title"/>
          </p:nvPr>
        </p:nvSpPr>
        <p:spPr/>
        <p:txBody>
          <a:bodyPr/>
          <a:lstStyle/>
          <a:p>
            <a:r>
              <a:rPr lang="en-US" dirty="0"/>
              <a:t>There are two considerations at this juncture…</a:t>
            </a:r>
          </a:p>
        </p:txBody>
      </p:sp>
      <p:sp>
        <p:nvSpPr>
          <p:cNvPr id="3" name="Content Placeholder 2">
            <a:extLst>
              <a:ext uri="{FF2B5EF4-FFF2-40B4-BE49-F238E27FC236}">
                <a16:creationId xmlns:a16="http://schemas.microsoft.com/office/drawing/2014/main" id="{89445428-E978-1042-BE2D-8D859F952ADC}"/>
              </a:ext>
            </a:extLst>
          </p:cNvPr>
          <p:cNvSpPr>
            <a:spLocks noGrp="1"/>
          </p:cNvSpPr>
          <p:nvPr>
            <p:ph idx="1"/>
          </p:nvPr>
        </p:nvSpPr>
        <p:spPr>
          <a:xfrm>
            <a:off x="891822" y="2638044"/>
            <a:ext cx="10509956" cy="3101983"/>
          </a:xfrm>
        </p:spPr>
        <p:txBody>
          <a:bodyPr>
            <a:normAutofit/>
          </a:bodyPr>
          <a:lstStyle/>
          <a:p>
            <a:r>
              <a:rPr lang="en-US" sz="5400" dirty="0"/>
              <a:t>Clinical Considerations</a:t>
            </a:r>
          </a:p>
          <a:p>
            <a:r>
              <a:rPr lang="en-US" sz="5400" dirty="0"/>
              <a:t>Ongoing Support Considerations</a:t>
            </a:r>
          </a:p>
        </p:txBody>
      </p:sp>
    </p:spTree>
    <p:extLst>
      <p:ext uri="{BB962C8B-B14F-4D97-AF65-F5344CB8AC3E}">
        <p14:creationId xmlns:p14="http://schemas.microsoft.com/office/powerpoint/2010/main" val="2416560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BA61E-5BE3-E140-834E-9B3B0C7C6743}"/>
              </a:ext>
            </a:extLst>
          </p:cNvPr>
          <p:cNvSpPr>
            <a:spLocks noGrp="1"/>
          </p:cNvSpPr>
          <p:nvPr>
            <p:ph type="title"/>
          </p:nvPr>
        </p:nvSpPr>
        <p:spPr/>
        <p:txBody>
          <a:bodyPr/>
          <a:lstStyle/>
          <a:p>
            <a:r>
              <a:rPr lang="en-US" dirty="0"/>
              <a:t>Clinical Considerations</a:t>
            </a:r>
            <a:br>
              <a:rPr lang="en-US" dirty="0"/>
            </a:br>
            <a:endParaRPr lang="en-US" dirty="0"/>
          </a:p>
        </p:txBody>
      </p:sp>
      <p:sp>
        <p:nvSpPr>
          <p:cNvPr id="3" name="Content Placeholder 2">
            <a:extLst>
              <a:ext uri="{FF2B5EF4-FFF2-40B4-BE49-F238E27FC236}">
                <a16:creationId xmlns:a16="http://schemas.microsoft.com/office/drawing/2014/main" id="{384E3FA4-4803-F749-B301-DE4439DD1415}"/>
              </a:ext>
            </a:extLst>
          </p:cNvPr>
          <p:cNvSpPr>
            <a:spLocks noGrp="1"/>
          </p:cNvSpPr>
          <p:nvPr>
            <p:ph idx="1"/>
          </p:nvPr>
        </p:nvSpPr>
        <p:spPr>
          <a:xfrm>
            <a:off x="372534" y="2466623"/>
            <a:ext cx="11740444" cy="4391377"/>
          </a:xfrm>
        </p:spPr>
        <p:txBody>
          <a:bodyPr>
            <a:noAutofit/>
          </a:bodyPr>
          <a:lstStyle/>
          <a:p>
            <a:pPr marL="0" indent="0">
              <a:buNone/>
            </a:pPr>
            <a:r>
              <a:rPr lang="en-US" sz="3600" dirty="0"/>
              <a:t>As if it’s not already obvious, a major consideration involves the ethical principle that says the we do not impose our own values upon those that we treat. The fact that you might be a very religious or spiritual person and your belief that your own recovery would not have been possible without your reliance upon a higher power is meaningless.</a:t>
            </a:r>
          </a:p>
        </p:txBody>
      </p:sp>
    </p:spTree>
    <p:extLst>
      <p:ext uri="{BB962C8B-B14F-4D97-AF65-F5344CB8AC3E}">
        <p14:creationId xmlns:p14="http://schemas.microsoft.com/office/powerpoint/2010/main" val="2572726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FFC9-F86B-304C-8181-5B3869D7D6C1}"/>
              </a:ext>
            </a:extLst>
          </p:cNvPr>
          <p:cNvSpPr>
            <a:spLocks noGrp="1"/>
          </p:cNvSpPr>
          <p:nvPr>
            <p:ph type="title"/>
          </p:nvPr>
        </p:nvSpPr>
        <p:spPr/>
        <p:txBody>
          <a:bodyPr/>
          <a:lstStyle/>
          <a:p>
            <a:r>
              <a:rPr lang="en-US" dirty="0"/>
              <a:t>Also…</a:t>
            </a:r>
          </a:p>
        </p:txBody>
      </p:sp>
      <p:sp>
        <p:nvSpPr>
          <p:cNvPr id="3" name="Content Placeholder 2">
            <a:extLst>
              <a:ext uri="{FF2B5EF4-FFF2-40B4-BE49-F238E27FC236}">
                <a16:creationId xmlns:a16="http://schemas.microsoft.com/office/drawing/2014/main" id="{B9C385F0-D065-AB46-83E5-3AE53BE351C5}"/>
              </a:ext>
            </a:extLst>
          </p:cNvPr>
          <p:cNvSpPr>
            <a:spLocks noGrp="1"/>
          </p:cNvSpPr>
          <p:nvPr>
            <p:ph idx="1"/>
          </p:nvPr>
        </p:nvSpPr>
        <p:spPr>
          <a:xfrm>
            <a:off x="580571" y="2638044"/>
            <a:ext cx="11030857" cy="3101983"/>
          </a:xfrm>
        </p:spPr>
        <p:txBody>
          <a:bodyPr>
            <a:normAutofit/>
          </a:bodyPr>
          <a:lstStyle/>
          <a:p>
            <a:pPr marL="0" indent="0">
              <a:buNone/>
            </a:pPr>
            <a:r>
              <a:rPr lang="en-US" sz="2800" dirty="0"/>
              <a:t>It’s worth keeping in mind that fellowship is not treatment and, ideally, treatment is not fellowship, even though there remains considerable confusion in this regard even among clinicians.</a:t>
            </a:r>
          </a:p>
          <a:p>
            <a:pPr marL="0" indent="0">
              <a:buNone/>
            </a:pPr>
            <a:r>
              <a:rPr lang="en-US" sz="2800" dirty="0"/>
              <a:t>How many times have you heard a treatment program described as “12-Step based treatment”?</a:t>
            </a:r>
          </a:p>
        </p:txBody>
      </p:sp>
    </p:spTree>
    <p:extLst>
      <p:ext uri="{BB962C8B-B14F-4D97-AF65-F5344CB8AC3E}">
        <p14:creationId xmlns:p14="http://schemas.microsoft.com/office/powerpoint/2010/main" val="3277925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4D07A6-65DE-0A43-BA89-FCFFF8302767}"/>
              </a:ext>
            </a:extLst>
          </p:cNvPr>
          <p:cNvSpPr>
            <a:spLocks noGrp="1"/>
          </p:cNvSpPr>
          <p:nvPr>
            <p:ph idx="1"/>
          </p:nvPr>
        </p:nvSpPr>
        <p:spPr>
          <a:xfrm>
            <a:off x="650788" y="263611"/>
            <a:ext cx="11013989" cy="6594389"/>
          </a:xfrm>
        </p:spPr>
        <p:txBody>
          <a:bodyPr>
            <a:normAutofit lnSpcReduction="10000"/>
          </a:bodyPr>
          <a:lstStyle/>
          <a:p>
            <a:pPr marL="0" indent="0" algn="ctr" fontAlgn="base">
              <a:buNone/>
            </a:pPr>
            <a:r>
              <a:rPr lang="en-US" sz="2400" b="1" dirty="0"/>
              <a:t>Chronology of Secular AA &amp; Related Recovery Literature</a:t>
            </a:r>
            <a:endParaRPr lang="en-US" sz="2400" dirty="0"/>
          </a:p>
          <a:p>
            <a:pPr fontAlgn="base"/>
            <a:r>
              <a:rPr lang="en-US" sz="2400" dirty="0"/>
              <a:t>1991 - Martha Cleveland and </a:t>
            </a:r>
            <a:r>
              <a:rPr lang="en-US" sz="2400" dirty="0" err="1"/>
              <a:t>Arlys</a:t>
            </a:r>
            <a:r>
              <a:rPr lang="en-US" sz="2400" dirty="0"/>
              <a:t> G. </a:t>
            </a:r>
            <a:r>
              <a:rPr lang="en-US" sz="2400" i="1" dirty="0"/>
              <a:t>The Alternative 12 Steps: A Secular Guide to Recovery</a:t>
            </a:r>
            <a:endParaRPr lang="en-US" sz="2400" dirty="0"/>
          </a:p>
          <a:p>
            <a:pPr fontAlgn="base"/>
            <a:r>
              <a:rPr lang="en-US" sz="2400" dirty="0"/>
              <a:t>2010 - </a:t>
            </a:r>
            <a:r>
              <a:rPr lang="en-US" sz="2400" b="1" i="1" dirty="0"/>
              <a:t>My Name is Lillian and I am and Alcoholic (And an Atheist)</a:t>
            </a:r>
          </a:p>
          <a:p>
            <a:pPr fontAlgn="base"/>
            <a:r>
              <a:rPr lang="en-US" sz="2400" dirty="0"/>
              <a:t>2011- </a:t>
            </a:r>
            <a:r>
              <a:rPr lang="en-US" sz="2400" dirty="0" err="1"/>
              <a:t>Marya</a:t>
            </a:r>
            <a:r>
              <a:rPr lang="en-US" sz="2400" dirty="0"/>
              <a:t> </a:t>
            </a:r>
            <a:r>
              <a:rPr lang="en-US" sz="2400" dirty="0" err="1"/>
              <a:t>Hornbacher</a:t>
            </a:r>
            <a:r>
              <a:rPr lang="en-US" sz="2400" dirty="0"/>
              <a:t> </a:t>
            </a:r>
            <a:r>
              <a:rPr lang="en-US" sz="2400" b="1" i="1" dirty="0"/>
              <a:t>Waiting: A Non-</a:t>
            </a:r>
            <a:r>
              <a:rPr lang="en-US" sz="2400" b="1" i="1" dirty="0" err="1"/>
              <a:t>Believerʼs</a:t>
            </a:r>
            <a:r>
              <a:rPr lang="en-US" sz="2400" b="1" i="1" dirty="0"/>
              <a:t> Higher Power</a:t>
            </a:r>
          </a:p>
          <a:p>
            <a:pPr fontAlgn="base"/>
            <a:r>
              <a:rPr lang="en-US" sz="2400" dirty="0"/>
              <a:t>2011 - Vince Hawkins </a:t>
            </a:r>
            <a:r>
              <a:rPr lang="en-US" sz="2400" b="1" i="1" dirty="0"/>
              <a:t>An Atheists Unofficial Guide to A.A.</a:t>
            </a:r>
            <a:endParaRPr lang="en-US" sz="2400" b="1" dirty="0"/>
          </a:p>
          <a:p>
            <a:pPr fontAlgn="base"/>
            <a:r>
              <a:rPr lang="en-US" sz="2400" dirty="0"/>
              <a:t>2012 - Joe C. - </a:t>
            </a:r>
            <a:r>
              <a:rPr lang="en-US" sz="2400" b="1" i="1" dirty="0"/>
              <a:t>Beyond Belief: Agnostic Musings for 12 Step Life</a:t>
            </a:r>
            <a:endParaRPr lang="en-US" sz="2400" b="1" dirty="0"/>
          </a:p>
          <a:p>
            <a:pPr fontAlgn="base"/>
            <a:r>
              <a:rPr lang="en-US" sz="2400" dirty="0"/>
              <a:t>2013 - Archer </a:t>
            </a:r>
            <a:r>
              <a:rPr lang="en-US" sz="2400" dirty="0" err="1"/>
              <a:t>Voxx</a:t>
            </a:r>
            <a:r>
              <a:rPr lang="en-US" sz="2400" dirty="0"/>
              <a:t> </a:t>
            </a:r>
            <a:r>
              <a:rPr lang="en-US" sz="2400" b="1" i="1" dirty="0"/>
              <a:t>The Five Keys: 12 Step Recovery Without A God</a:t>
            </a:r>
            <a:endParaRPr lang="en-US" sz="2400" b="1" dirty="0"/>
          </a:p>
          <a:p>
            <a:pPr fontAlgn="base"/>
            <a:r>
              <a:rPr lang="en-US" sz="2400" dirty="0"/>
              <a:t>2013 - Roger C. </a:t>
            </a:r>
            <a:r>
              <a:rPr lang="en-US" sz="2400" b="1" i="1" dirty="0"/>
              <a:t>The Little Book: A Collection of Alternative 12 Steps</a:t>
            </a:r>
            <a:endParaRPr lang="en-US" sz="2400" b="1" dirty="0"/>
          </a:p>
          <a:p>
            <a:pPr fontAlgn="base"/>
            <a:r>
              <a:rPr lang="en-US" sz="2400" dirty="0"/>
              <a:t>2014 - John Lauritsen </a:t>
            </a:r>
            <a:r>
              <a:rPr lang="en-US" sz="2400" b="1" i="1" dirty="0"/>
              <a:t>A Freethinker in Alcoholics Anonymous</a:t>
            </a:r>
            <a:endParaRPr lang="en-US" sz="2400" b="1" dirty="0"/>
          </a:p>
          <a:p>
            <a:pPr fontAlgn="base"/>
            <a:r>
              <a:rPr lang="en-US" sz="2400" dirty="0"/>
              <a:t>2015 -Adam N. </a:t>
            </a:r>
            <a:r>
              <a:rPr lang="en-US" sz="2400" b="1" i="1" dirty="0"/>
              <a:t>Common Sense Recovery: An Atheist’s Guide to Alcoholics Anonymous</a:t>
            </a:r>
            <a:endParaRPr lang="en-US" sz="2400" b="1" dirty="0"/>
          </a:p>
          <a:p>
            <a:pPr fontAlgn="base"/>
            <a:r>
              <a:rPr lang="en-US" sz="2400" dirty="0"/>
              <a:t>2015 - Roger C. </a:t>
            </a:r>
            <a:r>
              <a:rPr lang="en-US" sz="2400" i="1" dirty="0"/>
              <a:t>Do </a:t>
            </a:r>
            <a:r>
              <a:rPr lang="en-US" sz="2400" b="1" i="1" dirty="0"/>
              <a:t>Tell: Stories by Atheists and Agnostics in AA</a:t>
            </a:r>
            <a:endParaRPr lang="en-US" sz="2400" b="1" dirty="0"/>
          </a:p>
          <a:p>
            <a:pPr fontAlgn="base"/>
            <a:r>
              <a:rPr lang="en-US" sz="2400" dirty="0"/>
              <a:t>2017  - Thomas B. </a:t>
            </a:r>
            <a:r>
              <a:rPr lang="en-US" sz="2400" b="1" i="1" dirty="0"/>
              <a:t>Each Breath a Gift: A Story of Continuing Recove</a:t>
            </a:r>
            <a:r>
              <a:rPr lang="en-US" sz="2400" i="1" dirty="0"/>
              <a:t>ry</a:t>
            </a:r>
            <a:endParaRPr lang="en-US" sz="2400" dirty="0"/>
          </a:p>
          <a:p>
            <a:endParaRPr lang="en-US" dirty="0"/>
          </a:p>
        </p:txBody>
      </p:sp>
    </p:spTree>
    <p:extLst>
      <p:ext uri="{BB962C8B-B14F-4D97-AF65-F5344CB8AC3E}">
        <p14:creationId xmlns:p14="http://schemas.microsoft.com/office/powerpoint/2010/main" val="347060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D6029CD7-F75D-624B-ABA1-AB6F239E4335}"/>
              </a:ext>
            </a:extLst>
          </p:cNvPr>
          <p:cNvPicPr>
            <a:picLocks/>
          </p:cNvPicPr>
          <p:nvPr/>
        </p:nvPicPr>
        <p:blipFill rotWithShape="1">
          <a:blip r:embed="rId2"/>
          <a:srcRect l="10689" r="6877"/>
          <a:stretch/>
        </p:blipFill>
        <p:spPr>
          <a:xfrm>
            <a:off x="6832648" y="911898"/>
            <a:ext cx="4538133" cy="4667956"/>
          </a:xfrm>
          <a:prstGeom prst="rect">
            <a:avLst/>
          </a:prstGeom>
        </p:spPr>
      </p:pic>
      <p:sp>
        <p:nvSpPr>
          <p:cNvPr id="2" name="Title 1">
            <a:extLst>
              <a:ext uri="{FF2B5EF4-FFF2-40B4-BE49-F238E27FC236}">
                <a16:creationId xmlns:a16="http://schemas.microsoft.com/office/drawing/2014/main" id="{503DFB64-94E9-8C46-88AB-105F847C86CA}"/>
              </a:ext>
            </a:extLst>
          </p:cNvPr>
          <p:cNvSpPr>
            <a:spLocks noGrp="1"/>
          </p:cNvSpPr>
          <p:nvPr>
            <p:ph type="title"/>
          </p:nvPr>
        </p:nvSpPr>
        <p:spPr>
          <a:xfrm>
            <a:off x="418455" y="471159"/>
            <a:ext cx="6321012" cy="1174991"/>
          </a:xfrm>
        </p:spPr>
        <p:txBody>
          <a:bodyPr>
            <a:normAutofit/>
          </a:bodyPr>
          <a:lstStyle/>
          <a:p>
            <a:r>
              <a:rPr lang="en-US" sz="1900" b="1" dirty="0"/>
              <a:t>Ongoing Support Considerations</a:t>
            </a:r>
            <a:br>
              <a:rPr lang="en-US" sz="1900" dirty="0"/>
            </a:br>
            <a:endParaRPr lang="en-US" sz="1900" dirty="0"/>
          </a:p>
        </p:txBody>
      </p:sp>
      <p:sp>
        <p:nvSpPr>
          <p:cNvPr id="3" name="Content Placeholder 2">
            <a:extLst>
              <a:ext uri="{FF2B5EF4-FFF2-40B4-BE49-F238E27FC236}">
                <a16:creationId xmlns:a16="http://schemas.microsoft.com/office/drawing/2014/main" id="{1C2A4946-D6A4-9B4A-B528-0D1F9BD3F66D}"/>
              </a:ext>
            </a:extLst>
          </p:cNvPr>
          <p:cNvSpPr>
            <a:spLocks noGrp="1"/>
          </p:cNvSpPr>
          <p:nvPr>
            <p:ph idx="1"/>
          </p:nvPr>
        </p:nvSpPr>
        <p:spPr>
          <a:xfrm>
            <a:off x="418455" y="2246489"/>
            <a:ext cx="5666256" cy="3773633"/>
          </a:xfrm>
        </p:spPr>
        <p:txBody>
          <a:bodyPr>
            <a:normAutofit/>
          </a:bodyPr>
          <a:lstStyle/>
          <a:p>
            <a:pPr marL="0" indent="0">
              <a:buNone/>
            </a:pPr>
            <a:r>
              <a:rPr lang="en-US" sz="2000" b="1" dirty="0"/>
              <a:t>Alternatives to traditional 12-Step Fellowship</a:t>
            </a:r>
          </a:p>
          <a:p>
            <a:pPr algn="ctr"/>
            <a:r>
              <a:rPr lang="en-US" sz="3600" b="1" dirty="0"/>
              <a:t>SMART</a:t>
            </a:r>
          </a:p>
          <a:p>
            <a:pPr algn="ctr"/>
            <a:r>
              <a:rPr lang="en-US" sz="3600" b="1" dirty="0"/>
              <a:t>AA AGNOSTICA</a:t>
            </a:r>
          </a:p>
          <a:p>
            <a:pPr algn="ctr"/>
            <a:r>
              <a:rPr lang="en-US" sz="3600" b="1" dirty="0"/>
              <a:t>RATIONAL RECOVERY</a:t>
            </a:r>
          </a:p>
          <a:p>
            <a:endParaRPr lang="en-US" sz="1600" b="1" dirty="0"/>
          </a:p>
        </p:txBody>
      </p:sp>
    </p:spTree>
    <p:extLst>
      <p:ext uri="{BB962C8B-B14F-4D97-AF65-F5344CB8AC3E}">
        <p14:creationId xmlns:p14="http://schemas.microsoft.com/office/powerpoint/2010/main" val="173228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F702-25B8-824B-98A8-5390ED9D36D8}"/>
              </a:ext>
            </a:extLst>
          </p:cNvPr>
          <p:cNvSpPr>
            <a:spLocks noGrp="1"/>
          </p:cNvSpPr>
          <p:nvPr>
            <p:ph type="title"/>
          </p:nvPr>
        </p:nvSpPr>
        <p:spPr/>
        <p:txBody>
          <a:bodyPr/>
          <a:lstStyle/>
          <a:p>
            <a:r>
              <a:rPr lang="en-US" dirty="0"/>
              <a:t>Self management And Recovery Training (SMART)</a:t>
            </a:r>
          </a:p>
        </p:txBody>
      </p:sp>
      <p:sp>
        <p:nvSpPr>
          <p:cNvPr id="3" name="Content Placeholder 2">
            <a:extLst>
              <a:ext uri="{FF2B5EF4-FFF2-40B4-BE49-F238E27FC236}">
                <a16:creationId xmlns:a16="http://schemas.microsoft.com/office/drawing/2014/main" id="{63C63E42-FEF6-E247-B4AA-7B385CC74BC4}"/>
              </a:ext>
            </a:extLst>
          </p:cNvPr>
          <p:cNvSpPr>
            <a:spLocks noGrp="1"/>
          </p:cNvSpPr>
          <p:nvPr>
            <p:ph idx="1"/>
          </p:nvPr>
        </p:nvSpPr>
        <p:spPr>
          <a:xfrm>
            <a:off x="616857" y="2638044"/>
            <a:ext cx="11110686" cy="3101983"/>
          </a:xfrm>
        </p:spPr>
        <p:txBody>
          <a:bodyPr>
            <a:normAutofit/>
          </a:bodyPr>
          <a:lstStyle/>
          <a:p>
            <a:pPr marL="0" indent="0" algn="ctr">
              <a:buNone/>
            </a:pPr>
            <a:r>
              <a:rPr lang="en-US" sz="4800" dirty="0"/>
              <a:t>An outgrowth of Albert Ellis’ work of Rational Emotive Behavioral Therapy (REBT), with consideration and influences from CBT and Motivational Interviewing. </a:t>
            </a:r>
          </a:p>
        </p:txBody>
      </p:sp>
    </p:spTree>
    <p:extLst>
      <p:ext uri="{BB962C8B-B14F-4D97-AF65-F5344CB8AC3E}">
        <p14:creationId xmlns:p14="http://schemas.microsoft.com/office/powerpoint/2010/main" val="223380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8981-6BE6-D44B-9631-F8CFEC2E363B}"/>
              </a:ext>
            </a:extLst>
          </p:cNvPr>
          <p:cNvSpPr>
            <a:spLocks noGrp="1"/>
          </p:cNvSpPr>
          <p:nvPr>
            <p:ph type="title"/>
          </p:nvPr>
        </p:nvSpPr>
        <p:spPr/>
        <p:txBody>
          <a:bodyPr/>
          <a:lstStyle/>
          <a:p>
            <a:r>
              <a:rPr lang="en-US" dirty="0"/>
              <a:t>SMART Recovery’s 4-Point Program</a:t>
            </a:r>
          </a:p>
        </p:txBody>
      </p:sp>
      <p:sp>
        <p:nvSpPr>
          <p:cNvPr id="3" name="Content Placeholder 2">
            <a:extLst>
              <a:ext uri="{FF2B5EF4-FFF2-40B4-BE49-F238E27FC236}">
                <a16:creationId xmlns:a16="http://schemas.microsoft.com/office/drawing/2014/main" id="{07229229-39DB-D84F-B3FC-464B9D2FA72B}"/>
              </a:ext>
            </a:extLst>
          </p:cNvPr>
          <p:cNvSpPr>
            <a:spLocks noGrp="1"/>
          </p:cNvSpPr>
          <p:nvPr>
            <p:ph idx="1"/>
          </p:nvPr>
        </p:nvSpPr>
        <p:spPr>
          <a:xfrm>
            <a:off x="1873955" y="2705778"/>
            <a:ext cx="8990020" cy="3740178"/>
          </a:xfrm>
        </p:spPr>
        <p:txBody>
          <a:bodyPr>
            <a:normAutofit/>
          </a:bodyPr>
          <a:lstStyle/>
          <a:p>
            <a:pPr marL="342900" indent="-342900">
              <a:buFont typeface="+mj-lt"/>
              <a:buAutoNum type="arabicPeriod"/>
            </a:pPr>
            <a:r>
              <a:rPr lang="en-US" sz="4000" dirty="0"/>
              <a:t>Building &amp; maintaining motivation.</a:t>
            </a:r>
          </a:p>
          <a:p>
            <a:pPr marL="342900" indent="-342900">
              <a:buFont typeface="+mj-lt"/>
              <a:buAutoNum type="arabicPeriod"/>
            </a:pPr>
            <a:r>
              <a:rPr lang="en-US" sz="4000" dirty="0"/>
              <a:t>Coping with urges.</a:t>
            </a:r>
          </a:p>
          <a:p>
            <a:pPr marL="342900" indent="-342900">
              <a:buFont typeface="+mj-lt"/>
              <a:buAutoNum type="arabicPeriod"/>
            </a:pPr>
            <a:r>
              <a:rPr lang="en-US" sz="4000" dirty="0"/>
              <a:t>Managing thoughts, feelings &amp; behaviors.</a:t>
            </a:r>
          </a:p>
          <a:p>
            <a:pPr marL="342900" indent="-342900">
              <a:buFont typeface="+mj-lt"/>
              <a:buAutoNum type="arabicPeriod"/>
            </a:pPr>
            <a:r>
              <a:rPr lang="en-US" sz="4000" dirty="0"/>
              <a:t>Living a balanced life.</a:t>
            </a:r>
          </a:p>
        </p:txBody>
      </p:sp>
    </p:spTree>
    <p:extLst>
      <p:ext uri="{BB962C8B-B14F-4D97-AF65-F5344CB8AC3E}">
        <p14:creationId xmlns:p14="http://schemas.microsoft.com/office/powerpoint/2010/main" val="389387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C106-3598-CC46-A839-9ECC7C7D69B1}"/>
              </a:ext>
            </a:extLst>
          </p:cNvPr>
          <p:cNvSpPr>
            <a:spLocks noGrp="1"/>
          </p:cNvSpPr>
          <p:nvPr>
            <p:ph type="title"/>
          </p:nvPr>
        </p:nvSpPr>
        <p:spPr/>
        <p:txBody>
          <a:bodyPr/>
          <a:lstStyle/>
          <a:p>
            <a:r>
              <a:rPr lang="en-US" dirty="0"/>
              <a:t>Why This Topic?</a:t>
            </a:r>
          </a:p>
        </p:txBody>
      </p:sp>
      <p:sp>
        <p:nvSpPr>
          <p:cNvPr id="3" name="Content Placeholder 2">
            <a:extLst>
              <a:ext uri="{FF2B5EF4-FFF2-40B4-BE49-F238E27FC236}">
                <a16:creationId xmlns:a16="http://schemas.microsoft.com/office/drawing/2014/main" id="{D43DD6D8-664C-D94C-A1E0-489BAA9A8DE6}"/>
              </a:ext>
            </a:extLst>
          </p:cNvPr>
          <p:cNvSpPr>
            <a:spLocks noGrp="1"/>
          </p:cNvSpPr>
          <p:nvPr>
            <p:ph idx="1"/>
          </p:nvPr>
        </p:nvSpPr>
        <p:spPr>
          <a:xfrm>
            <a:off x="356260" y="2909455"/>
            <a:ext cx="11222182" cy="4251367"/>
          </a:xfrm>
        </p:spPr>
        <p:txBody>
          <a:bodyPr>
            <a:noAutofit/>
          </a:bodyPr>
          <a:lstStyle/>
          <a:p>
            <a:r>
              <a:rPr lang="en-US" sz="2800" dirty="0"/>
              <a:t>National data continues to highlight the reality that more Americans than ever before self report as being unaffiliated with any church, religion or spiritual belief system.</a:t>
            </a:r>
          </a:p>
          <a:p>
            <a:r>
              <a:rPr lang="en-US" sz="2800" dirty="0"/>
              <a:t>For counselors, it’s only a matter of time until you encounter that client who rejects any notion that God, spirituality or any substitute for a higher power is important or meaningful to them in a recovery process.</a:t>
            </a:r>
          </a:p>
        </p:txBody>
      </p:sp>
    </p:spTree>
    <p:extLst>
      <p:ext uri="{BB962C8B-B14F-4D97-AF65-F5344CB8AC3E}">
        <p14:creationId xmlns:p14="http://schemas.microsoft.com/office/powerpoint/2010/main" val="422927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6AB5-FD72-7F43-9F3C-49077A3E3E09}"/>
              </a:ext>
            </a:extLst>
          </p:cNvPr>
          <p:cNvSpPr>
            <a:spLocks noGrp="1"/>
          </p:cNvSpPr>
          <p:nvPr>
            <p:ph type="title"/>
          </p:nvPr>
        </p:nvSpPr>
        <p:spPr/>
        <p:txBody>
          <a:bodyPr/>
          <a:lstStyle/>
          <a:p>
            <a:r>
              <a:rPr lang="en-US" dirty="0"/>
              <a:t>SMART Recovery Tools</a:t>
            </a:r>
          </a:p>
        </p:txBody>
      </p:sp>
      <p:sp>
        <p:nvSpPr>
          <p:cNvPr id="3" name="Content Placeholder 2">
            <a:extLst>
              <a:ext uri="{FF2B5EF4-FFF2-40B4-BE49-F238E27FC236}">
                <a16:creationId xmlns:a16="http://schemas.microsoft.com/office/drawing/2014/main" id="{B2EB32E4-96FE-8847-8E9A-D77498CA05CA}"/>
              </a:ext>
            </a:extLst>
          </p:cNvPr>
          <p:cNvSpPr>
            <a:spLocks noGrp="1"/>
          </p:cNvSpPr>
          <p:nvPr>
            <p:ph idx="1"/>
          </p:nvPr>
        </p:nvSpPr>
        <p:spPr>
          <a:xfrm>
            <a:off x="1715911" y="2773511"/>
            <a:ext cx="9520597" cy="3101983"/>
          </a:xfrm>
        </p:spPr>
        <p:txBody>
          <a:bodyPr>
            <a:normAutofit/>
          </a:bodyPr>
          <a:lstStyle/>
          <a:p>
            <a:pPr marL="0" indent="0">
              <a:buNone/>
            </a:pPr>
            <a:r>
              <a:rPr lang="en-US" sz="4400" b="1" dirty="0"/>
              <a:t>Change Plan Worksheet </a:t>
            </a:r>
            <a:r>
              <a:rPr lang="en-US" sz="4400" dirty="0"/>
              <a:t>– A chart where you list your goals, how you will attain them, ways in which you will overcome obstacles and challenges, etc.</a:t>
            </a:r>
          </a:p>
        </p:txBody>
      </p:sp>
    </p:spTree>
    <p:extLst>
      <p:ext uri="{BB962C8B-B14F-4D97-AF65-F5344CB8AC3E}">
        <p14:creationId xmlns:p14="http://schemas.microsoft.com/office/powerpoint/2010/main" val="2301574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6AB5-FD72-7F43-9F3C-49077A3E3E09}"/>
              </a:ext>
            </a:extLst>
          </p:cNvPr>
          <p:cNvSpPr>
            <a:spLocks noGrp="1"/>
          </p:cNvSpPr>
          <p:nvPr>
            <p:ph type="title"/>
          </p:nvPr>
        </p:nvSpPr>
        <p:spPr/>
        <p:txBody>
          <a:bodyPr/>
          <a:lstStyle/>
          <a:p>
            <a:r>
              <a:rPr lang="en-US" dirty="0"/>
              <a:t>SMART Recovery Tools</a:t>
            </a:r>
          </a:p>
        </p:txBody>
      </p:sp>
      <p:sp>
        <p:nvSpPr>
          <p:cNvPr id="3" name="Content Placeholder 2">
            <a:extLst>
              <a:ext uri="{FF2B5EF4-FFF2-40B4-BE49-F238E27FC236}">
                <a16:creationId xmlns:a16="http://schemas.microsoft.com/office/drawing/2014/main" id="{B2EB32E4-96FE-8847-8E9A-D77498CA05CA}"/>
              </a:ext>
            </a:extLst>
          </p:cNvPr>
          <p:cNvSpPr>
            <a:spLocks noGrp="1"/>
          </p:cNvSpPr>
          <p:nvPr>
            <p:ph idx="1"/>
          </p:nvPr>
        </p:nvSpPr>
        <p:spPr>
          <a:xfrm>
            <a:off x="1715911" y="2773511"/>
            <a:ext cx="9520597" cy="3101983"/>
          </a:xfrm>
        </p:spPr>
        <p:txBody>
          <a:bodyPr>
            <a:normAutofit/>
          </a:bodyPr>
          <a:lstStyle/>
          <a:p>
            <a:pPr marL="0" indent="0">
              <a:buNone/>
            </a:pPr>
            <a:r>
              <a:rPr lang="en-US" sz="4400" b="1" dirty="0"/>
              <a:t>Cost/Benefit Analysis (CBA) </a:t>
            </a:r>
            <a:r>
              <a:rPr lang="en-US" sz="4400" dirty="0"/>
              <a:t>– A useful tool for increasing motivation to abstain from addictive behavior.</a:t>
            </a:r>
          </a:p>
        </p:txBody>
      </p:sp>
    </p:spTree>
    <p:extLst>
      <p:ext uri="{BB962C8B-B14F-4D97-AF65-F5344CB8AC3E}">
        <p14:creationId xmlns:p14="http://schemas.microsoft.com/office/powerpoint/2010/main" val="276724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6AB5-FD72-7F43-9F3C-49077A3E3E09}"/>
              </a:ext>
            </a:extLst>
          </p:cNvPr>
          <p:cNvSpPr>
            <a:spLocks noGrp="1"/>
          </p:cNvSpPr>
          <p:nvPr>
            <p:ph type="title"/>
          </p:nvPr>
        </p:nvSpPr>
        <p:spPr/>
        <p:txBody>
          <a:bodyPr/>
          <a:lstStyle/>
          <a:p>
            <a:r>
              <a:rPr lang="en-US" dirty="0"/>
              <a:t>SMART Recovery Tools</a:t>
            </a:r>
          </a:p>
        </p:txBody>
      </p:sp>
      <p:sp>
        <p:nvSpPr>
          <p:cNvPr id="3" name="Content Placeholder 2">
            <a:extLst>
              <a:ext uri="{FF2B5EF4-FFF2-40B4-BE49-F238E27FC236}">
                <a16:creationId xmlns:a16="http://schemas.microsoft.com/office/drawing/2014/main" id="{B2EB32E4-96FE-8847-8E9A-D77498CA05CA}"/>
              </a:ext>
            </a:extLst>
          </p:cNvPr>
          <p:cNvSpPr>
            <a:spLocks noGrp="1"/>
          </p:cNvSpPr>
          <p:nvPr>
            <p:ph idx="1"/>
          </p:nvPr>
        </p:nvSpPr>
        <p:spPr>
          <a:xfrm>
            <a:off x="1715911" y="2773511"/>
            <a:ext cx="9520597" cy="3101983"/>
          </a:xfrm>
        </p:spPr>
        <p:txBody>
          <a:bodyPr>
            <a:normAutofit/>
          </a:bodyPr>
          <a:lstStyle/>
          <a:p>
            <a:pPr marL="0" indent="0">
              <a:buNone/>
            </a:pPr>
            <a:r>
              <a:rPr lang="en-US" sz="4400" b="1" dirty="0"/>
              <a:t>The ABC’s of REBT – </a:t>
            </a:r>
            <a:r>
              <a:rPr lang="en-US" sz="4400" dirty="0"/>
              <a:t>Helps to identify unhelpful beliefs and change them to support making healthier choices.</a:t>
            </a:r>
          </a:p>
        </p:txBody>
      </p:sp>
    </p:spTree>
    <p:extLst>
      <p:ext uri="{BB962C8B-B14F-4D97-AF65-F5344CB8AC3E}">
        <p14:creationId xmlns:p14="http://schemas.microsoft.com/office/powerpoint/2010/main" val="976353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6AB5-FD72-7F43-9F3C-49077A3E3E09}"/>
              </a:ext>
            </a:extLst>
          </p:cNvPr>
          <p:cNvSpPr>
            <a:spLocks noGrp="1"/>
          </p:cNvSpPr>
          <p:nvPr>
            <p:ph type="title"/>
          </p:nvPr>
        </p:nvSpPr>
        <p:spPr/>
        <p:txBody>
          <a:bodyPr/>
          <a:lstStyle/>
          <a:p>
            <a:r>
              <a:rPr lang="en-US" dirty="0"/>
              <a:t>SMART Recovery Tools</a:t>
            </a:r>
          </a:p>
        </p:txBody>
      </p:sp>
      <p:sp>
        <p:nvSpPr>
          <p:cNvPr id="3" name="Content Placeholder 2">
            <a:extLst>
              <a:ext uri="{FF2B5EF4-FFF2-40B4-BE49-F238E27FC236}">
                <a16:creationId xmlns:a16="http://schemas.microsoft.com/office/drawing/2014/main" id="{B2EB32E4-96FE-8847-8E9A-D77498CA05CA}"/>
              </a:ext>
            </a:extLst>
          </p:cNvPr>
          <p:cNvSpPr>
            <a:spLocks noGrp="1"/>
          </p:cNvSpPr>
          <p:nvPr>
            <p:ph idx="1"/>
          </p:nvPr>
        </p:nvSpPr>
        <p:spPr>
          <a:xfrm>
            <a:off x="1715911" y="2773511"/>
            <a:ext cx="9520597" cy="3101983"/>
          </a:xfrm>
        </p:spPr>
        <p:txBody>
          <a:bodyPr>
            <a:normAutofit fontScale="92500" lnSpcReduction="10000"/>
          </a:bodyPr>
          <a:lstStyle/>
          <a:p>
            <a:pPr marL="0" indent="0">
              <a:buNone/>
            </a:pPr>
            <a:r>
              <a:rPr lang="en-US" sz="4400" b="1" dirty="0"/>
              <a:t>DISARM (Destructive Imagery &amp; Self-talk Awareness &amp; Refusal Method) </a:t>
            </a:r>
            <a:r>
              <a:rPr lang="en-US" sz="4400" dirty="0"/>
              <a:t>– Exposes the thoughts &amp; images which urge us to pursue addiction as inaccuracies, excuses &amp; rationalizations.</a:t>
            </a:r>
          </a:p>
        </p:txBody>
      </p:sp>
    </p:spTree>
    <p:extLst>
      <p:ext uri="{BB962C8B-B14F-4D97-AF65-F5344CB8AC3E}">
        <p14:creationId xmlns:p14="http://schemas.microsoft.com/office/powerpoint/2010/main" val="2787338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6AB5-FD72-7F43-9F3C-49077A3E3E09}"/>
              </a:ext>
            </a:extLst>
          </p:cNvPr>
          <p:cNvSpPr>
            <a:spLocks noGrp="1"/>
          </p:cNvSpPr>
          <p:nvPr>
            <p:ph type="title"/>
          </p:nvPr>
        </p:nvSpPr>
        <p:spPr/>
        <p:txBody>
          <a:bodyPr/>
          <a:lstStyle/>
          <a:p>
            <a:r>
              <a:rPr lang="en-US" dirty="0"/>
              <a:t>SMART Recovery Tools</a:t>
            </a:r>
          </a:p>
        </p:txBody>
      </p:sp>
      <p:sp>
        <p:nvSpPr>
          <p:cNvPr id="3" name="Content Placeholder 2">
            <a:extLst>
              <a:ext uri="{FF2B5EF4-FFF2-40B4-BE49-F238E27FC236}">
                <a16:creationId xmlns:a16="http://schemas.microsoft.com/office/drawing/2014/main" id="{B2EB32E4-96FE-8847-8E9A-D77498CA05CA}"/>
              </a:ext>
            </a:extLst>
          </p:cNvPr>
          <p:cNvSpPr>
            <a:spLocks noGrp="1"/>
          </p:cNvSpPr>
          <p:nvPr>
            <p:ph idx="1"/>
          </p:nvPr>
        </p:nvSpPr>
        <p:spPr>
          <a:xfrm>
            <a:off x="1715911" y="2773511"/>
            <a:ext cx="9520597" cy="3101983"/>
          </a:xfrm>
        </p:spPr>
        <p:txBody>
          <a:bodyPr>
            <a:normAutofit fontScale="92500"/>
          </a:bodyPr>
          <a:lstStyle/>
          <a:p>
            <a:pPr marL="0" indent="0">
              <a:buNone/>
            </a:pPr>
            <a:r>
              <a:rPr lang="en-US" sz="4400" b="1" dirty="0"/>
              <a:t>Brainstorming – </a:t>
            </a:r>
            <a:r>
              <a:rPr lang="en-US" sz="4400" dirty="0"/>
              <a:t>The participant (in face-to-face or online) introduces a problem or question &amp; other participants offer ideas and/or suggestions without judgement.</a:t>
            </a:r>
          </a:p>
        </p:txBody>
      </p:sp>
    </p:spTree>
    <p:extLst>
      <p:ext uri="{BB962C8B-B14F-4D97-AF65-F5344CB8AC3E}">
        <p14:creationId xmlns:p14="http://schemas.microsoft.com/office/powerpoint/2010/main" val="2391375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6AB5-FD72-7F43-9F3C-49077A3E3E09}"/>
              </a:ext>
            </a:extLst>
          </p:cNvPr>
          <p:cNvSpPr>
            <a:spLocks noGrp="1"/>
          </p:cNvSpPr>
          <p:nvPr>
            <p:ph type="title"/>
          </p:nvPr>
        </p:nvSpPr>
        <p:spPr/>
        <p:txBody>
          <a:bodyPr/>
          <a:lstStyle/>
          <a:p>
            <a:r>
              <a:rPr lang="en-US" dirty="0"/>
              <a:t>SMART Recovery Tools</a:t>
            </a:r>
          </a:p>
        </p:txBody>
      </p:sp>
      <p:sp>
        <p:nvSpPr>
          <p:cNvPr id="3" name="Content Placeholder 2">
            <a:extLst>
              <a:ext uri="{FF2B5EF4-FFF2-40B4-BE49-F238E27FC236}">
                <a16:creationId xmlns:a16="http://schemas.microsoft.com/office/drawing/2014/main" id="{B2EB32E4-96FE-8847-8E9A-D77498CA05CA}"/>
              </a:ext>
            </a:extLst>
          </p:cNvPr>
          <p:cNvSpPr>
            <a:spLocks noGrp="1"/>
          </p:cNvSpPr>
          <p:nvPr>
            <p:ph idx="1"/>
          </p:nvPr>
        </p:nvSpPr>
        <p:spPr>
          <a:xfrm>
            <a:off x="1715911" y="2773511"/>
            <a:ext cx="9520597" cy="3101983"/>
          </a:xfrm>
        </p:spPr>
        <p:txBody>
          <a:bodyPr>
            <a:normAutofit/>
          </a:bodyPr>
          <a:lstStyle/>
          <a:p>
            <a:pPr marL="0" indent="0">
              <a:buNone/>
            </a:pPr>
            <a:r>
              <a:rPr lang="en-US" sz="4400" b="1" dirty="0"/>
              <a:t>Role-Playing/Rehearsing – </a:t>
            </a:r>
            <a:r>
              <a:rPr lang="en-US" sz="4400" dirty="0"/>
              <a:t>Group tool. Example: </a:t>
            </a:r>
            <a:r>
              <a:rPr lang="en-US" sz="4400" dirty="0" err="1"/>
              <a:t>rehersing</a:t>
            </a:r>
            <a:r>
              <a:rPr lang="en-US" sz="4400" dirty="0"/>
              <a:t> how to avoid addictive behavior at a high-risk upcoming event.</a:t>
            </a:r>
          </a:p>
        </p:txBody>
      </p:sp>
    </p:spTree>
    <p:extLst>
      <p:ext uri="{BB962C8B-B14F-4D97-AF65-F5344CB8AC3E}">
        <p14:creationId xmlns:p14="http://schemas.microsoft.com/office/powerpoint/2010/main" val="4040110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60737-C8B0-B443-8406-E93A6D743E02}"/>
              </a:ext>
            </a:extLst>
          </p:cNvPr>
          <p:cNvSpPr>
            <a:spLocks noGrp="1"/>
          </p:cNvSpPr>
          <p:nvPr>
            <p:ph idx="1"/>
          </p:nvPr>
        </p:nvSpPr>
        <p:spPr>
          <a:xfrm>
            <a:off x="1704623" y="2638044"/>
            <a:ext cx="8944864" cy="3101983"/>
          </a:xfrm>
        </p:spPr>
        <p:txBody>
          <a:bodyPr>
            <a:normAutofit/>
          </a:bodyPr>
          <a:lstStyle/>
          <a:p>
            <a:pPr marL="0" indent="0">
              <a:buNone/>
            </a:pPr>
            <a:r>
              <a:rPr lang="en-US" sz="6000" dirty="0" err="1"/>
              <a:t>www.smartrecovery.org</a:t>
            </a:r>
            <a:endParaRPr lang="en-US" sz="6000" dirty="0"/>
          </a:p>
        </p:txBody>
      </p:sp>
      <p:pic>
        <p:nvPicPr>
          <p:cNvPr id="4" name="Picture 3">
            <a:extLst>
              <a:ext uri="{FF2B5EF4-FFF2-40B4-BE49-F238E27FC236}">
                <a16:creationId xmlns:a16="http://schemas.microsoft.com/office/drawing/2014/main" id="{0F98827E-2175-1948-A91D-9BF1DB73D3AE}"/>
              </a:ext>
            </a:extLst>
          </p:cNvPr>
          <p:cNvPicPr>
            <a:picLocks noChangeAspect="1"/>
          </p:cNvPicPr>
          <p:nvPr/>
        </p:nvPicPr>
        <p:blipFill>
          <a:blip r:embed="rId2"/>
          <a:stretch>
            <a:fillRect/>
          </a:stretch>
        </p:blipFill>
        <p:spPr>
          <a:xfrm>
            <a:off x="900288" y="620888"/>
            <a:ext cx="6458856" cy="1004711"/>
          </a:xfrm>
          <a:prstGeom prst="rect">
            <a:avLst/>
          </a:prstGeom>
        </p:spPr>
      </p:pic>
    </p:spTree>
    <p:extLst>
      <p:ext uri="{BB962C8B-B14F-4D97-AF65-F5344CB8AC3E}">
        <p14:creationId xmlns:p14="http://schemas.microsoft.com/office/powerpoint/2010/main" val="2936341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D6029CD7-F75D-624B-ABA1-AB6F239E4335}"/>
              </a:ext>
            </a:extLst>
          </p:cNvPr>
          <p:cNvPicPr>
            <a:picLocks/>
          </p:cNvPicPr>
          <p:nvPr/>
        </p:nvPicPr>
        <p:blipFill rotWithShape="1">
          <a:blip r:embed="rId2"/>
          <a:srcRect l="10689" r="6877"/>
          <a:stretch/>
        </p:blipFill>
        <p:spPr>
          <a:xfrm>
            <a:off x="6832648" y="911898"/>
            <a:ext cx="4538133" cy="4667956"/>
          </a:xfrm>
          <a:prstGeom prst="rect">
            <a:avLst/>
          </a:prstGeom>
        </p:spPr>
      </p:pic>
      <p:sp>
        <p:nvSpPr>
          <p:cNvPr id="2" name="Title 1">
            <a:extLst>
              <a:ext uri="{FF2B5EF4-FFF2-40B4-BE49-F238E27FC236}">
                <a16:creationId xmlns:a16="http://schemas.microsoft.com/office/drawing/2014/main" id="{503DFB64-94E9-8C46-88AB-105F847C86CA}"/>
              </a:ext>
            </a:extLst>
          </p:cNvPr>
          <p:cNvSpPr>
            <a:spLocks noGrp="1"/>
          </p:cNvSpPr>
          <p:nvPr>
            <p:ph type="title"/>
          </p:nvPr>
        </p:nvSpPr>
        <p:spPr>
          <a:xfrm>
            <a:off x="418455" y="471159"/>
            <a:ext cx="6321012" cy="1174991"/>
          </a:xfrm>
        </p:spPr>
        <p:txBody>
          <a:bodyPr>
            <a:normAutofit/>
          </a:bodyPr>
          <a:lstStyle/>
          <a:p>
            <a:r>
              <a:rPr lang="en-US" sz="1900" b="1" dirty="0"/>
              <a:t>Ongoing Support Considerations</a:t>
            </a:r>
            <a:br>
              <a:rPr lang="en-US" sz="1900" dirty="0"/>
            </a:br>
            <a:endParaRPr lang="en-US" sz="1900" dirty="0"/>
          </a:p>
        </p:txBody>
      </p:sp>
      <p:sp>
        <p:nvSpPr>
          <p:cNvPr id="3" name="Content Placeholder 2">
            <a:extLst>
              <a:ext uri="{FF2B5EF4-FFF2-40B4-BE49-F238E27FC236}">
                <a16:creationId xmlns:a16="http://schemas.microsoft.com/office/drawing/2014/main" id="{1C2A4946-D6A4-9B4A-B528-0D1F9BD3F66D}"/>
              </a:ext>
            </a:extLst>
          </p:cNvPr>
          <p:cNvSpPr>
            <a:spLocks noGrp="1"/>
          </p:cNvSpPr>
          <p:nvPr>
            <p:ph idx="1"/>
          </p:nvPr>
        </p:nvSpPr>
        <p:spPr>
          <a:xfrm>
            <a:off x="418455" y="2246489"/>
            <a:ext cx="5666256" cy="3773633"/>
          </a:xfrm>
        </p:spPr>
        <p:txBody>
          <a:bodyPr>
            <a:normAutofit/>
          </a:bodyPr>
          <a:lstStyle/>
          <a:p>
            <a:pPr marL="0" indent="0">
              <a:buNone/>
            </a:pPr>
            <a:r>
              <a:rPr lang="en-US" sz="2000" b="1" dirty="0"/>
              <a:t>Alternatives to traditional 12-Step Fellowship</a:t>
            </a:r>
          </a:p>
          <a:p>
            <a:pPr algn="ctr"/>
            <a:r>
              <a:rPr lang="en-US" sz="3600" b="1" dirty="0"/>
              <a:t>SMART</a:t>
            </a:r>
          </a:p>
          <a:p>
            <a:pPr algn="ctr"/>
            <a:r>
              <a:rPr lang="en-US" sz="3600" b="1" dirty="0"/>
              <a:t>AA AGNOSTICA</a:t>
            </a:r>
          </a:p>
          <a:p>
            <a:pPr algn="ctr"/>
            <a:r>
              <a:rPr lang="en-US" sz="3600" b="1" dirty="0"/>
              <a:t>RATIONAL RECOVERY</a:t>
            </a:r>
          </a:p>
          <a:p>
            <a:endParaRPr lang="en-US" sz="1600" b="1" dirty="0"/>
          </a:p>
        </p:txBody>
      </p:sp>
    </p:spTree>
    <p:extLst>
      <p:ext uri="{BB962C8B-B14F-4D97-AF65-F5344CB8AC3E}">
        <p14:creationId xmlns:p14="http://schemas.microsoft.com/office/powerpoint/2010/main" val="409586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3">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C5F8-46F6-1D46-ADB6-41C228E99484}"/>
              </a:ext>
            </a:extLst>
          </p:cNvPr>
          <p:cNvSpPr>
            <a:spLocks noGrp="1"/>
          </p:cNvSpPr>
          <p:nvPr>
            <p:ph type="title"/>
          </p:nvPr>
        </p:nvSpPr>
        <p:spPr>
          <a:xfrm>
            <a:off x="2222898" y="396281"/>
            <a:ext cx="7729728" cy="1188720"/>
          </a:xfrm>
        </p:spPr>
        <p:txBody>
          <a:bodyPr>
            <a:normAutofit/>
          </a:bodyPr>
          <a:lstStyle/>
          <a:p>
            <a:r>
              <a:rPr lang="en-US" sz="3200" b="1" dirty="0"/>
              <a:t>AA </a:t>
            </a:r>
            <a:r>
              <a:rPr lang="en-US" sz="3200" b="1" dirty="0" err="1"/>
              <a:t>Agnostica</a:t>
            </a:r>
            <a:endParaRPr lang="en-US" sz="3200" b="1" dirty="0"/>
          </a:p>
        </p:txBody>
      </p:sp>
      <p:pic>
        <p:nvPicPr>
          <p:cNvPr id="4" name="Content Placeholder 3">
            <a:extLst>
              <a:ext uri="{FF2B5EF4-FFF2-40B4-BE49-F238E27FC236}">
                <a16:creationId xmlns:a16="http://schemas.microsoft.com/office/drawing/2014/main" id="{DDF6695A-7F3F-1040-9481-E2B225062B50}"/>
              </a:ext>
            </a:extLst>
          </p:cNvPr>
          <p:cNvPicPr>
            <a:picLocks noGrp="1" noChangeAspect="1"/>
          </p:cNvPicPr>
          <p:nvPr>
            <p:ph idx="1"/>
          </p:nvPr>
        </p:nvPicPr>
        <p:blipFill>
          <a:blip r:embed="rId2"/>
          <a:stretch>
            <a:fillRect/>
          </a:stretch>
        </p:blipFill>
        <p:spPr>
          <a:xfrm rot="500733">
            <a:off x="355994" y="217611"/>
            <a:ext cx="3374424" cy="5151621"/>
          </a:xfrm>
          <a:prstGeom prst="rect">
            <a:avLst/>
          </a:prstGeom>
        </p:spPr>
      </p:pic>
      <p:sp>
        <p:nvSpPr>
          <p:cNvPr id="5" name="Rectangle 4">
            <a:extLst>
              <a:ext uri="{FF2B5EF4-FFF2-40B4-BE49-F238E27FC236}">
                <a16:creationId xmlns:a16="http://schemas.microsoft.com/office/drawing/2014/main" id="{2854DECA-52B0-9346-9F71-D6EC7F036CE2}"/>
              </a:ext>
            </a:extLst>
          </p:cNvPr>
          <p:cNvSpPr/>
          <p:nvPr/>
        </p:nvSpPr>
        <p:spPr>
          <a:xfrm>
            <a:off x="3723502" y="1665239"/>
            <a:ext cx="7908325" cy="5016758"/>
          </a:xfrm>
          <a:prstGeom prst="rect">
            <a:avLst/>
          </a:prstGeom>
        </p:spPr>
        <p:txBody>
          <a:bodyPr wrap="square">
            <a:spAutoFit/>
          </a:bodyPr>
          <a:lstStyle/>
          <a:p>
            <a:r>
              <a:rPr lang="en-US" sz="3200" dirty="0">
                <a:solidFill>
                  <a:srgbClr val="1F1F1F"/>
                </a:solidFill>
                <a:latin typeface="Trebuchet MS" panose="020B0703020202090204" pitchFamily="34" charset="0"/>
              </a:rPr>
              <a:t>The author, Roger C, is the manager of the website AA </a:t>
            </a:r>
            <a:r>
              <a:rPr lang="en-US" sz="3200" dirty="0" err="1">
                <a:solidFill>
                  <a:srgbClr val="1F1F1F"/>
                </a:solidFill>
                <a:latin typeface="Trebuchet MS" panose="020B0703020202090204" pitchFamily="34" charset="0"/>
              </a:rPr>
              <a:t>Agnostica</a:t>
            </a:r>
            <a:r>
              <a:rPr lang="en-US" sz="3200" dirty="0">
                <a:solidFill>
                  <a:srgbClr val="1F1F1F"/>
                </a:solidFill>
                <a:latin typeface="Trebuchet MS" panose="020B0703020202090204" pitchFamily="34" charset="0"/>
              </a:rPr>
              <a:t>. He was the “resident atheist” at the Faculty of Religious Studies at McGill University for several years and was treated with genuine respect. Not so in AA. It is hoped that over time a similar acceptance of nonbelievers in AA and other 12 Step recovery fellowships will be one of the results of </a:t>
            </a:r>
            <a:r>
              <a:rPr lang="en-US" sz="3200" i="1" dirty="0">
                <a:solidFill>
                  <a:srgbClr val="1F1F1F"/>
                </a:solidFill>
                <a:latin typeface="Trebuchet MS" panose="020B0703020202090204" pitchFamily="34" charset="0"/>
              </a:rPr>
              <a:t>A History of Agnostics in AA</a:t>
            </a:r>
            <a:r>
              <a:rPr lang="en-US" sz="3200" dirty="0">
                <a:solidFill>
                  <a:srgbClr val="1F1F1F"/>
                </a:solidFill>
                <a:latin typeface="Trebuchet MS" panose="020B0703020202090204" pitchFamily="34" charset="0"/>
              </a:rPr>
              <a:t>.</a:t>
            </a:r>
            <a:endParaRPr lang="en-US" sz="3200" dirty="0"/>
          </a:p>
        </p:txBody>
      </p:sp>
      <p:pic>
        <p:nvPicPr>
          <p:cNvPr id="6" name="Picture 5">
            <a:extLst>
              <a:ext uri="{FF2B5EF4-FFF2-40B4-BE49-F238E27FC236}">
                <a16:creationId xmlns:a16="http://schemas.microsoft.com/office/drawing/2014/main" id="{2EA5CBE9-F9FB-7B42-B52F-6FC7BF1C0360}"/>
              </a:ext>
            </a:extLst>
          </p:cNvPr>
          <p:cNvPicPr>
            <a:picLocks noChangeAspect="1"/>
          </p:cNvPicPr>
          <p:nvPr/>
        </p:nvPicPr>
        <p:blipFill>
          <a:blip r:embed="rId3"/>
          <a:stretch>
            <a:fillRect/>
          </a:stretch>
        </p:blipFill>
        <p:spPr>
          <a:xfrm rot="21118593">
            <a:off x="256747" y="2881477"/>
            <a:ext cx="2770604" cy="4128200"/>
          </a:xfrm>
          <a:prstGeom prst="rect">
            <a:avLst/>
          </a:prstGeom>
        </p:spPr>
      </p:pic>
    </p:spTree>
    <p:extLst>
      <p:ext uri="{BB962C8B-B14F-4D97-AF65-F5344CB8AC3E}">
        <p14:creationId xmlns:p14="http://schemas.microsoft.com/office/powerpoint/2010/main" val="3628255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92F8-E284-6144-9EED-ECDF15C144A3}"/>
              </a:ext>
            </a:extLst>
          </p:cNvPr>
          <p:cNvSpPr>
            <a:spLocks noGrp="1"/>
          </p:cNvSpPr>
          <p:nvPr>
            <p:ph type="title"/>
          </p:nvPr>
        </p:nvSpPr>
        <p:spPr/>
        <p:txBody>
          <a:bodyPr/>
          <a:lstStyle/>
          <a:p>
            <a:r>
              <a:rPr lang="en-US" b="1" dirty="0"/>
              <a:t>AA </a:t>
            </a:r>
            <a:r>
              <a:rPr lang="en-US" b="1" dirty="0" err="1"/>
              <a:t>Agnostica</a:t>
            </a:r>
            <a:endParaRPr lang="en-US" dirty="0"/>
          </a:p>
        </p:txBody>
      </p:sp>
      <p:sp>
        <p:nvSpPr>
          <p:cNvPr id="3" name="Content Placeholder 2">
            <a:extLst>
              <a:ext uri="{FF2B5EF4-FFF2-40B4-BE49-F238E27FC236}">
                <a16:creationId xmlns:a16="http://schemas.microsoft.com/office/drawing/2014/main" id="{096200C2-4A82-F44B-A550-204B56981179}"/>
              </a:ext>
            </a:extLst>
          </p:cNvPr>
          <p:cNvSpPr>
            <a:spLocks noGrp="1"/>
          </p:cNvSpPr>
          <p:nvPr>
            <p:ph idx="1"/>
          </p:nvPr>
        </p:nvSpPr>
        <p:spPr>
          <a:xfrm>
            <a:off x="370703" y="2638044"/>
            <a:ext cx="11327027" cy="3943988"/>
          </a:xfrm>
        </p:spPr>
        <p:txBody>
          <a:bodyPr>
            <a:normAutofit/>
          </a:bodyPr>
          <a:lstStyle/>
          <a:p>
            <a:pPr fontAlgn="base"/>
            <a:r>
              <a:rPr lang="en-US" sz="2400" b="1" dirty="0"/>
              <a:t>AA </a:t>
            </a:r>
            <a:r>
              <a:rPr lang="en-US" sz="2400" b="1" dirty="0" err="1"/>
              <a:t>Agnostica</a:t>
            </a:r>
            <a:r>
              <a:rPr lang="en-US" sz="2400" dirty="0"/>
              <a:t> does not endorse or oppose any form of religion or atheism. Our only wish is to ensure suffering alcoholics that they can find sobriety in AA without having to accept anyone else’s beliefs or having to deny their own.</a:t>
            </a:r>
          </a:p>
          <a:p>
            <a:pPr fontAlgn="base"/>
            <a:r>
              <a:rPr lang="en-US" sz="2400" dirty="0"/>
              <a:t>The word “</a:t>
            </a:r>
            <a:r>
              <a:rPr lang="en-US" sz="2400" dirty="0" err="1"/>
              <a:t>Agnostica</a:t>
            </a:r>
            <a:r>
              <a:rPr lang="en-US" sz="2400" dirty="0"/>
              <a:t>” is derived from Chapter Four, “We Agnostics,” of </a:t>
            </a:r>
            <a:r>
              <a:rPr lang="en-US" sz="2400" i="1" dirty="0"/>
              <a:t>Alcoholics Anonymous</a:t>
            </a:r>
            <a:r>
              <a:rPr lang="en-US" sz="2400" dirty="0"/>
              <a:t>, otherwise known as the “Big Book”. When we use the word “agnostic” in relation to AA – or words like “atheist” or “freethinker” – we are simply referring to the specific wisdom of groups and individuals within the fellowship who understand that belief in a “God” (of any understanding) is not a necessary part of recovery from alcoholism</a:t>
            </a:r>
            <a:r>
              <a:rPr lang="en-US" dirty="0"/>
              <a:t>.</a:t>
            </a:r>
          </a:p>
          <a:p>
            <a:endParaRPr lang="en-US" dirty="0"/>
          </a:p>
        </p:txBody>
      </p:sp>
    </p:spTree>
    <p:extLst>
      <p:ext uri="{BB962C8B-B14F-4D97-AF65-F5344CB8AC3E}">
        <p14:creationId xmlns:p14="http://schemas.microsoft.com/office/powerpoint/2010/main" val="188783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931" y="1972491"/>
            <a:ext cx="3529584" cy="1983595"/>
          </a:xfrm>
        </p:spPr>
        <p:txBody>
          <a:bodyPr>
            <a:normAutofit fontScale="90000"/>
          </a:bodyPr>
          <a:lstStyle/>
          <a:p>
            <a:r>
              <a:rPr lang="en-US" b="1" dirty="0">
                <a:solidFill>
                  <a:srgbClr val="000000"/>
                </a:solidFill>
                <a:latin typeface="franklin-gothic-urw" charset="0"/>
              </a:rPr>
              <a:t>Rapid Growth of THE Religiously Unaffiliated</a:t>
            </a:r>
            <a:br>
              <a:rPr lang="en-US" b="1" dirty="0">
                <a:solidFill>
                  <a:srgbClr val="000000"/>
                </a:solidFill>
                <a:latin typeface="franklin-gothic-urw" charset="0"/>
              </a:rPr>
            </a:br>
            <a:endParaRPr lang="en-US" dirty="0"/>
          </a:p>
        </p:txBody>
      </p:sp>
      <p:pic>
        <p:nvPicPr>
          <p:cNvPr id="9" name="Picture 8"/>
          <p:cNvPicPr>
            <a:picLocks noChangeAspect="1"/>
          </p:cNvPicPr>
          <p:nvPr/>
        </p:nvPicPr>
        <p:blipFill>
          <a:blip r:embed="rId3"/>
          <a:stretch>
            <a:fillRect/>
          </a:stretch>
        </p:blipFill>
        <p:spPr>
          <a:xfrm>
            <a:off x="6035040" y="648751"/>
            <a:ext cx="4062549" cy="5438542"/>
          </a:xfrm>
          <a:prstGeom prst="rect">
            <a:avLst/>
          </a:prstGeom>
        </p:spPr>
      </p:pic>
    </p:spTree>
    <p:extLst>
      <p:ext uri="{BB962C8B-B14F-4D97-AF65-F5344CB8AC3E}">
        <p14:creationId xmlns:p14="http://schemas.microsoft.com/office/powerpoint/2010/main" val="1188938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152F-BD46-354E-A0F1-9032D811379B}"/>
              </a:ext>
            </a:extLst>
          </p:cNvPr>
          <p:cNvSpPr>
            <a:spLocks noGrp="1"/>
          </p:cNvSpPr>
          <p:nvPr>
            <p:ph type="title"/>
          </p:nvPr>
        </p:nvSpPr>
        <p:spPr>
          <a:xfrm>
            <a:off x="2239374" y="173859"/>
            <a:ext cx="7729728" cy="1188720"/>
          </a:xfrm>
        </p:spPr>
        <p:txBody>
          <a:bodyPr/>
          <a:lstStyle/>
          <a:p>
            <a:r>
              <a:rPr lang="en-US" b="1" dirty="0"/>
              <a:t>AA </a:t>
            </a:r>
            <a:r>
              <a:rPr lang="en-US" b="1" dirty="0" err="1"/>
              <a:t>Agnostica</a:t>
            </a:r>
            <a:endParaRPr lang="en-US" dirty="0"/>
          </a:p>
        </p:txBody>
      </p:sp>
      <p:pic>
        <p:nvPicPr>
          <p:cNvPr id="7" name="Picture 6">
            <a:extLst>
              <a:ext uri="{FF2B5EF4-FFF2-40B4-BE49-F238E27FC236}">
                <a16:creationId xmlns:a16="http://schemas.microsoft.com/office/drawing/2014/main" id="{C0BC526C-5462-294C-B268-1054D458F90C}"/>
              </a:ext>
            </a:extLst>
          </p:cNvPr>
          <p:cNvPicPr>
            <a:picLocks noChangeAspect="1"/>
          </p:cNvPicPr>
          <p:nvPr/>
        </p:nvPicPr>
        <p:blipFill>
          <a:blip r:embed="rId2"/>
          <a:stretch>
            <a:fillRect/>
          </a:stretch>
        </p:blipFill>
        <p:spPr>
          <a:xfrm>
            <a:off x="527222" y="1451267"/>
            <a:ext cx="1293340" cy="1293340"/>
          </a:xfrm>
          <a:prstGeom prst="rect">
            <a:avLst/>
          </a:prstGeom>
        </p:spPr>
      </p:pic>
      <p:sp>
        <p:nvSpPr>
          <p:cNvPr id="3" name="Content Placeholder 2">
            <a:extLst>
              <a:ext uri="{FF2B5EF4-FFF2-40B4-BE49-F238E27FC236}">
                <a16:creationId xmlns:a16="http://schemas.microsoft.com/office/drawing/2014/main" id="{8556D6CC-FE13-084F-BBAD-F36D52A7092A}"/>
              </a:ext>
            </a:extLst>
          </p:cNvPr>
          <p:cNvSpPr>
            <a:spLocks noGrp="1"/>
          </p:cNvSpPr>
          <p:nvPr>
            <p:ph idx="1"/>
          </p:nvPr>
        </p:nvSpPr>
        <p:spPr>
          <a:xfrm>
            <a:off x="1820562" y="1474574"/>
            <a:ext cx="10074876" cy="1285102"/>
          </a:xfrm>
        </p:spPr>
        <p:txBody>
          <a:bodyPr>
            <a:normAutofit/>
          </a:bodyPr>
          <a:lstStyle/>
          <a:p>
            <a:pPr marL="0" indent="0">
              <a:buNone/>
            </a:pPr>
            <a:r>
              <a:rPr lang="en-US" dirty="0"/>
              <a:t>In the spirit of rotation which is part of the “organization” of AA, in October 2015 a new website, </a:t>
            </a:r>
            <a:r>
              <a:rPr lang="en-US" dirty="0">
                <a:hlinkClick r:id="rId3"/>
              </a:rPr>
              <a:t>AA Beyond Belief</a:t>
            </a:r>
            <a:r>
              <a:rPr lang="en-US" dirty="0"/>
              <a:t>, took over what until then had been the mission of AA </a:t>
            </a:r>
            <a:r>
              <a:rPr lang="en-US" dirty="0" err="1"/>
              <a:t>Agnostica</a:t>
            </a:r>
            <a:r>
              <a:rPr lang="en-US" dirty="0"/>
              <a:t>: posting original articles by we agnostics and atheists on a weekly basis, mostly on Sundays. To regularly read about our “experience strength and hope”, make sure to subscribe to this website.</a:t>
            </a:r>
          </a:p>
          <a:p>
            <a:endParaRPr lang="en-US" dirty="0"/>
          </a:p>
        </p:txBody>
      </p:sp>
      <p:sp>
        <p:nvSpPr>
          <p:cNvPr id="8" name="Rectangle 7">
            <a:extLst>
              <a:ext uri="{FF2B5EF4-FFF2-40B4-BE49-F238E27FC236}">
                <a16:creationId xmlns:a16="http://schemas.microsoft.com/office/drawing/2014/main" id="{B1C3CFCB-80B9-8246-8640-2E15D2BFD292}"/>
              </a:ext>
            </a:extLst>
          </p:cNvPr>
          <p:cNvSpPr/>
          <p:nvPr/>
        </p:nvSpPr>
        <p:spPr>
          <a:xfrm>
            <a:off x="766118" y="2871671"/>
            <a:ext cx="8756823" cy="1200329"/>
          </a:xfrm>
          <a:prstGeom prst="rect">
            <a:avLst/>
          </a:prstGeom>
        </p:spPr>
        <p:txBody>
          <a:bodyPr wrap="square">
            <a:spAutoFit/>
          </a:bodyPr>
          <a:lstStyle/>
          <a:p>
            <a:r>
              <a:rPr lang="en-US" dirty="0"/>
              <a:t>Joe C, one of the founders of Beyond Belief, the first agnostic AA group in Canada, has his own website: </a:t>
            </a:r>
            <a:r>
              <a:rPr lang="en-US" dirty="0">
                <a:hlinkClick r:id="rId4" tooltip="Rebellion Dogs Publishing"/>
              </a:rPr>
              <a:t>Rebellion Dogs Publishing</a:t>
            </a:r>
            <a:r>
              <a:rPr lang="en-US" dirty="0"/>
              <a:t>. The website offers readers very timely articles (and some music!) on the state of recovery in the twenty first Century. Joe, of course, is the author of </a:t>
            </a:r>
            <a:r>
              <a:rPr lang="en-US" dirty="0">
                <a:hlinkClick r:id="rId5" tooltip="Beyond Belief: Agnostic Musings for 12 Step Life"/>
              </a:rPr>
              <a:t>Beyond Belief: Agnostic Musings for 12 Step Life</a:t>
            </a:r>
            <a:r>
              <a:rPr lang="en-US" dirty="0"/>
              <a:t>, a daily reflection book.</a:t>
            </a:r>
          </a:p>
        </p:txBody>
      </p:sp>
      <p:sp>
        <p:nvSpPr>
          <p:cNvPr id="9" name="Rectangle 8">
            <a:extLst>
              <a:ext uri="{FF2B5EF4-FFF2-40B4-BE49-F238E27FC236}">
                <a16:creationId xmlns:a16="http://schemas.microsoft.com/office/drawing/2014/main" id="{C7768204-5EB6-0C49-9A60-3BF035468DE1}"/>
              </a:ext>
            </a:extLst>
          </p:cNvPr>
          <p:cNvSpPr/>
          <p:nvPr/>
        </p:nvSpPr>
        <p:spPr>
          <a:xfrm>
            <a:off x="2296854" y="4411319"/>
            <a:ext cx="8264054" cy="1477328"/>
          </a:xfrm>
          <a:prstGeom prst="rect">
            <a:avLst/>
          </a:prstGeom>
        </p:spPr>
        <p:txBody>
          <a:bodyPr wrap="square">
            <a:spAutoFit/>
          </a:bodyPr>
          <a:lstStyle/>
          <a:p>
            <a:r>
              <a:rPr lang="en-US" dirty="0"/>
              <a:t>There is a section of the Pagan Press website that has some fine insights and links, </a:t>
            </a:r>
            <a:r>
              <a:rPr lang="en-US" dirty="0">
                <a:hlinkClick r:id="rId6" tooltip="Alcoholism: Recovery without Religiosity"/>
              </a:rPr>
              <a:t>Alcoholism: Recovery without Religiosity</a:t>
            </a:r>
            <a:r>
              <a:rPr lang="en-US" dirty="0"/>
              <a:t>. John L. has been clean and sober for 45 years now and has written some wonderful posts for AA </a:t>
            </a:r>
            <a:r>
              <a:rPr lang="en-US" dirty="0" err="1"/>
              <a:t>Agnostica</a:t>
            </a:r>
            <a:r>
              <a:rPr lang="en-US" dirty="0"/>
              <a:t>, including </a:t>
            </a:r>
            <a:r>
              <a:rPr lang="en-US" dirty="0">
                <a:hlinkClick r:id="rId7" tooltip="A Proposal to Eliminate the Lord's Prayer from AA meetings"/>
              </a:rPr>
              <a:t>A Proposal to Eliminate the Lord’s Prayer from AA Meetings</a:t>
            </a:r>
            <a:r>
              <a:rPr lang="en-US" dirty="0"/>
              <a:t>. His Freethinkers version of the 12 Steps are also featured on the website.</a:t>
            </a:r>
          </a:p>
        </p:txBody>
      </p:sp>
      <p:pic>
        <p:nvPicPr>
          <p:cNvPr id="10" name="Picture 9">
            <a:extLst>
              <a:ext uri="{FF2B5EF4-FFF2-40B4-BE49-F238E27FC236}">
                <a16:creationId xmlns:a16="http://schemas.microsoft.com/office/drawing/2014/main" id="{44D5AE33-6B52-DA4D-A2A6-ACC07EE82832}"/>
              </a:ext>
            </a:extLst>
          </p:cNvPr>
          <p:cNvPicPr>
            <a:picLocks noChangeAspect="1"/>
          </p:cNvPicPr>
          <p:nvPr/>
        </p:nvPicPr>
        <p:blipFill>
          <a:blip r:embed="rId8"/>
          <a:stretch>
            <a:fillRect/>
          </a:stretch>
        </p:blipFill>
        <p:spPr>
          <a:xfrm>
            <a:off x="9704173" y="2667546"/>
            <a:ext cx="1574113" cy="1574113"/>
          </a:xfrm>
          <a:prstGeom prst="rect">
            <a:avLst/>
          </a:prstGeom>
        </p:spPr>
      </p:pic>
      <p:pic>
        <p:nvPicPr>
          <p:cNvPr id="11" name="Picture 10">
            <a:extLst>
              <a:ext uri="{FF2B5EF4-FFF2-40B4-BE49-F238E27FC236}">
                <a16:creationId xmlns:a16="http://schemas.microsoft.com/office/drawing/2014/main" id="{61260CBE-458F-414D-A439-74344C949986}"/>
              </a:ext>
            </a:extLst>
          </p:cNvPr>
          <p:cNvPicPr>
            <a:picLocks noChangeAspect="1"/>
          </p:cNvPicPr>
          <p:nvPr/>
        </p:nvPicPr>
        <p:blipFill>
          <a:blip r:embed="rId9"/>
          <a:stretch>
            <a:fillRect/>
          </a:stretch>
        </p:blipFill>
        <p:spPr>
          <a:xfrm>
            <a:off x="842833" y="4411319"/>
            <a:ext cx="1454021" cy="1454021"/>
          </a:xfrm>
          <a:prstGeom prst="rect">
            <a:avLst/>
          </a:prstGeom>
        </p:spPr>
      </p:pic>
    </p:spTree>
    <p:extLst>
      <p:ext uri="{BB962C8B-B14F-4D97-AF65-F5344CB8AC3E}">
        <p14:creationId xmlns:p14="http://schemas.microsoft.com/office/powerpoint/2010/main" val="1935193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152F-BD46-354E-A0F1-9032D811379B}"/>
              </a:ext>
            </a:extLst>
          </p:cNvPr>
          <p:cNvSpPr>
            <a:spLocks noGrp="1"/>
          </p:cNvSpPr>
          <p:nvPr>
            <p:ph type="title"/>
          </p:nvPr>
        </p:nvSpPr>
        <p:spPr>
          <a:xfrm>
            <a:off x="2239374" y="173859"/>
            <a:ext cx="7729728" cy="1188720"/>
          </a:xfrm>
        </p:spPr>
        <p:txBody>
          <a:bodyPr/>
          <a:lstStyle/>
          <a:p>
            <a:r>
              <a:rPr lang="en-US" b="1" dirty="0"/>
              <a:t>AA </a:t>
            </a:r>
            <a:r>
              <a:rPr lang="en-US" b="1" dirty="0" err="1"/>
              <a:t>Agnostica</a:t>
            </a:r>
            <a:endParaRPr lang="en-US" dirty="0"/>
          </a:p>
        </p:txBody>
      </p:sp>
      <p:pic>
        <p:nvPicPr>
          <p:cNvPr id="4" name="Picture 3">
            <a:extLst>
              <a:ext uri="{FF2B5EF4-FFF2-40B4-BE49-F238E27FC236}">
                <a16:creationId xmlns:a16="http://schemas.microsoft.com/office/drawing/2014/main" id="{45968F4E-F407-8F4B-BB69-9D907FB695BB}"/>
              </a:ext>
            </a:extLst>
          </p:cNvPr>
          <p:cNvPicPr>
            <a:picLocks noChangeAspect="1"/>
          </p:cNvPicPr>
          <p:nvPr/>
        </p:nvPicPr>
        <p:blipFill>
          <a:blip r:embed="rId2"/>
          <a:stretch>
            <a:fillRect/>
          </a:stretch>
        </p:blipFill>
        <p:spPr>
          <a:xfrm>
            <a:off x="1267941" y="1574800"/>
            <a:ext cx="1270000" cy="1270000"/>
          </a:xfrm>
          <a:prstGeom prst="rect">
            <a:avLst/>
          </a:prstGeom>
        </p:spPr>
      </p:pic>
      <p:sp>
        <p:nvSpPr>
          <p:cNvPr id="3" name="Content Placeholder 2">
            <a:extLst>
              <a:ext uri="{FF2B5EF4-FFF2-40B4-BE49-F238E27FC236}">
                <a16:creationId xmlns:a16="http://schemas.microsoft.com/office/drawing/2014/main" id="{8556D6CC-FE13-084F-BBAD-F36D52A7092A}"/>
              </a:ext>
            </a:extLst>
          </p:cNvPr>
          <p:cNvSpPr>
            <a:spLocks noGrp="1"/>
          </p:cNvSpPr>
          <p:nvPr>
            <p:ph idx="1"/>
          </p:nvPr>
        </p:nvSpPr>
        <p:spPr>
          <a:xfrm>
            <a:off x="2612080" y="1647569"/>
            <a:ext cx="9357497" cy="1293340"/>
          </a:xfrm>
        </p:spPr>
        <p:txBody>
          <a:bodyPr>
            <a:normAutofit/>
          </a:bodyPr>
          <a:lstStyle/>
          <a:p>
            <a:pPr marL="0" indent="0">
              <a:buNone/>
            </a:pPr>
            <a:r>
              <a:rPr lang="en-US" dirty="0">
                <a:hlinkClick r:id="rId3"/>
              </a:rPr>
              <a:t>The Buddhist Recovery Network</a:t>
            </a:r>
            <a:r>
              <a:rPr lang="en-US" dirty="0"/>
              <a:t> “supports the use of Buddhist teachings, traditions and practices to help people recover from the suffering caused by addictive behaviors… Respectful of all recovery paths, the organization promotes mindfulness and meditation, and is grounded in Buddhist principles of non-harming, compassion and interdependence.”</a:t>
            </a:r>
          </a:p>
          <a:p>
            <a:pPr marL="0" indent="0">
              <a:buNone/>
            </a:pPr>
            <a:endParaRPr lang="en-US" dirty="0"/>
          </a:p>
        </p:txBody>
      </p:sp>
      <p:sp>
        <p:nvSpPr>
          <p:cNvPr id="5" name="Rectangle 4">
            <a:extLst>
              <a:ext uri="{FF2B5EF4-FFF2-40B4-BE49-F238E27FC236}">
                <a16:creationId xmlns:a16="http://schemas.microsoft.com/office/drawing/2014/main" id="{ED1EDBC9-4356-524E-BB66-D12A29522814}"/>
              </a:ext>
            </a:extLst>
          </p:cNvPr>
          <p:cNvSpPr/>
          <p:nvPr/>
        </p:nvSpPr>
        <p:spPr>
          <a:xfrm>
            <a:off x="1252152" y="3225899"/>
            <a:ext cx="8517237" cy="1200329"/>
          </a:xfrm>
          <a:prstGeom prst="rect">
            <a:avLst/>
          </a:prstGeom>
        </p:spPr>
        <p:txBody>
          <a:bodyPr wrap="square">
            <a:spAutoFit/>
          </a:bodyPr>
          <a:lstStyle/>
          <a:p>
            <a:r>
              <a:rPr lang="en-US" dirty="0">
                <a:hlinkClick r:id="rId4" tooltip="The Fix"/>
              </a:rPr>
              <a:t>The Fix</a:t>
            </a:r>
            <a:r>
              <a:rPr lang="en-US" dirty="0"/>
              <a:t> offers up to date news about recovery (or the search for it) for pretty much everything that is called “addiction” these days… It does not “hold back” on engaging in issues that may be deemed controversial. One finds issues raised that are often only whispered about among friends in the rooms of traditional groups like 12 Step meetings</a:t>
            </a:r>
          </a:p>
        </p:txBody>
      </p:sp>
      <p:pic>
        <p:nvPicPr>
          <p:cNvPr id="6" name="Picture 5">
            <a:extLst>
              <a:ext uri="{FF2B5EF4-FFF2-40B4-BE49-F238E27FC236}">
                <a16:creationId xmlns:a16="http://schemas.microsoft.com/office/drawing/2014/main" id="{3EEC93AD-6027-FB47-8CA8-460DE17AD7F7}"/>
              </a:ext>
            </a:extLst>
          </p:cNvPr>
          <p:cNvPicPr>
            <a:picLocks noChangeAspect="1"/>
          </p:cNvPicPr>
          <p:nvPr/>
        </p:nvPicPr>
        <p:blipFill>
          <a:blip r:embed="rId5"/>
          <a:stretch>
            <a:fillRect/>
          </a:stretch>
        </p:blipFill>
        <p:spPr>
          <a:xfrm>
            <a:off x="9621107" y="3225899"/>
            <a:ext cx="1270000" cy="1270000"/>
          </a:xfrm>
          <a:prstGeom prst="rect">
            <a:avLst/>
          </a:prstGeom>
        </p:spPr>
      </p:pic>
    </p:spTree>
    <p:extLst>
      <p:ext uri="{BB962C8B-B14F-4D97-AF65-F5344CB8AC3E}">
        <p14:creationId xmlns:p14="http://schemas.microsoft.com/office/powerpoint/2010/main" val="4110544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8F5C-F506-344D-989B-C2D660E37351}"/>
              </a:ext>
            </a:extLst>
          </p:cNvPr>
          <p:cNvSpPr>
            <a:spLocks noGrp="1"/>
          </p:cNvSpPr>
          <p:nvPr>
            <p:ph type="title"/>
          </p:nvPr>
        </p:nvSpPr>
        <p:spPr>
          <a:xfrm>
            <a:off x="2173471" y="355092"/>
            <a:ext cx="7729728" cy="1188720"/>
          </a:xfrm>
        </p:spPr>
        <p:txBody>
          <a:bodyPr/>
          <a:lstStyle/>
          <a:p>
            <a:r>
              <a:rPr lang="en-US" b="1" dirty="0"/>
              <a:t>AA </a:t>
            </a:r>
            <a:r>
              <a:rPr lang="en-US" b="1" dirty="0" err="1"/>
              <a:t>Agnostica</a:t>
            </a:r>
            <a:br>
              <a:rPr lang="en-US" b="1" dirty="0"/>
            </a:br>
            <a:r>
              <a:rPr lang="en-US" dirty="0"/>
              <a:t>Starting a Secular AA Meeting</a:t>
            </a:r>
          </a:p>
        </p:txBody>
      </p:sp>
      <p:sp>
        <p:nvSpPr>
          <p:cNvPr id="3" name="Content Placeholder 2">
            <a:extLst>
              <a:ext uri="{FF2B5EF4-FFF2-40B4-BE49-F238E27FC236}">
                <a16:creationId xmlns:a16="http://schemas.microsoft.com/office/drawing/2014/main" id="{F8ECFAB5-6E06-BD46-B355-93FA4A367142}"/>
              </a:ext>
            </a:extLst>
          </p:cNvPr>
          <p:cNvSpPr>
            <a:spLocks noGrp="1"/>
          </p:cNvSpPr>
          <p:nvPr>
            <p:ph idx="1"/>
          </p:nvPr>
        </p:nvSpPr>
        <p:spPr>
          <a:xfrm>
            <a:off x="201168" y="1696995"/>
            <a:ext cx="11789664" cy="4971535"/>
          </a:xfrm>
        </p:spPr>
        <p:txBody>
          <a:bodyPr>
            <a:normAutofit/>
          </a:bodyPr>
          <a:lstStyle/>
          <a:p>
            <a:pPr fontAlgn="base"/>
            <a:r>
              <a:rPr lang="en-US" dirty="0"/>
              <a:t>Some will tell you that all you need is a resentment and a coffee pot. That’s because many new meetings get started when a few AA members find something amiss and decide they want a meeting of their own.</a:t>
            </a:r>
          </a:p>
          <a:p>
            <a:pPr fontAlgn="base"/>
            <a:r>
              <a:rPr lang="en-US" dirty="0"/>
              <a:t>In fact, it’s not much more complicated than that.</a:t>
            </a:r>
          </a:p>
          <a:p>
            <a:pPr fontAlgn="base"/>
            <a:r>
              <a:rPr lang="en-US" dirty="0"/>
              <a:t>You’ll need a meeting format of course. You can use the </a:t>
            </a:r>
            <a:r>
              <a:rPr lang="en-US" dirty="0">
                <a:hlinkClick r:id="rId2"/>
              </a:rPr>
              <a:t>Secular AA Meeting Format</a:t>
            </a:r>
            <a:r>
              <a:rPr lang="en-US" dirty="0"/>
              <a:t> and adapt it to suit your new group’s desires and needs.</a:t>
            </a:r>
          </a:p>
          <a:p>
            <a:pPr fontAlgn="base"/>
            <a:r>
              <a:rPr lang="en-US" dirty="0"/>
              <a:t>For all kinds of other information (flyers, pamphlets, etc.) you can also visit the website </a:t>
            </a:r>
            <a:r>
              <a:rPr lang="en-US" dirty="0">
                <a:hlinkClick r:id="rId3"/>
              </a:rPr>
              <a:t>Secular AA</a:t>
            </a:r>
            <a:r>
              <a:rPr lang="en-US" dirty="0"/>
              <a:t>. And, once it’s up and running, make sure to have your meeting and its details listed! You can do that by completing the “New Meeting Form” included under the “Secular Meetings” tab.</a:t>
            </a:r>
          </a:p>
          <a:p>
            <a:pPr fontAlgn="base"/>
            <a:r>
              <a:rPr lang="en-US" dirty="0"/>
              <a:t>You will need a small group of people who will take responsibility for the meetings: unlocking the door, finding a chairperson, making the coffee… The long form of Tradition Three lays out the very simple requirements of an AA group:</a:t>
            </a:r>
          </a:p>
          <a:p>
            <a:pPr fontAlgn="base"/>
            <a:r>
              <a:rPr lang="en-US" dirty="0"/>
              <a:t>Our membership ought to include all who suffer from alcoholism. Hence we may refuse none who wish to recover. Nor ought AA membership ever depend upon money or conformity. Any two or three alcoholics gathered together for sobriety may call themselves an AA Group, provided that, as a group, they have no other affiliation.</a:t>
            </a:r>
          </a:p>
          <a:p>
            <a:endParaRPr lang="en-US" dirty="0"/>
          </a:p>
        </p:txBody>
      </p:sp>
    </p:spTree>
    <p:extLst>
      <p:ext uri="{BB962C8B-B14F-4D97-AF65-F5344CB8AC3E}">
        <p14:creationId xmlns:p14="http://schemas.microsoft.com/office/powerpoint/2010/main" val="731582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D6029CD7-F75D-624B-ABA1-AB6F239E4335}"/>
              </a:ext>
            </a:extLst>
          </p:cNvPr>
          <p:cNvPicPr>
            <a:picLocks/>
          </p:cNvPicPr>
          <p:nvPr/>
        </p:nvPicPr>
        <p:blipFill rotWithShape="1">
          <a:blip r:embed="rId2"/>
          <a:srcRect l="10689" r="6877"/>
          <a:stretch/>
        </p:blipFill>
        <p:spPr>
          <a:xfrm>
            <a:off x="6832648" y="911898"/>
            <a:ext cx="4538133" cy="4667956"/>
          </a:xfrm>
          <a:prstGeom prst="rect">
            <a:avLst/>
          </a:prstGeom>
        </p:spPr>
      </p:pic>
      <p:sp>
        <p:nvSpPr>
          <p:cNvPr id="2" name="Title 1">
            <a:extLst>
              <a:ext uri="{FF2B5EF4-FFF2-40B4-BE49-F238E27FC236}">
                <a16:creationId xmlns:a16="http://schemas.microsoft.com/office/drawing/2014/main" id="{503DFB64-94E9-8C46-88AB-105F847C86CA}"/>
              </a:ext>
            </a:extLst>
          </p:cNvPr>
          <p:cNvSpPr>
            <a:spLocks noGrp="1"/>
          </p:cNvSpPr>
          <p:nvPr>
            <p:ph type="title"/>
          </p:nvPr>
        </p:nvSpPr>
        <p:spPr>
          <a:xfrm>
            <a:off x="418455" y="471159"/>
            <a:ext cx="6321012" cy="1174991"/>
          </a:xfrm>
        </p:spPr>
        <p:txBody>
          <a:bodyPr>
            <a:normAutofit/>
          </a:bodyPr>
          <a:lstStyle/>
          <a:p>
            <a:r>
              <a:rPr lang="en-US" sz="1900" b="1" dirty="0"/>
              <a:t>Ongoing Support Considerations</a:t>
            </a:r>
            <a:br>
              <a:rPr lang="en-US" sz="1900" dirty="0"/>
            </a:br>
            <a:endParaRPr lang="en-US" sz="1900" dirty="0"/>
          </a:p>
        </p:txBody>
      </p:sp>
      <p:sp>
        <p:nvSpPr>
          <p:cNvPr id="3" name="Content Placeholder 2">
            <a:extLst>
              <a:ext uri="{FF2B5EF4-FFF2-40B4-BE49-F238E27FC236}">
                <a16:creationId xmlns:a16="http://schemas.microsoft.com/office/drawing/2014/main" id="{1C2A4946-D6A4-9B4A-B528-0D1F9BD3F66D}"/>
              </a:ext>
            </a:extLst>
          </p:cNvPr>
          <p:cNvSpPr>
            <a:spLocks noGrp="1"/>
          </p:cNvSpPr>
          <p:nvPr>
            <p:ph idx="1"/>
          </p:nvPr>
        </p:nvSpPr>
        <p:spPr>
          <a:xfrm>
            <a:off x="418455" y="2246489"/>
            <a:ext cx="5666256" cy="3773633"/>
          </a:xfrm>
        </p:spPr>
        <p:txBody>
          <a:bodyPr>
            <a:normAutofit/>
          </a:bodyPr>
          <a:lstStyle/>
          <a:p>
            <a:pPr marL="0" indent="0">
              <a:buNone/>
            </a:pPr>
            <a:r>
              <a:rPr lang="en-US" sz="2000" b="1" dirty="0"/>
              <a:t>Alternatives to traditional 12-Step Fellowship</a:t>
            </a:r>
          </a:p>
          <a:p>
            <a:pPr algn="ctr"/>
            <a:r>
              <a:rPr lang="en-US" sz="3600" b="1" dirty="0"/>
              <a:t>SMART</a:t>
            </a:r>
          </a:p>
          <a:p>
            <a:pPr algn="ctr"/>
            <a:r>
              <a:rPr lang="en-US" sz="3600" b="1" dirty="0"/>
              <a:t>AA AGNOSTICA</a:t>
            </a:r>
          </a:p>
          <a:p>
            <a:pPr algn="ctr"/>
            <a:r>
              <a:rPr lang="en-US" sz="3600" b="1" dirty="0"/>
              <a:t>RATIONAL RECOVERY</a:t>
            </a:r>
          </a:p>
          <a:p>
            <a:endParaRPr lang="en-US" sz="1600" b="1" dirty="0"/>
          </a:p>
        </p:txBody>
      </p:sp>
    </p:spTree>
    <p:extLst>
      <p:ext uri="{BB962C8B-B14F-4D97-AF65-F5344CB8AC3E}">
        <p14:creationId xmlns:p14="http://schemas.microsoft.com/office/powerpoint/2010/main" val="38445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3">
                                            <p:txEl>
                                              <p:pRg st="1" end="1"/>
                                            </p:txEl>
                                          </p:spTgt>
                                        </p:tgtEl>
                                        <p:attrNameLst>
                                          <p:attrName>ppt_w</p:attrName>
                                        </p:attrNameLst>
                                      </p:cBhvr>
                                      <p:tavLst>
                                        <p:tav tm="0">
                                          <p:val>
                                            <p:strVal val="ppt_w"/>
                                          </p:val>
                                        </p:tav>
                                        <p:tav tm="100000">
                                          <p:val>
                                            <p:fltVal val="0"/>
                                          </p:val>
                                        </p:tav>
                                      </p:tavLst>
                                    </p:anim>
                                    <p:anim calcmode="lin" valueType="num">
                                      <p:cBhvr>
                                        <p:cTn id="7" dur="1000"/>
                                        <p:tgtEl>
                                          <p:spTgt spid="3">
                                            <p:txEl>
                                              <p:pRg st="1" end="1"/>
                                            </p:txEl>
                                          </p:spTgt>
                                        </p:tgtEl>
                                        <p:attrNameLst>
                                          <p:attrName>ppt_h</p:attrName>
                                        </p:attrNameLst>
                                      </p:cBhvr>
                                      <p:tavLst>
                                        <p:tav tm="0">
                                          <p:val>
                                            <p:strVal val="ppt_h"/>
                                          </p:val>
                                        </p:tav>
                                        <p:tav tm="100000">
                                          <p:val>
                                            <p:fltVal val="0"/>
                                          </p:val>
                                        </p:tav>
                                      </p:tavLst>
                                    </p:anim>
                                    <p:anim calcmode="lin" valueType="num">
                                      <p:cBhvr>
                                        <p:cTn id="8" dur="1000"/>
                                        <p:tgtEl>
                                          <p:spTgt spid="3">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3">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9E48-FE03-034E-B81A-F9E751A9CA5F}"/>
              </a:ext>
            </a:extLst>
          </p:cNvPr>
          <p:cNvSpPr>
            <a:spLocks noGrp="1"/>
          </p:cNvSpPr>
          <p:nvPr>
            <p:ph type="title"/>
          </p:nvPr>
        </p:nvSpPr>
        <p:spPr>
          <a:xfrm>
            <a:off x="2231136" y="470421"/>
            <a:ext cx="7729728" cy="1188720"/>
          </a:xfrm>
        </p:spPr>
        <p:txBody>
          <a:bodyPr/>
          <a:lstStyle/>
          <a:p>
            <a:r>
              <a:rPr lang="en-US" b="1" dirty="0"/>
              <a:t>RATIONAL RECOVERY</a:t>
            </a:r>
            <a:br>
              <a:rPr lang="en-US" b="1" dirty="0"/>
            </a:br>
            <a:endParaRPr lang="en-US" dirty="0"/>
          </a:p>
        </p:txBody>
      </p:sp>
      <p:pic>
        <p:nvPicPr>
          <p:cNvPr id="4" name="Content Placeholder 3">
            <a:extLst>
              <a:ext uri="{FF2B5EF4-FFF2-40B4-BE49-F238E27FC236}">
                <a16:creationId xmlns:a16="http://schemas.microsoft.com/office/drawing/2014/main" id="{BC9BD1B4-123F-C348-B972-249A7B8074F0}"/>
              </a:ext>
            </a:extLst>
          </p:cNvPr>
          <p:cNvPicPr>
            <a:picLocks noGrp="1" noChangeAspect="1"/>
          </p:cNvPicPr>
          <p:nvPr>
            <p:ph idx="1"/>
          </p:nvPr>
        </p:nvPicPr>
        <p:blipFill>
          <a:blip r:embed="rId2"/>
          <a:stretch>
            <a:fillRect/>
          </a:stretch>
        </p:blipFill>
        <p:spPr>
          <a:xfrm>
            <a:off x="766120" y="834895"/>
            <a:ext cx="2175648" cy="3427127"/>
          </a:xfrm>
          <a:prstGeom prst="rect">
            <a:avLst/>
          </a:prstGeom>
        </p:spPr>
      </p:pic>
      <p:graphicFrame>
        <p:nvGraphicFramePr>
          <p:cNvPr id="5" name="Table 4">
            <a:extLst>
              <a:ext uri="{FF2B5EF4-FFF2-40B4-BE49-F238E27FC236}">
                <a16:creationId xmlns:a16="http://schemas.microsoft.com/office/drawing/2014/main" id="{3C576EB8-5796-694B-981F-BC440EA3A926}"/>
              </a:ext>
            </a:extLst>
          </p:cNvPr>
          <p:cNvGraphicFramePr>
            <a:graphicFrameLocks noGrp="1"/>
          </p:cNvGraphicFramePr>
          <p:nvPr>
            <p:extLst>
              <p:ext uri="{D42A27DB-BD31-4B8C-83A1-F6EECF244321}">
                <p14:modId xmlns:p14="http://schemas.microsoft.com/office/powerpoint/2010/main" val="2503121327"/>
              </p:ext>
            </p:extLst>
          </p:nvPr>
        </p:nvGraphicFramePr>
        <p:xfrm>
          <a:off x="3269723" y="1890025"/>
          <a:ext cx="7538320" cy="3733800"/>
        </p:xfrm>
        <a:graphic>
          <a:graphicData uri="http://schemas.openxmlformats.org/drawingml/2006/table">
            <a:tbl>
              <a:tblPr/>
              <a:tblGrid>
                <a:gridCol w="7303669">
                  <a:extLst>
                    <a:ext uri="{9D8B030D-6E8A-4147-A177-3AD203B41FA5}">
                      <a16:colId xmlns:a16="http://schemas.microsoft.com/office/drawing/2014/main" val="1821386211"/>
                    </a:ext>
                  </a:extLst>
                </a:gridCol>
                <a:gridCol w="234651">
                  <a:extLst>
                    <a:ext uri="{9D8B030D-6E8A-4147-A177-3AD203B41FA5}">
                      <a16:colId xmlns:a16="http://schemas.microsoft.com/office/drawing/2014/main" val="1814960829"/>
                    </a:ext>
                  </a:extLst>
                </a:gridCol>
              </a:tblGrid>
              <a:tr h="0">
                <a:tc>
                  <a:txBody>
                    <a:bodyPr/>
                    <a:lstStyle/>
                    <a:p>
                      <a:br>
                        <a:rPr lang="en-US">
                          <a:solidFill>
                            <a:srgbClr val="000000"/>
                          </a:solidFill>
                          <a:effectLst/>
                          <a:latin typeface="Georgia" panose="02040502050405020303" pitchFamily="18" charset="0"/>
                        </a:rPr>
                      </a:br>
                      <a:endParaRPr lang="en-US"/>
                    </a:p>
                  </a:txBody>
                  <a:tcPr marL="0" marR="0" marT="0" marB="0">
                    <a:lnL>
                      <a:noFill/>
                    </a:lnL>
                    <a:lnR>
                      <a:noFill/>
                    </a:lnR>
                    <a:lnT>
                      <a:noFill/>
                    </a:lnT>
                    <a:lnB>
                      <a:noFill/>
                    </a:lnB>
                    <a:solidFill>
                      <a:srgbClr val="FFFFFF"/>
                    </a:solidFill>
                  </a:tcPr>
                </a:tc>
                <a:tc>
                  <a:txBody>
                    <a:bodyPr/>
                    <a:lstStyle/>
                    <a:p>
                      <a:endParaRPr lang="en-US" dirty="0"/>
                    </a:p>
                  </a:txBody>
                  <a:tcPr>
                    <a:lnL>
                      <a:noFill/>
                    </a:lnL>
                  </a:tcPr>
                </a:tc>
                <a:extLst>
                  <a:ext uri="{0D108BD9-81ED-4DB2-BD59-A6C34878D82A}">
                    <a16:rowId xmlns:a16="http://schemas.microsoft.com/office/drawing/2014/main" val="3671572757"/>
                  </a:ext>
                </a:extLst>
              </a:tr>
              <a:tr h="0">
                <a:tc gridSpan="2">
                  <a:txBody>
                    <a:bodyPr/>
                    <a:lstStyle/>
                    <a:p>
                      <a:pPr algn="ctr"/>
                      <a:r>
                        <a:rPr lang="en-US" b="1" dirty="0">
                          <a:solidFill>
                            <a:srgbClr val="000000"/>
                          </a:solidFill>
                          <a:effectLst/>
                          <a:latin typeface="Georgia" panose="02040502050405020303" pitchFamily="18" charset="0"/>
                        </a:rPr>
                        <a:t>What is Rational Recovery?</a:t>
                      </a:r>
                    </a:p>
                    <a:p>
                      <a:pPr algn="ctr"/>
                      <a:endParaRPr lang="en-US" dirty="0">
                        <a:solidFill>
                          <a:srgbClr val="000000"/>
                        </a:solidFill>
                        <a:effectLst/>
                        <a:latin typeface="Georgia" panose="02040502050405020303" pitchFamily="18" charset="0"/>
                      </a:endParaRPr>
                    </a:p>
                    <a:p>
                      <a:pPr algn="l"/>
                      <a:r>
                        <a:rPr lang="en-US" sz="2400" dirty="0">
                          <a:solidFill>
                            <a:srgbClr val="000000"/>
                          </a:solidFill>
                          <a:effectLst/>
                          <a:latin typeface="Georgia" panose="02040502050405020303" pitchFamily="18" charset="0"/>
                        </a:rPr>
                        <a:t>Rational Recovery® is the exclusive, worldwide source of counseling, guidance, and direct instruction on </a:t>
                      </a:r>
                      <a:r>
                        <a:rPr lang="en-US" sz="2400" i="1" dirty="0">
                          <a:solidFill>
                            <a:srgbClr val="000000"/>
                          </a:solidFill>
                          <a:effectLst/>
                          <a:latin typeface="Georgia" panose="02040502050405020303" pitchFamily="18" charset="0"/>
                        </a:rPr>
                        <a:t>independent</a:t>
                      </a:r>
                      <a:r>
                        <a:rPr lang="en-US" sz="2400" dirty="0">
                          <a:solidFill>
                            <a:srgbClr val="000000"/>
                          </a:solidFill>
                          <a:effectLst/>
                          <a:latin typeface="Georgia" panose="02040502050405020303" pitchFamily="18" charset="0"/>
                        </a:rPr>
                        <a:t> recovery from addiction to alcohol and other drugs through planned, permanent abstinence. We use an exclusive method, Addictive Voice Recognition Technique (AVRT®), which is by far the most cost-effective, dignified, private approach of all.</a:t>
                      </a:r>
                    </a:p>
                  </a:txBody>
                  <a:tcPr marL="38100" marR="38100" marT="38100" marB="38100">
                    <a:lnL>
                      <a:noFill/>
                    </a:lnL>
                    <a:lnR>
                      <a:noFill/>
                    </a:lnR>
                    <a:lnT>
                      <a:noFill/>
                    </a:lnT>
                    <a:lnB>
                      <a:noFill/>
                    </a:lnB>
                    <a:solidFill>
                      <a:srgbClr val="FFFFFF"/>
                    </a:solidFill>
                  </a:tcPr>
                </a:tc>
                <a:tc hMerge="1">
                  <a:txBody>
                    <a:bodyPr/>
                    <a:lstStyle/>
                    <a:p>
                      <a:endParaRPr lang="en-US"/>
                    </a:p>
                  </a:txBody>
                  <a:tcPr/>
                </a:tc>
                <a:extLst>
                  <a:ext uri="{0D108BD9-81ED-4DB2-BD59-A6C34878D82A}">
                    <a16:rowId xmlns:a16="http://schemas.microsoft.com/office/drawing/2014/main" val="980192900"/>
                  </a:ext>
                </a:extLst>
              </a:tr>
            </a:tbl>
          </a:graphicData>
        </a:graphic>
      </p:graphicFrame>
    </p:spTree>
    <p:extLst>
      <p:ext uri="{BB962C8B-B14F-4D97-AF65-F5344CB8AC3E}">
        <p14:creationId xmlns:p14="http://schemas.microsoft.com/office/powerpoint/2010/main" val="474696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9435-1B4A-B04F-AF9A-FC978FE04E3B}"/>
              </a:ext>
            </a:extLst>
          </p:cNvPr>
          <p:cNvSpPr>
            <a:spLocks noGrp="1"/>
          </p:cNvSpPr>
          <p:nvPr>
            <p:ph type="title"/>
          </p:nvPr>
        </p:nvSpPr>
        <p:spPr/>
        <p:txBody>
          <a:bodyPr/>
          <a:lstStyle/>
          <a:p>
            <a:r>
              <a:rPr lang="en-US" b="1" dirty="0"/>
              <a:t>RATIONAL RECOVERY</a:t>
            </a:r>
            <a:endParaRPr lang="en-US" dirty="0"/>
          </a:p>
        </p:txBody>
      </p:sp>
      <p:sp>
        <p:nvSpPr>
          <p:cNvPr id="3" name="Content Placeholder 2">
            <a:extLst>
              <a:ext uri="{FF2B5EF4-FFF2-40B4-BE49-F238E27FC236}">
                <a16:creationId xmlns:a16="http://schemas.microsoft.com/office/drawing/2014/main" id="{03858CD1-2A48-AC42-A639-49EDD085A375}"/>
              </a:ext>
            </a:extLst>
          </p:cNvPr>
          <p:cNvSpPr>
            <a:spLocks noGrp="1"/>
          </p:cNvSpPr>
          <p:nvPr>
            <p:ph idx="1"/>
          </p:nvPr>
        </p:nvSpPr>
        <p:spPr>
          <a:xfrm>
            <a:off x="164757" y="2638044"/>
            <a:ext cx="11953102" cy="3886324"/>
          </a:xfrm>
        </p:spPr>
        <p:txBody>
          <a:bodyPr>
            <a:noAutofit/>
          </a:bodyPr>
          <a:lstStyle/>
          <a:p>
            <a:r>
              <a:rPr lang="en-US" sz="2400" b="1" dirty="0"/>
              <a:t>What is Active Voice Recognition Technique®?</a:t>
            </a:r>
            <a:br>
              <a:rPr lang="en-US" sz="2400" b="1" dirty="0"/>
            </a:br>
            <a:r>
              <a:rPr lang="en-US" sz="2400" dirty="0"/>
              <a:t>AVRT® is the lore of independent recovery from substance addiction in a brief, consumer-ready, service-marked, educational format. Many thousands have recovered using </a:t>
            </a:r>
            <a:r>
              <a:rPr lang="en-US" sz="2400" b="1" dirty="0">
                <a:hlinkClick r:id="rId2"/>
              </a:rPr>
              <a:t>The Crash Course on AVRT.</a:t>
            </a:r>
            <a:r>
              <a:rPr lang="en-US" sz="2400" dirty="0"/>
              <a:t>  In fact,  AVRT is based upon the common thread of success as described to us by thousands of self-recovered people.</a:t>
            </a:r>
            <a:br>
              <a:rPr lang="en-US" sz="2400" dirty="0"/>
            </a:br>
            <a:r>
              <a:rPr lang="en-US" sz="2400" dirty="0"/>
              <a:t>It is a </a:t>
            </a:r>
            <a:r>
              <a:rPr lang="en-US" sz="2400" i="1" dirty="0"/>
              <a:t>comprehensive</a:t>
            </a:r>
            <a:r>
              <a:rPr lang="en-US" sz="2400" dirty="0"/>
              <a:t> remedy for addiction, allowing addicted people to fully recover in as short a time as they like, without regard to age of onset, the substance of choice, previous unsuccessful attempts at recovery, and the existence of other personal problems. AVRT-based recovery is nothing more or less than secure, permanent abstinence.</a:t>
            </a:r>
          </a:p>
        </p:txBody>
      </p:sp>
    </p:spTree>
    <p:extLst>
      <p:ext uri="{BB962C8B-B14F-4D97-AF65-F5344CB8AC3E}">
        <p14:creationId xmlns:p14="http://schemas.microsoft.com/office/powerpoint/2010/main" val="4124740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181F-463B-4A4C-9BA9-D9832B0C0D85}"/>
              </a:ext>
            </a:extLst>
          </p:cNvPr>
          <p:cNvSpPr>
            <a:spLocks noGrp="1"/>
          </p:cNvSpPr>
          <p:nvPr>
            <p:ph type="title"/>
          </p:nvPr>
        </p:nvSpPr>
        <p:spPr/>
        <p:txBody>
          <a:bodyPr/>
          <a:lstStyle/>
          <a:p>
            <a:r>
              <a:rPr lang="en-US" b="1" dirty="0"/>
              <a:t>RATIONAL RECOVERY</a:t>
            </a:r>
            <a:endParaRPr lang="en-US" dirty="0"/>
          </a:p>
        </p:txBody>
      </p:sp>
      <p:sp>
        <p:nvSpPr>
          <p:cNvPr id="3" name="Content Placeholder 2">
            <a:extLst>
              <a:ext uri="{FF2B5EF4-FFF2-40B4-BE49-F238E27FC236}">
                <a16:creationId xmlns:a16="http://schemas.microsoft.com/office/drawing/2014/main" id="{1B4F0999-6FE8-0A4F-9B64-570E0B7F23F3}"/>
              </a:ext>
            </a:extLst>
          </p:cNvPr>
          <p:cNvSpPr>
            <a:spLocks noGrp="1"/>
          </p:cNvSpPr>
          <p:nvPr>
            <p:ph idx="1"/>
          </p:nvPr>
        </p:nvSpPr>
        <p:spPr>
          <a:xfrm>
            <a:off x="551935" y="2407385"/>
            <a:ext cx="11088130" cy="3845134"/>
          </a:xfrm>
        </p:spPr>
        <p:txBody>
          <a:bodyPr>
            <a:normAutofit/>
          </a:bodyPr>
          <a:lstStyle/>
          <a:p>
            <a:r>
              <a:rPr lang="en-US" sz="2400" b="1" dirty="0"/>
              <a:t>Where is the nearest Rational Recovery meeting?</a:t>
            </a:r>
            <a:br>
              <a:rPr lang="en-US" sz="2400" b="1" dirty="0"/>
            </a:br>
            <a:r>
              <a:rPr lang="en-US" sz="2400" dirty="0"/>
              <a:t>There are no Rational Recovery groups, anywhere! In AVRT-based recovery, </a:t>
            </a:r>
            <a:r>
              <a:rPr lang="en-US" sz="2400" dirty="0">
                <a:hlinkClick r:id="rId2"/>
              </a:rPr>
              <a:t>you are on your own.</a:t>
            </a:r>
            <a:r>
              <a:rPr lang="en-US" sz="2400" dirty="0"/>
              <a:t> Based upon universal family values, AVRT is </a:t>
            </a:r>
            <a:r>
              <a:rPr lang="en-US" sz="2400" i="1" dirty="0"/>
              <a:t>incompatible</a:t>
            </a:r>
            <a:r>
              <a:rPr lang="en-US" sz="2400" dirty="0"/>
              <a:t> with the group format, and contradicts practically every concept presented in recovery groups and addiction treatment services. We believe strongly that your desire to attend recovery groups is couched in the belief or plan that you will ”have a relapse” if you do not attend meetings.  In AVRT-based recovery, you will quickly recognize that self-doubt as an example of your Addictive Voice. Then, you will not want to congregate with others who would reinforce that crippling, dependent belief, or make predictions of suffering and harm to you if you don't accept their recovery doctrines.</a:t>
            </a:r>
          </a:p>
        </p:txBody>
      </p:sp>
    </p:spTree>
    <p:extLst>
      <p:ext uri="{BB962C8B-B14F-4D97-AF65-F5344CB8AC3E}">
        <p14:creationId xmlns:p14="http://schemas.microsoft.com/office/powerpoint/2010/main" val="4096155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39FEE-75E3-BE4E-A514-B339D66F7CF4}"/>
              </a:ext>
            </a:extLst>
          </p:cNvPr>
          <p:cNvSpPr>
            <a:spLocks noGrp="1"/>
          </p:cNvSpPr>
          <p:nvPr>
            <p:ph type="title"/>
          </p:nvPr>
        </p:nvSpPr>
        <p:spPr/>
        <p:txBody>
          <a:bodyPr/>
          <a:lstStyle/>
          <a:p>
            <a:r>
              <a:rPr lang="en-US" b="1" dirty="0"/>
              <a:t>RATIONAL RECOVERY</a:t>
            </a:r>
            <a:endParaRPr lang="en-US" dirty="0"/>
          </a:p>
        </p:txBody>
      </p:sp>
      <p:sp>
        <p:nvSpPr>
          <p:cNvPr id="3" name="Content Placeholder 2">
            <a:extLst>
              <a:ext uri="{FF2B5EF4-FFF2-40B4-BE49-F238E27FC236}">
                <a16:creationId xmlns:a16="http://schemas.microsoft.com/office/drawing/2014/main" id="{AA573A2A-AB2D-5643-AE13-846BD696D1E0}"/>
              </a:ext>
            </a:extLst>
          </p:cNvPr>
          <p:cNvSpPr>
            <a:spLocks noGrp="1"/>
          </p:cNvSpPr>
          <p:nvPr>
            <p:ph idx="1"/>
          </p:nvPr>
        </p:nvSpPr>
        <p:spPr>
          <a:xfrm>
            <a:off x="296562" y="2638044"/>
            <a:ext cx="11598876" cy="4059318"/>
          </a:xfrm>
        </p:spPr>
        <p:txBody>
          <a:bodyPr>
            <a:normAutofit/>
          </a:bodyPr>
          <a:lstStyle/>
          <a:p>
            <a:r>
              <a:rPr lang="en-US" b="1" dirty="0"/>
              <a:t>Where can I find a Rational Recovery® treatment center?</a:t>
            </a:r>
            <a:br>
              <a:rPr lang="en-US" b="1" dirty="0"/>
            </a:br>
            <a:br>
              <a:rPr lang="en-US" b="1" dirty="0"/>
            </a:br>
            <a:r>
              <a:rPr lang="en-US" dirty="0"/>
              <a:t>There are no Rational Recovery® treatment centers, anywhere. We stand strongly opposed to addiction treatment in principle because, according to mountains of research findings, it does not work, and because it is most often harmful instead of helpful. Moreover, AVRT® is </a:t>
            </a:r>
            <a:r>
              <a:rPr lang="en-US" i="1" dirty="0"/>
              <a:t>incompatible</a:t>
            </a:r>
            <a:r>
              <a:rPr lang="en-US" dirty="0"/>
              <a:t> with addiction treatment, because the billing format requires that addicted people be diagnosed with a medical or psychological disease and provided services aimed at reducing the desire to get high. Addiction treatment seeks means to reduce or eliminate the desire to drink/use, but AVRT® welcomes residual addictive desire as evidence of robust, physical health. AVRT® is just too simple, too quick, too obvious, to easy, for insurance companies to justify the cost of medical surroundings with a large cast of misguided clinicians. AVRT-based recovery is </a:t>
            </a:r>
            <a:r>
              <a:rPr lang="en-US" i="1" dirty="0"/>
              <a:t>independent recovery, </a:t>
            </a:r>
            <a:r>
              <a:rPr lang="en-US" dirty="0"/>
              <a:t>without the use of groups, shrinks, and rehabs.</a:t>
            </a:r>
          </a:p>
          <a:p>
            <a:pPr marL="0" indent="0">
              <a:buNone/>
            </a:pPr>
            <a:br>
              <a:rPr lang="en-US" dirty="0"/>
            </a:br>
            <a:endParaRPr lang="en-US" dirty="0"/>
          </a:p>
        </p:txBody>
      </p:sp>
    </p:spTree>
    <p:extLst>
      <p:ext uri="{BB962C8B-B14F-4D97-AF65-F5344CB8AC3E}">
        <p14:creationId xmlns:p14="http://schemas.microsoft.com/office/powerpoint/2010/main" val="593901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AFBB-AA96-664E-865C-A802390234B1}"/>
              </a:ext>
            </a:extLst>
          </p:cNvPr>
          <p:cNvSpPr>
            <a:spLocks noGrp="1"/>
          </p:cNvSpPr>
          <p:nvPr>
            <p:ph type="title"/>
          </p:nvPr>
        </p:nvSpPr>
        <p:spPr>
          <a:xfrm>
            <a:off x="2297037" y="429233"/>
            <a:ext cx="7729728" cy="1188720"/>
          </a:xfrm>
        </p:spPr>
        <p:txBody>
          <a:bodyPr/>
          <a:lstStyle/>
          <a:p>
            <a:r>
              <a:rPr lang="en-US" b="1" dirty="0"/>
              <a:t>RATIONAL RECOVERY</a:t>
            </a:r>
            <a:endParaRPr lang="en-US" dirty="0"/>
          </a:p>
        </p:txBody>
      </p:sp>
      <p:sp>
        <p:nvSpPr>
          <p:cNvPr id="3" name="Content Placeholder 2">
            <a:extLst>
              <a:ext uri="{FF2B5EF4-FFF2-40B4-BE49-F238E27FC236}">
                <a16:creationId xmlns:a16="http://schemas.microsoft.com/office/drawing/2014/main" id="{D8CA9F8A-E7A1-0842-84A3-22CAA3E2F8A5}"/>
              </a:ext>
            </a:extLst>
          </p:cNvPr>
          <p:cNvSpPr>
            <a:spLocks noGrp="1"/>
          </p:cNvSpPr>
          <p:nvPr>
            <p:ph idx="1"/>
          </p:nvPr>
        </p:nvSpPr>
        <p:spPr>
          <a:xfrm>
            <a:off x="691976" y="1921353"/>
            <a:ext cx="10939849" cy="4619490"/>
          </a:xfrm>
        </p:spPr>
        <p:txBody>
          <a:bodyPr>
            <a:noAutofit/>
          </a:bodyPr>
          <a:lstStyle/>
          <a:p>
            <a:pPr marL="0" indent="0">
              <a:buNone/>
            </a:pPr>
            <a:r>
              <a:rPr lang="en-US" sz="2800" dirty="0"/>
              <a:t>We do not endorse, authorize, license, or permit any other party to offer services called Rational Recovery® or Addictive Voice Recognition Technique® (AVRT®). We do not train or certify individuals in AVRT®. If you are offered Rational Recovery® or AVRT® by a treatment center or by a professional counselor, you are being seriously misled, and you will not receive services that are untainted by the presence of </a:t>
            </a:r>
            <a:r>
              <a:rPr lang="en-US" sz="2800" i="1" dirty="0"/>
              <a:t>incompatible</a:t>
            </a:r>
            <a:r>
              <a:rPr lang="en-US" sz="2800" dirty="0"/>
              <a:t> elements such as new age spirituality, whole-being, whole-person, or “holistic” silliness, nutritional and vitamin therapies, nature walks, cognitive-behavioral psychology, mediation exercises, disputation of irrational beliefs, and other confusing irrelevancies. </a:t>
            </a:r>
          </a:p>
        </p:txBody>
      </p:sp>
    </p:spTree>
    <p:extLst>
      <p:ext uri="{BB962C8B-B14F-4D97-AF65-F5344CB8AC3E}">
        <p14:creationId xmlns:p14="http://schemas.microsoft.com/office/powerpoint/2010/main" val="3831660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A05C-5E96-E14D-B1FD-E8D332A2F88E}"/>
              </a:ext>
            </a:extLst>
          </p:cNvPr>
          <p:cNvSpPr>
            <a:spLocks noGrp="1"/>
          </p:cNvSpPr>
          <p:nvPr>
            <p:ph type="title"/>
          </p:nvPr>
        </p:nvSpPr>
        <p:spPr/>
        <p:txBody>
          <a:bodyPr/>
          <a:lstStyle/>
          <a:p>
            <a:r>
              <a:rPr lang="en-US" b="1" dirty="0"/>
              <a:t>RATIONAL RECOVERY</a:t>
            </a:r>
            <a:endParaRPr lang="en-US" dirty="0"/>
          </a:p>
        </p:txBody>
      </p:sp>
      <p:sp>
        <p:nvSpPr>
          <p:cNvPr id="3" name="Content Placeholder 2">
            <a:extLst>
              <a:ext uri="{FF2B5EF4-FFF2-40B4-BE49-F238E27FC236}">
                <a16:creationId xmlns:a16="http://schemas.microsoft.com/office/drawing/2014/main" id="{E3DFE072-BF30-994B-A050-0CE1295E6AF5}"/>
              </a:ext>
            </a:extLst>
          </p:cNvPr>
          <p:cNvSpPr>
            <a:spLocks noGrp="1"/>
          </p:cNvSpPr>
          <p:nvPr>
            <p:ph idx="1"/>
          </p:nvPr>
        </p:nvSpPr>
        <p:spPr>
          <a:xfrm>
            <a:off x="387177" y="2638044"/>
            <a:ext cx="11425881" cy="4084032"/>
          </a:xfrm>
        </p:spPr>
        <p:txBody>
          <a:bodyPr>
            <a:normAutofit lnSpcReduction="10000"/>
          </a:bodyPr>
          <a:lstStyle/>
          <a:p>
            <a:pPr marL="0" indent="0" algn="ctr">
              <a:buNone/>
            </a:pPr>
            <a:r>
              <a:rPr lang="en-US" b="1" dirty="0"/>
              <a:t>How can I learn more about AVRT?</a:t>
            </a:r>
          </a:p>
          <a:p>
            <a:pPr marL="0" indent="0" algn="ctr">
              <a:buNone/>
            </a:pPr>
            <a:br>
              <a:rPr lang="en-US" b="1" dirty="0"/>
            </a:br>
            <a:r>
              <a:rPr lang="en-US" sz="2400" dirty="0"/>
              <a:t>To get started on AVRT-based recovery, go to </a:t>
            </a:r>
            <a:r>
              <a:rPr lang="en-US" sz="2400" dirty="0">
                <a:hlinkClick r:id="rId2"/>
              </a:rPr>
              <a:t>The Crash Course on AVRT.</a:t>
            </a:r>
            <a:r>
              <a:rPr lang="en-US" sz="2400" dirty="0"/>
              <a:t> There, you can learn enough AVRT to fully recover. Remember, recovery is not a process, but an event, when you make an irreversible decision to never drink/use again. Once recovered, stay away from recovery groups of all kinds, set your confidence level arbitrarily at 100%, recognize all self-doubt as Addictive Voice, and you will do fine. Take credit for your recovery, as we are not interested in taking credit for your successes or failures, but by all means let others know about this escape hatch from addiction and </a:t>
            </a:r>
            <a:r>
              <a:rPr lang="en-US" sz="2400" dirty="0" err="1"/>
              <a:t>recoveryism</a:t>
            </a:r>
            <a:r>
              <a:rPr lang="en-US" sz="2400" dirty="0"/>
              <a:t>. Give us an email, so we can tell others about your AVRT-based recove</a:t>
            </a:r>
            <a:r>
              <a:rPr lang="en-US" dirty="0"/>
              <a:t>ry.</a:t>
            </a:r>
          </a:p>
          <a:p>
            <a:br>
              <a:rPr lang="en-US" dirty="0"/>
            </a:br>
            <a:endParaRPr lang="en-US" dirty="0"/>
          </a:p>
        </p:txBody>
      </p:sp>
    </p:spTree>
    <p:extLst>
      <p:ext uri="{BB962C8B-B14F-4D97-AF65-F5344CB8AC3E}">
        <p14:creationId xmlns:p14="http://schemas.microsoft.com/office/powerpoint/2010/main" val="73051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6473" y="938151"/>
            <a:ext cx="3492374" cy="3801089"/>
          </a:xfrm>
        </p:spPr>
        <p:txBody>
          <a:bodyPr>
            <a:normAutofit/>
          </a:bodyPr>
          <a:lstStyle/>
          <a:p>
            <a:r>
              <a:rPr lang="en-US" dirty="0"/>
              <a:t>Christianity declining while other faiths and unaffiliated growing</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154379" y="143691"/>
            <a:ext cx="7754587" cy="6583681"/>
          </a:xfrm>
          <a:prstGeom prst="rect">
            <a:avLst/>
          </a:prstGeom>
        </p:spPr>
      </p:pic>
    </p:spTree>
    <p:extLst>
      <p:ext uri="{BB962C8B-B14F-4D97-AF65-F5344CB8AC3E}">
        <p14:creationId xmlns:p14="http://schemas.microsoft.com/office/powerpoint/2010/main" val="82867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91E24-247F-924A-B4E4-D089325EA5B6}"/>
              </a:ext>
            </a:extLst>
          </p:cNvPr>
          <p:cNvSpPr>
            <a:spLocks noGrp="1"/>
          </p:cNvSpPr>
          <p:nvPr>
            <p:ph type="title"/>
          </p:nvPr>
        </p:nvSpPr>
        <p:spPr/>
        <p:txBody>
          <a:bodyPr/>
          <a:lstStyle/>
          <a:p>
            <a:r>
              <a:rPr lang="en-US" dirty="0"/>
              <a:t>Rational recovery</a:t>
            </a:r>
          </a:p>
        </p:txBody>
      </p:sp>
      <p:sp>
        <p:nvSpPr>
          <p:cNvPr id="3" name="Content Placeholder 2">
            <a:extLst>
              <a:ext uri="{FF2B5EF4-FFF2-40B4-BE49-F238E27FC236}">
                <a16:creationId xmlns:a16="http://schemas.microsoft.com/office/drawing/2014/main" id="{D9F6DE67-3AE8-F449-A5C1-78144277F7F5}"/>
              </a:ext>
            </a:extLst>
          </p:cNvPr>
          <p:cNvSpPr>
            <a:spLocks noGrp="1"/>
          </p:cNvSpPr>
          <p:nvPr>
            <p:ph idx="1"/>
          </p:nvPr>
        </p:nvSpPr>
        <p:spPr>
          <a:xfrm>
            <a:off x="461319" y="2356022"/>
            <a:ext cx="11145795" cy="4501978"/>
          </a:xfrm>
        </p:spPr>
        <p:txBody>
          <a:bodyPr>
            <a:normAutofit/>
          </a:bodyPr>
          <a:lstStyle/>
          <a:p>
            <a:pPr marL="0" indent="0" algn="ctr">
              <a:buNone/>
            </a:pPr>
            <a:r>
              <a:rPr lang="en-US" sz="2000" b="1" dirty="0"/>
              <a:t>Historical Connection Between Rational Recovery and SMART Recovery</a:t>
            </a:r>
            <a:br>
              <a:rPr lang="en-US" sz="2000" b="1" dirty="0"/>
            </a:br>
            <a:r>
              <a:rPr lang="en-US" sz="2000" dirty="0"/>
              <a:t>Rational Recovery once sponsored an extensive recovery group network offering cognitive-behavioral therapy along with an undeveloped version of AVRT. Professional counselors were invited to host RR groups as part of their professional practices, and a nonprofit organization was created to manage those activities. When the comprehensive nature of AVRT became better known, and its incompatibility with the psychological disease concept of addiction became clear, the nonprofit board attempted to seize control of the name Rational Recovery®. </a:t>
            </a:r>
          </a:p>
          <a:p>
            <a:pPr marL="0" indent="0">
              <a:buNone/>
            </a:pPr>
            <a:r>
              <a:rPr lang="en-US" sz="2000" dirty="0"/>
              <a:t>In 1994, a lawsuit ensued in which Rational Recovery Systems, Inc., prevailed, and the nonprofit organization was denied the right to call itself Rational Recovery® or offer any information or service called Addictive Voice Recognition Technique® (AVRT®). The nameless shell corporation re-named itself and is now doing business as SMART Recovery.</a:t>
            </a:r>
          </a:p>
        </p:txBody>
      </p:sp>
    </p:spTree>
    <p:extLst>
      <p:ext uri="{BB962C8B-B14F-4D97-AF65-F5344CB8AC3E}">
        <p14:creationId xmlns:p14="http://schemas.microsoft.com/office/powerpoint/2010/main" val="3777404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2017 Gallup Poll</a:t>
            </a:r>
          </a:p>
        </p:txBody>
      </p:sp>
      <p:sp>
        <p:nvSpPr>
          <p:cNvPr id="3" name="Content Placeholder 2"/>
          <p:cNvSpPr>
            <a:spLocks noGrp="1"/>
          </p:cNvSpPr>
          <p:nvPr>
            <p:ph idx="1"/>
          </p:nvPr>
        </p:nvSpPr>
        <p:spPr>
          <a:xfrm>
            <a:off x="1953768" y="2671910"/>
            <a:ext cx="8284464" cy="3101983"/>
          </a:xfrm>
        </p:spPr>
        <p:txBody>
          <a:bodyPr>
            <a:noAutofit/>
          </a:bodyPr>
          <a:lstStyle/>
          <a:p>
            <a:r>
              <a:rPr lang="en-US" sz="4000" dirty="0"/>
              <a:t>Since 1982 Gallup has been asking Americans:  </a:t>
            </a:r>
            <a:r>
              <a:rPr lang="en-US" sz="4000" dirty="0">
                <a:solidFill>
                  <a:srgbClr val="002060"/>
                </a:solidFill>
              </a:rPr>
              <a:t>“Which of the following statements comes closest to your views on the origin and development of human beings?”:</a:t>
            </a:r>
          </a:p>
        </p:txBody>
      </p:sp>
    </p:spTree>
    <p:extLst>
      <p:ext uri="{BB962C8B-B14F-4D97-AF65-F5344CB8AC3E}">
        <p14:creationId xmlns:p14="http://schemas.microsoft.com/office/powerpoint/2010/main" val="18370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 y="209006"/>
            <a:ext cx="10541726" cy="1944406"/>
          </a:xfrm>
        </p:spPr>
        <p:txBody>
          <a:bodyPr>
            <a:normAutofit/>
          </a:bodyPr>
          <a:lstStyle/>
          <a:p>
            <a:r>
              <a:rPr lang="en-US">
                <a:solidFill>
                  <a:srgbClr val="002060"/>
                </a:solidFill>
              </a:rPr>
              <a:t>“Which of the following statements comes closest to your views on the origin and development of human beings?”:</a:t>
            </a:r>
            <a:br>
              <a:rPr lang="en-US">
                <a:solidFill>
                  <a:srgbClr val="002060"/>
                </a:solidFill>
              </a:rPr>
            </a:br>
            <a:endParaRPr lang="en-US"/>
          </a:p>
        </p:txBody>
      </p:sp>
      <p:sp>
        <p:nvSpPr>
          <p:cNvPr id="3" name="Content Placeholder 2"/>
          <p:cNvSpPr>
            <a:spLocks noGrp="1"/>
          </p:cNvSpPr>
          <p:nvPr>
            <p:ph idx="1"/>
          </p:nvPr>
        </p:nvSpPr>
        <p:spPr>
          <a:xfrm>
            <a:off x="444137" y="2638044"/>
            <a:ext cx="11612396" cy="3971762"/>
          </a:xfrm>
        </p:spPr>
        <p:txBody>
          <a:bodyPr>
            <a:noAutofit/>
          </a:bodyPr>
          <a:lstStyle/>
          <a:p>
            <a:r>
              <a:rPr lang="en-US" sz="3600" dirty="0"/>
              <a:t>God created human beings pretty much in their original form at one time within the last 10,000 years or so.</a:t>
            </a:r>
          </a:p>
          <a:p>
            <a:r>
              <a:rPr lang="en-US" sz="3600" dirty="0"/>
              <a:t>Human beings developed over millions of years from less advanced forms of life, but God guided this process.</a:t>
            </a:r>
          </a:p>
          <a:p>
            <a:r>
              <a:rPr lang="en-US" sz="3600" dirty="0"/>
              <a:t>Human beings have developed over millions of years, but God had </a:t>
            </a:r>
            <a:r>
              <a:rPr lang="en-US" sz="3600" i="1" dirty="0"/>
              <a:t>no part </a:t>
            </a:r>
            <a:r>
              <a:rPr lang="en-US" sz="3600" dirty="0"/>
              <a:t>in this process (emphasis in original text).</a:t>
            </a:r>
          </a:p>
        </p:txBody>
      </p:sp>
    </p:spTree>
    <p:extLst>
      <p:ext uri="{BB962C8B-B14F-4D97-AF65-F5344CB8AC3E}">
        <p14:creationId xmlns:p14="http://schemas.microsoft.com/office/powerpoint/2010/main" val="132960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36558"/>
            <a:ext cx="7729728" cy="1188720"/>
          </a:xfrm>
        </p:spPr>
        <p:txBody>
          <a:bodyPr/>
          <a:lstStyle/>
          <a:p>
            <a:r>
              <a:rPr lang="en-US" dirty="0"/>
              <a:t>National Survey Data for </a:t>
            </a:r>
            <a:r>
              <a:rPr lang="en-US"/>
              <a:t>the Creationist Point of View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9516847"/>
              </p:ext>
            </p:extLst>
          </p:nvPr>
        </p:nvGraphicFramePr>
        <p:xfrm>
          <a:off x="3310466" y="1669363"/>
          <a:ext cx="5571068" cy="4802047"/>
        </p:xfrm>
        <a:graphic>
          <a:graphicData uri="http://schemas.openxmlformats.org/drawingml/2006/table">
            <a:tbl>
              <a:tblPr firstRow="1" firstCol="1" bandRow="1">
                <a:tableStyleId>{5C22544A-7EE6-4342-B048-85BDC9FD1C3A}</a:tableStyleId>
              </a:tblPr>
              <a:tblGrid>
                <a:gridCol w="1980546">
                  <a:extLst>
                    <a:ext uri="{9D8B030D-6E8A-4147-A177-3AD203B41FA5}">
                      <a16:colId xmlns:a16="http://schemas.microsoft.com/office/drawing/2014/main" val="20000"/>
                    </a:ext>
                  </a:extLst>
                </a:gridCol>
                <a:gridCol w="1795261">
                  <a:extLst>
                    <a:ext uri="{9D8B030D-6E8A-4147-A177-3AD203B41FA5}">
                      <a16:colId xmlns:a16="http://schemas.microsoft.com/office/drawing/2014/main" val="20001"/>
                    </a:ext>
                  </a:extLst>
                </a:gridCol>
                <a:gridCol w="1795261">
                  <a:extLst>
                    <a:ext uri="{9D8B030D-6E8A-4147-A177-3AD203B41FA5}">
                      <a16:colId xmlns:a16="http://schemas.microsoft.com/office/drawing/2014/main" val="20002"/>
                    </a:ext>
                  </a:extLst>
                </a:gridCol>
              </a:tblGrid>
              <a:tr h="313547">
                <a:tc>
                  <a:txBody>
                    <a:bodyPr/>
                    <a:lstStyle/>
                    <a:p>
                      <a:pPr marL="0" marR="0" algn="ctr">
                        <a:spcBef>
                          <a:spcPts val="0"/>
                        </a:spcBef>
                        <a:spcAft>
                          <a:spcPts val="0"/>
                        </a:spcAft>
                      </a:pPr>
                      <a:r>
                        <a:rPr lang="en-US" sz="1800" dirty="0">
                          <a:effectLst/>
                        </a:rPr>
                        <a:t> </a:t>
                      </a:r>
                      <a:endParaRPr lang="en-US" sz="1200" dirty="0">
                        <a:effectLst/>
                        <a:latin typeface="Calibri" charset="0"/>
                        <a:ea typeface="Calibri" charset="0"/>
                        <a:cs typeface="Arial" charset="0"/>
                      </a:endParaRPr>
                    </a:p>
                  </a:txBody>
                  <a:tcPr marL="68348" marR="68348" marT="0" marB="0"/>
                </a:tc>
                <a:tc>
                  <a:txBody>
                    <a:bodyPr/>
                    <a:lstStyle/>
                    <a:p>
                      <a:pPr marL="0" marR="0" algn="ctr">
                        <a:spcBef>
                          <a:spcPts val="0"/>
                        </a:spcBef>
                        <a:spcAft>
                          <a:spcPts val="0"/>
                        </a:spcAft>
                      </a:pPr>
                      <a:r>
                        <a:rPr lang="en-US" sz="1800">
                          <a:effectLst/>
                        </a:rPr>
                        <a:t>1982 </a:t>
                      </a:r>
                      <a:endParaRPr lang="en-US" sz="1200">
                        <a:effectLst/>
                        <a:latin typeface="Calibri" charset="0"/>
                        <a:ea typeface="Calibri" charset="0"/>
                        <a:cs typeface="Arial" charset="0"/>
                      </a:endParaRPr>
                    </a:p>
                  </a:txBody>
                  <a:tcPr marL="68348" marR="68348" marT="0" marB="0"/>
                </a:tc>
                <a:tc>
                  <a:txBody>
                    <a:bodyPr/>
                    <a:lstStyle/>
                    <a:p>
                      <a:pPr marL="0" marR="0" algn="ctr">
                        <a:spcBef>
                          <a:spcPts val="0"/>
                        </a:spcBef>
                        <a:spcAft>
                          <a:spcPts val="0"/>
                        </a:spcAft>
                      </a:pPr>
                      <a:r>
                        <a:rPr lang="en-US" sz="1800">
                          <a:effectLst/>
                        </a:rPr>
                        <a:t>2017</a:t>
                      </a:r>
                      <a:endParaRPr lang="en-US" sz="1200">
                        <a:effectLst/>
                        <a:latin typeface="Calibri" charset="0"/>
                        <a:ea typeface="Calibri" charset="0"/>
                        <a:cs typeface="Arial" charset="0"/>
                      </a:endParaRPr>
                    </a:p>
                  </a:txBody>
                  <a:tcPr marL="68348" marR="68348" marT="0" marB="0"/>
                </a:tc>
                <a:extLst>
                  <a:ext uri="{0D108BD9-81ED-4DB2-BD59-A6C34878D82A}">
                    <a16:rowId xmlns:a16="http://schemas.microsoft.com/office/drawing/2014/main" val="10000"/>
                  </a:ext>
                </a:extLst>
              </a:tr>
              <a:tr h="1562420">
                <a:tc>
                  <a:txBody>
                    <a:bodyPr/>
                    <a:lstStyle/>
                    <a:p>
                      <a:pPr marL="0" marR="0" algn="ctr">
                        <a:spcBef>
                          <a:spcPts val="0"/>
                        </a:spcBef>
                        <a:spcAft>
                          <a:spcPts val="0"/>
                        </a:spcAft>
                      </a:pPr>
                      <a:r>
                        <a:rPr lang="en-US" sz="2400" dirty="0">
                          <a:solidFill>
                            <a:schemeClr val="tx1"/>
                          </a:solidFill>
                          <a:effectLst/>
                        </a:rPr>
                        <a:t>God created humans in their current form</a:t>
                      </a:r>
                      <a:endParaRPr lang="en-US" sz="2400" dirty="0">
                        <a:solidFill>
                          <a:schemeClr val="tx1"/>
                        </a:solidFill>
                        <a:effectLst/>
                        <a:latin typeface="Calibri" charset="0"/>
                        <a:ea typeface="Calibri" charset="0"/>
                        <a:cs typeface="Arial" charset="0"/>
                      </a:endParaRPr>
                    </a:p>
                  </a:txBody>
                  <a:tcPr marL="68348" marR="68348" marT="0" marB="0"/>
                </a:tc>
                <a:tc>
                  <a:txBody>
                    <a:bodyPr/>
                    <a:lstStyle/>
                    <a:p>
                      <a:pPr marL="0" marR="0" algn="ctr">
                        <a:spcBef>
                          <a:spcPts val="0"/>
                        </a:spcBef>
                        <a:spcAft>
                          <a:spcPts val="0"/>
                        </a:spcAft>
                      </a:pPr>
                      <a:r>
                        <a:rPr lang="en-US" sz="3600" dirty="0">
                          <a:effectLst/>
                        </a:rPr>
                        <a:t>44%</a:t>
                      </a:r>
                      <a:endParaRPr lang="en-US" sz="3600" dirty="0">
                        <a:effectLst/>
                        <a:latin typeface="Calibri" charset="0"/>
                        <a:ea typeface="Calibri" charset="0"/>
                        <a:cs typeface="Arial" charset="0"/>
                      </a:endParaRPr>
                    </a:p>
                  </a:txBody>
                  <a:tcPr marL="68348" marR="68348" marT="0" marB="0"/>
                </a:tc>
                <a:tc>
                  <a:txBody>
                    <a:bodyPr/>
                    <a:lstStyle/>
                    <a:p>
                      <a:pPr marL="0" marR="0" algn="ctr">
                        <a:spcBef>
                          <a:spcPts val="0"/>
                        </a:spcBef>
                        <a:spcAft>
                          <a:spcPts val="0"/>
                        </a:spcAft>
                      </a:pPr>
                      <a:r>
                        <a:rPr lang="en-US" sz="3600" dirty="0">
                          <a:effectLst/>
                        </a:rPr>
                        <a:t>38%</a:t>
                      </a:r>
                      <a:endParaRPr lang="en-US" sz="3600" dirty="0">
                        <a:effectLst/>
                        <a:latin typeface="Calibri" charset="0"/>
                        <a:ea typeface="Calibri" charset="0"/>
                        <a:cs typeface="Arial" charset="0"/>
                      </a:endParaRPr>
                    </a:p>
                  </a:txBody>
                  <a:tcPr marL="68348" marR="68348" marT="0" marB="0"/>
                </a:tc>
                <a:extLst>
                  <a:ext uri="{0D108BD9-81ED-4DB2-BD59-A6C34878D82A}">
                    <a16:rowId xmlns:a16="http://schemas.microsoft.com/office/drawing/2014/main" val="10001"/>
                  </a:ext>
                </a:extLst>
              </a:tr>
              <a:tr h="1249936">
                <a:tc>
                  <a:txBody>
                    <a:bodyPr/>
                    <a:lstStyle/>
                    <a:p>
                      <a:pPr marL="0" marR="0" algn="ctr">
                        <a:spcBef>
                          <a:spcPts val="0"/>
                        </a:spcBef>
                        <a:spcAft>
                          <a:spcPts val="0"/>
                        </a:spcAft>
                      </a:pPr>
                      <a:r>
                        <a:rPr lang="en-US" sz="2400" dirty="0">
                          <a:solidFill>
                            <a:schemeClr val="tx1"/>
                          </a:solidFill>
                          <a:effectLst/>
                        </a:rPr>
                        <a:t>God guided the evolutionary process</a:t>
                      </a:r>
                      <a:endParaRPr lang="en-US" sz="2400" dirty="0">
                        <a:solidFill>
                          <a:schemeClr val="tx1"/>
                        </a:solidFill>
                        <a:effectLst/>
                        <a:latin typeface="Calibri" charset="0"/>
                        <a:ea typeface="Calibri" charset="0"/>
                        <a:cs typeface="Arial" charset="0"/>
                      </a:endParaRPr>
                    </a:p>
                  </a:txBody>
                  <a:tcPr marL="68348" marR="68348" marT="0" marB="0"/>
                </a:tc>
                <a:tc>
                  <a:txBody>
                    <a:bodyPr/>
                    <a:lstStyle/>
                    <a:p>
                      <a:pPr marL="0" marR="0" algn="ctr">
                        <a:spcBef>
                          <a:spcPts val="0"/>
                        </a:spcBef>
                        <a:spcAft>
                          <a:spcPts val="0"/>
                        </a:spcAft>
                      </a:pPr>
                      <a:r>
                        <a:rPr lang="en-US" sz="3600">
                          <a:effectLst/>
                        </a:rPr>
                        <a:t>38%</a:t>
                      </a:r>
                      <a:endParaRPr lang="en-US" sz="3600">
                        <a:effectLst/>
                        <a:latin typeface="Calibri" charset="0"/>
                        <a:ea typeface="Calibri" charset="0"/>
                        <a:cs typeface="Arial" charset="0"/>
                      </a:endParaRPr>
                    </a:p>
                  </a:txBody>
                  <a:tcPr marL="68348" marR="68348" marT="0" marB="0"/>
                </a:tc>
                <a:tc>
                  <a:txBody>
                    <a:bodyPr/>
                    <a:lstStyle/>
                    <a:p>
                      <a:pPr marL="0" marR="0" algn="ctr">
                        <a:spcBef>
                          <a:spcPts val="0"/>
                        </a:spcBef>
                        <a:spcAft>
                          <a:spcPts val="0"/>
                        </a:spcAft>
                      </a:pPr>
                      <a:r>
                        <a:rPr lang="en-US" sz="3600" dirty="0">
                          <a:effectLst/>
                        </a:rPr>
                        <a:t>38%</a:t>
                      </a:r>
                      <a:endParaRPr lang="en-US" sz="3600" dirty="0">
                        <a:effectLst/>
                        <a:latin typeface="Calibri" charset="0"/>
                        <a:ea typeface="Calibri" charset="0"/>
                        <a:cs typeface="Arial" charset="0"/>
                      </a:endParaRPr>
                    </a:p>
                  </a:txBody>
                  <a:tcPr marL="68348" marR="68348" marT="0" marB="0"/>
                </a:tc>
                <a:extLst>
                  <a:ext uri="{0D108BD9-81ED-4DB2-BD59-A6C34878D82A}">
                    <a16:rowId xmlns:a16="http://schemas.microsoft.com/office/drawing/2014/main" val="10002"/>
                  </a:ext>
                </a:extLst>
              </a:tr>
              <a:tr h="1249936">
                <a:tc>
                  <a:txBody>
                    <a:bodyPr/>
                    <a:lstStyle/>
                    <a:p>
                      <a:pPr marL="0" marR="0" algn="ctr">
                        <a:spcBef>
                          <a:spcPts val="0"/>
                        </a:spcBef>
                        <a:spcAft>
                          <a:spcPts val="0"/>
                        </a:spcAft>
                      </a:pPr>
                      <a:r>
                        <a:rPr lang="en-US" sz="2400" dirty="0">
                          <a:solidFill>
                            <a:schemeClr val="tx1"/>
                          </a:solidFill>
                          <a:effectLst/>
                        </a:rPr>
                        <a:t>God plays no part in creation or evolution</a:t>
                      </a:r>
                      <a:endParaRPr lang="en-US" sz="2400" dirty="0">
                        <a:solidFill>
                          <a:schemeClr val="tx1"/>
                        </a:solidFill>
                        <a:effectLst/>
                        <a:latin typeface="Calibri" charset="0"/>
                        <a:ea typeface="Calibri" charset="0"/>
                        <a:cs typeface="Arial" charset="0"/>
                      </a:endParaRPr>
                    </a:p>
                  </a:txBody>
                  <a:tcPr marL="68348" marR="68348" marT="0" marB="0"/>
                </a:tc>
                <a:tc>
                  <a:txBody>
                    <a:bodyPr/>
                    <a:lstStyle/>
                    <a:p>
                      <a:pPr marL="0" marR="0" algn="ctr">
                        <a:spcBef>
                          <a:spcPts val="0"/>
                        </a:spcBef>
                        <a:spcAft>
                          <a:spcPts val="0"/>
                        </a:spcAft>
                      </a:pPr>
                      <a:r>
                        <a:rPr lang="en-US" sz="3600">
                          <a:effectLst/>
                        </a:rPr>
                        <a:t>9%</a:t>
                      </a:r>
                      <a:endParaRPr lang="en-US" sz="3600">
                        <a:effectLst/>
                        <a:latin typeface="Calibri" charset="0"/>
                        <a:ea typeface="Calibri" charset="0"/>
                        <a:cs typeface="Arial" charset="0"/>
                      </a:endParaRPr>
                    </a:p>
                  </a:txBody>
                  <a:tcPr marL="68348" marR="68348" marT="0" marB="0"/>
                </a:tc>
                <a:tc>
                  <a:txBody>
                    <a:bodyPr/>
                    <a:lstStyle/>
                    <a:p>
                      <a:pPr marL="0" marR="0" algn="ctr">
                        <a:spcBef>
                          <a:spcPts val="0"/>
                        </a:spcBef>
                        <a:spcAft>
                          <a:spcPts val="0"/>
                        </a:spcAft>
                      </a:pPr>
                      <a:r>
                        <a:rPr lang="en-US" sz="3600" dirty="0">
                          <a:effectLst/>
                        </a:rPr>
                        <a:t>19%</a:t>
                      </a:r>
                      <a:endParaRPr lang="en-US" sz="3600" dirty="0">
                        <a:effectLst/>
                        <a:latin typeface="Calibri" charset="0"/>
                        <a:ea typeface="Calibri" charset="0"/>
                        <a:cs typeface="Arial" charset="0"/>
                      </a:endParaRPr>
                    </a:p>
                  </a:txBody>
                  <a:tcPr marL="68348" marR="6834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880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data</a:t>
            </a:r>
            <a:r>
              <a:rPr lang="is-IS" dirty="0"/>
              <a:t>…</a:t>
            </a:r>
            <a:endParaRPr lang="en-US" dirty="0"/>
          </a:p>
        </p:txBody>
      </p:sp>
      <p:sp>
        <p:nvSpPr>
          <p:cNvPr id="3" name="Content Placeholder 2"/>
          <p:cNvSpPr>
            <a:spLocks noGrp="1"/>
          </p:cNvSpPr>
          <p:nvPr>
            <p:ph idx="1"/>
          </p:nvPr>
        </p:nvSpPr>
        <p:spPr>
          <a:xfrm>
            <a:off x="321733" y="2638044"/>
            <a:ext cx="11463867" cy="3627289"/>
          </a:xfrm>
        </p:spPr>
        <p:txBody>
          <a:bodyPr>
            <a:noAutofit/>
          </a:bodyPr>
          <a:lstStyle/>
          <a:p>
            <a:r>
              <a:rPr lang="en-US" sz="3600" dirty="0"/>
              <a:t>A limitation in the study includes both the wording of the choices as well as the choices themselves. In 2009 a separate survey modified the number of possible responses by adding two additional possibilities.</a:t>
            </a:r>
          </a:p>
          <a:p>
            <a:pPr marL="742950" indent="-742950" algn="ctr">
              <a:buFont typeface="+mj-lt"/>
              <a:buAutoNum type="arabicPeriod"/>
            </a:pPr>
            <a:r>
              <a:rPr lang="en-US" sz="3600" dirty="0"/>
              <a:t>None of these come close to my beliefs.</a:t>
            </a:r>
          </a:p>
          <a:p>
            <a:pPr marL="742950" indent="-742950" algn="ctr">
              <a:buFont typeface="+mj-lt"/>
              <a:buAutoNum type="arabicPeriod"/>
            </a:pPr>
            <a:r>
              <a:rPr lang="en-US" sz="3600" dirty="0"/>
              <a:t>Not at all sure which is true.</a:t>
            </a:r>
          </a:p>
        </p:txBody>
      </p:sp>
    </p:spTree>
    <p:extLst>
      <p:ext uri="{BB962C8B-B14F-4D97-AF65-F5344CB8AC3E}">
        <p14:creationId xmlns:p14="http://schemas.microsoft.com/office/powerpoint/2010/main" val="104914062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27242</TotalTime>
  <Words>2022</Words>
  <Application>Microsoft Office PowerPoint</Application>
  <PresentationFormat>Widescreen</PresentationFormat>
  <Paragraphs>197</Paragraphs>
  <Slides>50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franklin-gothic-urw</vt:lpstr>
      <vt:lpstr>Georgia</vt:lpstr>
      <vt:lpstr>Gill Sans MT</vt:lpstr>
      <vt:lpstr>Trebuchet MS</vt:lpstr>
      <vt:lpstr>Parcel</vt:lpstr>
      <vt:lpstr>Addiction Recovery Without God</vt:lpstr>
      <vt:lpstr>“Recovery by any means necessary under any circumstances.”</vt:lpstr>
      <vt:lpstr>Why This Topic?</vt:lpstr>
      <vt:lpstr>Rapid Growth of THE Religiously Unaffiliated </vt:lpstr>
      <vt:lpstr>Christianity declining while other faiths and unaffiliated growing </vt:lpstr>
      <vt:lpstr>May 2017 Gallup Poll</vt:lpstr>
      <vt:lpstr>“Which of the following statements comes closest to your views on the origin and development of human beings?”: </vt:lpstr>
      <vt:lpstr>National Survey Data for the Creationist Point of View</vt:lpstr>
      <vt:lpstr>About the data…</vt:lpstr>
      <vt:lpstr>What is this mysterious thing called spirituality?</vt:lpstr>
      <vt:lpstr>Researching Spirituality</vt:lpstr>
      <vt:lpstr>The individual 12 steps that specifically mention God: </vt:lpstr>
      <vt:lpstr>Stanton Peele on “Resisting 12 Step Coercion”</vt:lpstr>
      <vt:lpstr>A History of God and Fellowship as a Path to recovery</vt:lpstr>
      <vt:lpstr>These 5 C’s Were supported by thE FOUR ABSOLUTES:</vt:lpstr>
      <vt:lpstr>Some Philosophical discrepancies</vt:lpstr>
      <vt:lpstr>Bill Wilson and his associates break away from the oxford group</vt:lpstr>
      <vt:lpstr>Six becomes twelve</vt:lpstr>
      <vt:lpstr>Potential Conflicts</vt:lpstr>
      <vt:lpstr>So Now What?</vt:lpstr>
      <vt:lpstr>A Secular Synopsis of the 12 Steps…</vt:lpstr>
      <vt:lpstr>Ideally, as clinicians, we can embrace the unknown…</vt:lpstr>
      <vt:lpstr>There are two considerations at this juncture…</vt:lpstr>
      <vt:lpstr>Clinical Considerations </vt:lpstr>
      <vt:lpstr>Also…</vt:lpstr>
      <vt:lpstr>PowerPoint Presentation</vt:lpstr>
      <vt:lpstr>Ongoing Support Considerations </vt:lpstr>
      <vt:lpstr>Self management And Recovery Training (SMART)</vt:lpstr>
      <vt:lpstr>SMART Recovery’s 4-Point Program</vt:lpstr>
      <vt:lpstr>SMART Recovery Tools</vt:lpstr>
      <vt:lpstr>SMART Recovery Tools</vt:lpstr>
      <vt:lpstr>SMART Recovery Tools</vt:lpstr>
      <vt:lpstr>SMART Recovery Tools</vt:lpstr>
      <vt:lpstr>SMART Recovery Tools</vt:lpstr>
      <vt:lpstr>SMART Recovery Tools</vt:lpstr>
      <vt:lpstr>PowerPoint Presentation</vt:lpstr>
      <vt:lpstr>Ongoing Support Considerations </vt:lpstr>
      <vt:lpstr>AA Agnostica</vt:lpstr>
      <vt:lpstr>AA Agnostica</vt:lpstr>
      <vt:lpstr>AA Agnostica</vt:lpstr>
      <vt:lpstr>AA Agnostica</vt:lpstr>
      <vt:lpstr>AA Agnostica Starting a Secular AA Meeting</vt:lpstr>
      <vt:lpstr>Ongoing Support Considerations </vt:lpstr>
      <vt:lpstr>RATIONAL RECOVERY </vt:lpstr>
      <vt:lpstr>RATIONAL RECOVERY</vt:lpstr>
      <vt:lpstr>RATIONAL RECOVERY</vt:lpstr>
      <vt:lpstr>RATIONAL RECOVERY</vt:lpstr>
      <vt:lpstr>RATIONAL RECOVERY</vt:lpstr>
      <vt:lpstr>RATIONAL RECOVERY</vt:lpstr>
      <vt:lpstr>Rational recovery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Recovery Without God</dc:title>
  <dc:creator>tombaier@mail.com</dc:creator>
  <cp:lastModifiedBy>Alissa Bradley</cp:lastModifiedBy>
  <cp:revision>54</cp:revision>
  <dcterms:created xsi:type="dcterms:W3CDTF">2017-08-21T20:11:57Z</dcterms:created>
  <dcterms:modified xsi:type="dcterms:W3CDTF">2018-04-25T10:53:09Z</dcterms:modified>
</cp:coreProperties>
</file>