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7" r:id="rId19"/>
    <p:sldId id="279" r:id="rId20"/>
    <p:sldId id="275" r:id="rId21"/>
    <p:sldId id="276" r:id="rId22"/>
    <p:sldId id="278" r:id="rId23"/>
    <p:sldId id="281" r:id="rId24"/>
    <p:sldId id="272" r:id="rId25"/>
    <p:sldId id="282" r:id="rId26"/>
    <p:sldId id="283" r:id="rId27"/>
    <p:sldId id="284" r:id="rId28"/>
    <p:sldId id="285" r:id="rId29"/>
    <p:sldId id="323" r:id="rId30"/>
    <p:sldId id="287" r:id="rId31"/>
    <p:sldId id="288" r:id="rId32"/>
    <p:sldId id="289" r:id="rId33"/>
    <p:sldId id="291" r:id="rId34"/>
    <p:sldId id="292" r:id="rId35"/>
    <p:sldId id="293" r:id="rId36"/>
    <p:sldId id="294" r:id="rId37"/>
    <p:sldId id="295" r:id="rId38"/>
    <p:sldId id="296" r:id="rId39"/>
    <p:sldId id="467" r:id="rId40"/>
    <p:sldId id="468" r:id="rId41"/>
    <p:sldId id="462" r:id="rId42"/>
    <p:sldId id="450" r:id="rId43"/>
    <p:sldId id="457" r:id="rId44"/>
    <p:sldId id="297" r:id="rId45"/>
    <p:sldId id="298" r:id="rId46"/>
    <p:sldId id="299" r:id="rId47"/>
    <p:sldId id="300" r:id="rId48"/>
    <p:sldId id="302" r:id="rId49"/>
    <p:sldId id="303" r:id="rId50"/>
    <p:sldId id="304" r:id="rId51"/>
    <p:sldId id="305" r:id="rId52"/>
    <p:sldId id="306" r:id="rId53"/>
    <p:sldId id="307" r:id="rId54"/>
    <p:sldId id="308" r:id="rId55"/>
    <p:sldId id="309" r:id="rId56"/>
    <p:sldId id="365" r:id="rId57"/>
    <p:sldId id="310" r:id="rId58"/>
    <p:sldId id="311" r:id="rId59"/>
    <p:sldId id="312" r:id="rId60"/>
    <p:sldId id="313" r:id="rId61"/>
    <p:sldId id="314" r:id="rId62"/>
    <p:sldId id="317" r:id="rId63"/>
    <p:sldId id="316" r:id="rId64"/>
    <p:sldId id="31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516"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notesViewPr>
    <p:cSldViewPr snapToGrid="0">
      <p:cViewPr varScale="1">
        <p:scale>
          <a:sx n="51" d="100"/>
          <a:sy n="51" d="100"/>
        </p:scale>
        <p:origin x="192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D36F8-D599-46C7-A4D8-E74BF32CD637}" type="datetimeFigureOut">
              <a:rPr lang="en-US" smtClean="0"/>
              <a:t>4/25/2018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A401F-333D-4C3A-BBE3-A36AB2259207}" type="slidenum">
              <a:rPr lang="en-US" smtClean="0"/>
              <a:t>‹#›</a:t>
            </a:fld>
            <a:endParaRPr lang="en-US" dirty="0"/>
          </a:p>
        </p:txBody>
      </p:sp>
    </p:spTree>
    <p:extLst>
      <p:ext uri="{BB962C8B-B14F-4D97-AF65-F5344CB8AC3E}">
        <p14:creationId xmlns:p14="http://schemas.microsoft.com/office/powerpoint/2010/main" val="170482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7</a:t>
            </a:fld>
            <a:endParaRPr lang="en-US" dirty="0"/>
          </a:p>
        </p:txBody>
      </p:sp>
    </p:spTree>
    <p:extLst>
      <p:ext uri="{BB962C8B-B14F-4D97-AF65-F5344CB8AC3E}">
        <p14:creationId xmlns:p14="http://schemas.microsoft.com/office/powerpoint/2010/main" val="227165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61</a:t>
            </a:fld>
            <a:endParaRPr lang="en-US" dirty="0"/>
          </a:p>
        </p:txBody>
      </p:sp>
    </p:spTree>
    <p:extLst>
      <p:ext uri="{BB962C8B-B14F-4D97-AF65-F5344CB8AC3E}">
        <p14:creationId xmlns:p14="http://schemas.microsoft.com/office/powerpoint/2010/main" val="422362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64</a:t>
            </a:fld>
            <a:endParaRPr lang="en-US" dirty="0"/>
          </a:p>
        </p:txBody>
      </p:sp>
    </p:spTree>
    <p:extLst>
      <p:ext uri="{BB962C8B-B14F-4D97-AF65-F5344CB8AC3E}">
        <p14:creationId xmlns:p14="http://schemas.microsoft.com/office/powerpoint/2010/main" val="235210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10</a:t>
            </a:fld>
            <a:endParaRPr lang="en-US" dirty="0"/>
          </a:p>
        </p:txBody>
      </p:sp>
    </p:spTree>
    <p:extLst>
      <p:ext uri="{BB962C8B-B14F-4D97-AF65-F5344CB8AC3E}">
        <p14:creationId xmlns:p14="http://schemas.microsoft.com/office/powerpoint/2010/main" val="161649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14</a:t>
            </a:fld>
            <a:endParaRPr lang="en-US" dirty="0"/>
          </a:p>
        </p:txBody>
      </p:sp>
    </p:spTree>
    <p:extLst>
      <p:ext uri="{BB962C8B-B14F-4D97-AF65-F5344CB8AC3E}">
        <p14:creationId xmlns:p14="http://schemas.microsoft.com/office/powerpoint/2010/main" val="52945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26</a:t>
            </a:fld>
            <a:endParaRPr lang="en-US" dirty="0"/>
          </a:p>
        </p:txBody>
      </p:sp>
    </p:spTree>
    <p:extLst>
      <p:ext uri="{BB962C8B-B14F-4D97-AF65-F5344CB8AC3E}">
        <p14:creationId xmlns:p14="http://schemas.microsoft.com/office/powerpoint/2010/main" val="12100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7491F4E-7D93-41A3-9209-3256E5688FFB}"/>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D0615E29-A771-4C3F-930B-D70B4BC5412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Narrow" panose="020B0606020202030204" pitchFamily="34" charset="0"/>
            </a:endParaRPr>
          </a:p>
        </p:txBody>
      </p:sp>
      <p:sp>
        <p:nvSpPr>
          <p:cNvPr id="89092" name="Footer Placeholder 3">
            <a:extLst>
              <a:ext uri="{FF2B5EF4-FFF2-40B4-BE49-F238E27FC236}">
                <a16:creationId xmlns:a16="http://schemas.microsoft.com/office/drawing/2014/main" id="{87462657-961C-4723-A2E9-819F2FB4CAB5}"/>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anose="020B0604020202020204" pitchFamily="34" charset="0"/>
                <a:ea typeface="MS PGothic" panose="020B0600070205080204" pitchFamily="34" charset="-128"/>
              </a:defRPr>
            </a:lvl1pPr>
            <a:lvl2pPr marL="742950" indent="-285750" defTabSz="931863">
              <a:defRPr sz="1100" b="1">
                <a:solidFill>
                  <a:schemeClr val="bg2"/>
                </a:solidFill>
                <a:latin typeface="Arial" panose="020B0604020202020204" pitchFamily="34" charset="0"/>
                <a:ea typeface="MS PGothic" panose="020B0600070205080204" pitchFamily="34" charset="-128"/>
              </a:defRPr>
            </a:lvl2pPr>
            <a:lvl3pPr marL="1143000" indent="-228600" defTabSz="931863">
              <a:defRPr sz="1100" b="1">
                <a:solidFill>
                  <a:schemeClr val="bg2"/>
                </a:solidFill>
                <a:latin typeface="Arial" panose="020B0604020202020204" pitchFamily="34" charset="0"/>
                <a:ea typeface="MS PGothic" panose="020B0600070205080204" pitchFamily="34" charset="-128"/>
              </a:defRPr>
            </a:lvl3pPr>
            <a:lvl4pPr marL="1600200" indent="-228600" defTabSz="931863">
              <a:defRPr sz="1100" b="1">
                <a:solidFill>
                  <a:schemeClr val="bg2"/>
                </a:solidFill>
                <a:latin typeface="Arial" panose="020B0604020202020204" pitchFamily="34" charset="0"/>
                <a:ea typeface="MS PGothic" panose="020B0600070205080204" pitchFamily="34" charset="-128"/>
              </a:defRPr>
            </a:lvl4pPr>
            <a:lvl5pPr marL="2057400" indent="-228600" defTabSz="931863">
              <a:defRPr sz="1100" b="1">
                <a:solidFill>
                  <a:schemeClr val="bg2"/>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r>
              <a:rPr lang="en-US" altLang="en-US" sz="1200" b="0" dirty="0">
                <a:solidFill>
                  <a:schemeClr val="tx1"/>
                </a:solidFill>
                <a:latin typeface="Arial Narrow" panose="020B0606020202030204" pitchFamily="34" charset="0"/>
              </a:rPr>
              <a:t>www.NCADCon.com                                    #NCADCon</a:t>
            </a:r>
          </a:p>
        </p:txBody>
      </p:sp>
      <p:sp>
        <p:nvSpPr>
          <p:cNvPr id="89093" name="Slide Number Placeholder 4">
            <a:extLst>
              <a:ext uri="{FF2B5EF4-FFF2-40B4-BE49-F238E27FC236}">
                <a16:creationId xmlns:a16="http://schemas.microsoft.com/office/drawing/2014/main" id="{B59F5ED5-A203-46B8-9EFE-9916A07DA8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anose="020B0604020202020204" pitchFamily="34" charset="0"/>
                <a:ea typeface="MS PGothic" panose="020B0600070205080204" pitchFamily="34" charset="-128"/>
              </a:defRPr>
            </a:lvl1pPr>
            <a:lvl2pPr marL="742950" indent="-285750" defTabSz="931863">
              <a:defRPr sz="1100" b="1">
                <a:solidFill>
                  <a:schemeClr val="bg2"/>
                </a:solidFill>
                <a:latin typeface="Arial" panose="020B0604020202020204" pitchFamily="34" charset="0"/>
                <a:ea typeface="MS PGothic" panose="020B0600070205080204" pitchFamily="34" charset="-128"/>
              </a:defRPr>
            </a:lvl2pPr>
            <a:lvl3pPr marL="1143000" indent="-228600" defTabSz="931863">
              <a:defRPr sz="1100" b="1">
                <a:solidFill>
                  <a:schemeClr val="bg2"/>
                </a:solidFill>
                <a:latin typeface="Arial" panose="020B0604020202020204" pitchFamily="34" charset="0"/>
                <a:ea typeface="MS PGothic" panose="020B0600070205080204" pitchFamily="34" charset="-128"/>
              </a:defRPr>
            </a:lvl3pPr>
            <a:lvl4pPr marL="1600200" indent="-228600" defTabSz="931863">
              <a:defRPr sz="1100" b="1">
                <a:solidFill>
                  <a:schemeClr val="bg2"/>
                </a:solidFill>
                <a:latin typeface="Arial" panose="020B0604020202020204" pitchFamily="34" charset="0"/>
                <a:ea typeface="MS PGothic" panose="020B0600070205080204" pitchFamily="34" charset="-128"/>
              </a:defRPr>
            </a:lvl4pPr>
            <a:lvl5pPr marL="2057400" indent="-228600" defTabSz="931863">
              <a:defRPr sz="1100" b="1">
                <a:solidFill>
                  <a:schemeClr val="bg2"/>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fld id="{69E69A96-862E-429C-BF61-C73412E546E4}" type="slidenum">
              <a:rPr lang="en-US" altLang="en-US" sz="1200" b="0" smtClean="0">
                <a:solidFill>
                  <a:schemeClr val="tx1"/>
                </a:solidFill>
                <a:latin typeface="Arial Narrow" panose="020B0606020202030204" pitchFamily="34" charset="0"/>
              </a:rPr>
              <a:pPr/>
              <a:t>41</a:t>
            </a:fld>
            <a:endParaRPr lang="en-US" altLang="en-US" sz="1200" b="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6851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9FCC02C-C2EC-432D-92A2-7B7B02B9AAC2}"/>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E9F9BDD8-1BAF-4E68-AF8F-8FBD1E6F4A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Narrow" panose="020B0606020202030204" pitchFamily="34" charset="0"/>
            </a:endParaRPr>
          </a:p>
        </p:txBody>
      </p:sp>
      <p:sp>
        <p:nvSpPr>
          <p:cNvPr id="93188" name="Footer Placeholder 3">
            <a:extLst>
              <a:ext uri="{FF2B5EF4-FFF2-40B4-BE49-F238E27FC236}">
                <a16:creationId xmlns:a16="http://schemas.microsoft.com/office/drawing/2014/main" id="{9B826131-F05B-4875-B373-76828C611FA3}"/>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anose="020B0604020202020204" pitchFamily="34" charset="0"/>
                <a:ea typeface="MS PGothic" panose="020B0600070205080204" pitchFamily="34" charset="-128"/>
              </a:defRPr>
            </a:lvl1pPr>
            <a:lvl2pPr marL="742950" indent="-285750" defTabSz="931863">
              <a:defRPr sz="1100" b="1">
                <a:solidFill>
                  <a:schemeClr val="bg2"/>
                </a:solidFill>
                <a:latin typeface="Arial" panose="020B0604020202020204" pitchFamily="34" charset="0"/>
                <a:ea typeface="MS PGothic" panose="020B0600070205080204" pitchFamily="34" charset="-128"/>
              </a:defRPr>
            </a:lvl2pPr>
            <a:lvl3pPr marL="1143000" indent="-228600" defTabSz="931863">
              <a:defRPr sz="1100" b="1">
                <a:solidFill>
                  <a:schemeClr val="bg2"/>
                </a:solidFill>
                <a:latin typeface="Arial" panose="020B0604020202020204" pitchFamily="34" charset="0"/>
                <a:ea typeface="MS PGothic" panose="020B0600070205080204" pitchFamily="34" charset="-128"/>
              </a:defRPr>
            </a:lvl3pPr>
            <a:lvl4pPr marL="1600200" indent="-228600" defTabSz="931863">
              <a:defRPr sz="1100" b="1">
                <a:solidFill>
                  <a:schemeClr val="bg2"/>
                </a:solidFill>
                <a:latin typeface="Arial" panose="020B0604020202020204" pitchFamily="34" charset="0"/>
                <a:ea typeface="MS PGothic" panose="020B0600070205080204" pitchFamily="34" charset="-128"/>
              </a:defRPr>
            </a:lvl4pPr>
            <a:lvl5pPr marL="2057400" indent="-228600" defTabSz="931863">
              <a:defRPr sz="1100" b="1">
                <a:solidFill>
                  <a:schemeClr val="bg2"/>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r>
              <a:rPr lang="en-US" altLang="en-US" sz="1200" b="0" dirty="0">
                <a:solidFill>
                  <a:schemeClr val="tx1"/>
                </a:solidFill>
                <a:latin typeface="Arial Narrow" panose="020B0606020202030204" pitchFamily="34" charset="0"/>
              </a:rPr>
              <a:t>www.NCADCon.com                                    #NCADCon</a:t>
            </a:r>
          </a:p>
        </p:txBody>
      </p:sp>
      <p:sp>
        <p:nvSpPr>
          <p:cNvPr id="93189" name="Slide Number Placeholder 4">
            <a:extLst>
              <a:ext uri="{FF2B5EF4-FFF2-40B4-BE49-F238E27FC236}">
                <a16:creationId xmlns:a16="http://schemas.microsoft.com/office/drawing/2014/main" id="{18AFF697-CAFC-45F5-9222-88531A529C0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anose="020B0604020202020204" pitchFamily="34" charset="0"/>
                <a:ea typeface="MS PGothic" panose="020B0600070205080204" pitchFamily="34" charset="-128"/>
              </a:defRPr>
            </a:lvl1pPr>
            <a:lvl2pPr marL="742950" indent="-285750" defTabSz="931863">
              <a:defRPr sz="1100" b="1">
                <a:solidFill>
                  <a:schemeClr val="bg2"/>
                </a:solidFill>
                <a:latin typeface="Arial" panose="020B0604020202020204" pitchFamily="34" charset="0"/>
                <a:ea typeface="MS PGothic" panose="020B0600070205080204" pitchFamily="34" charset="-128"/>
              </a:defRPr>
            </a:lvl2pPr>
            <a:lvl3pPr marL="1143000" indent="-228600" defTabSz="931863">
              <a:defRPr sz="1100" b="1">
                <a:solidFill>
                  <a:schemeClr val="bg2"/>
                </a:solidFill>
                <a:latin typeface="Arial" panose="020B0604020202020204" pitchFamily="34" charset="0"/>
                <a:ea typeface="MS PGothic" panose="020B0600070205080204" pitchFamily="34" charset="-128"/>
              </a:defRPr>
            </a:lvl3pPr>
            <a:lvl4pPr marL="1600200" indent="-228600" defTabSz="931863">
              <a:defRPr sz="1100" b="1">
                <a:solidFill>
                  <a:schemeClr val="bg2"/>
                </a:solidFill>
                <a:latin typeface="Arial" panose="020B0604020202020204" pitchFamily="34" charset="0"/>
                <a:ea typeface="MS PGothic" panose="020B0600070205080204" pitchFamily="34" charset="-128"/>
              </a:defRPr>
            </a:lvl4pPr>
            <a:lvl5pPr marL="2057400" indent="-228600" defTabSz="931863">
              <a:defRPr sz="1100" b="1">
                <a:solidFill>
                  <a:schemeClr val="bg2"/>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fld id="{1C133582-C626-41C5-BB1E-0E5322AA4694}" type="slidenum">
              <a:rPr lang="en-US" altLang="en-US" sz="1200" b="0" smtClean="0">
                <a:solidFill>
                  <a:schemeClr val="tx1"/>
                </a:solidFill>
                <a:latin typeface="Arial Narrow" panose="020B0606020202030204" pitchFamily="34" charset="0"/>
              </a:rPr>
              <a:pPr/>
              <a:t>43</a:t>
            </a:fld>
            <a:endParaRPr lang="en-US" altLang="en-US" sz="1200" b="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49839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55</a:t>
            </a:fld>
            <a:endParaRPr lang="en-US" dirty="0"/>
          </a:p>
        </p:txBody>
      </p:sp>
    </p:spTree>
    <p:extLst>
      <p:ext uri="{BB962C8B-B14F-4D97-AF65-F5344CB8AC3E}">
        <p14:creationId xmlns:p14="http://schemas.microsoft.com/office/powerpoint/2010/main" val="124286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CCEC7F4-846D-422A-9D26-784A10E246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5FA109D9-2C3A-4FA2-9E3A-A37864E5BF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57348" name="Slide Number Placeholder 3">
            <a:extLst>
              <a:ext uri="{FF2B5EF4-FFF2-40B4-BE49-F238E27FC236}">
                <a16:creationId xmlns:a16="http://schemas.microsoft.com/office/drawing/2014/main" id="{04B9A3CB-F5B5-49B5-96B7-B48E30C49B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61C34E1-D70C-45AB-BB06-046FDE305327}" type="slidenum">
              <a:rPr lang="en-US" altLang="en-US" smtClean="0"/>
              <a:pPr/>
              <a:t>56</a:t>
            </a:fld>
            <a:endParaRPr lang="en-US" altLang="en-US" dirty="0"/>
          </a:p>
        </p:txBody>
      </p:sp>
    </p:spTree>
    <p:extLst>
      <p:ext uri="{BB962C8B-B14F-4D97-AF65-F5344CB8AC3E}">
        <p14:creationId xmlns:p14="http://schemas.microsoft.com/office/powerpoint/2010/main" val="42338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A401F-333D-4C3A-BBE3-A36AB2259207}" type="slidenum">
              <a:rPr lang="en-US" smtClean="0"/>
              <a:t>57</a:t>
            </a:fld>
            <a:endParaRPr lang="en-US" dirty="0"/>
          </a:p>
        </p:txBody>
      </p:sp>
    </p:spTree>
    <p:extLst>
      <p:ext uri="{BB962C8B-B14F-4D97-AF65-F5344CB8AC3E}">
        <p14:creationId xmlns:p14="http://schemas.microsoft.com/office/powerpoint/2010/main" val="199111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7385AD-D57D-4C99-9DB2-F1D5592DD797}"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1EDEEC-762E-418E-8371-2DF644731B98}"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9F220-7E8C-4B67-82E9-955AAA7789AD}"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A064FB-2861-4976-9433-1400A1518273}"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C29145-B676-4AB0-A488-748D71DDEC6F}"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0A56BE-081E-4419-8E1A-EBF92A6741CE}"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FE2B7-4F69-4CF3-831D-19BE31FDF3B5}"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1D1F6-406D-4818-B4A3-13424336D02D}"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F304-CAC9-4276-906E-4F8D8E748DAE}"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672631-99EF-488F-BD1E-3A10CFCEE10C}" type="datetime1">
              <a:rPr lang="en-US" smtClean="0"/>
              <a:t>4/25/2018</a:t>
            </a:fld>
            <a:endParaRPr lang="en-US" dirty="0"/>
          </a:p>
        </p:txBody>
      </p:sp>
      <p:sp>
        <p:nvSpPr>
          <p:cNvPr id="5" name="Footer Placeholder 4"/>
          <p:cNvSpPr>
            <a:spLocks noGrp="1"/>
          </p:cNvSpPr>
          <p:nvPr>
            <p:ph type="ftr" sz="quarter" idx="11"/>
          </p:nvPr>
        </p:nvSpPr>
        <p:spPr/>
        <p:txBody>
          <a:bodyPr/>
          <a:lstStyle/>
          <a:p>
            <a:r>
              <a:rPr lang="en-US" dirty="0"/>
              <a:t>PCB Conference 2018</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DA0A4-854D-48A1-BBAA-2E19B9AA2CD6}" type="datetime1">
              <a:rPr lang="en-US" smtClean="0"/>
              <a:t>4/25/2018</a:t>
            </a:fld>
            <a:endParaRPr lang="en-US" dirty="0"/>
          </a:p>
        </p:txBody>
      </p:sp>
      <p:sp>
        <p:nvSpPr>
          <p:cNvPr id="6" name="Footer Placeholder 5"/>
          <p:cNvSpPr>
            <a:spLocks noGrp="1"/>
          </p:cNvSpPr>
          <p:nvPr>
            <p:ph type="ftr" sz="quarter" idx="11"/>
          </p:nvPr>
        </p:nvSpPr>
        <p:spPr/>
        <p:txBody>
          <a:bodyPr/>
          <a:lstStyle/>
          <a:p>
            <a:r>
              <a:rPr lang="en-US" dirty="0"/>
              <a:t>PCB Conference 2018</a:t>
            </a:r>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26B503-526F-4934-B3E6-F8463DABE651}" type="datetime1">
              <a:rPr lang="en-US" smtClean="0"/>
              <a:t>4/25/2018</a:t>
            </a:fld>
            <a:endParaRPr lang="en-US" dirty="0"/>
          </a:p>
        </p:txBody>
      </p:sp>
      <p:sp>
        <p:nvSpPr>
          <p:cNvPr id="8" name="Footer Placeholder 7"/>
          <p:cNvSpPr>
            <a:spLocks noGrp="1"/>
          </p:cNvSpPr>
          <p:nvPr>
            <p:ph type="ftr" sz="quarter" idx="11"/>
          </p:nvPr>
        </p:nvSpPr>
        <p:spPr/>
        <p:txBody>
          <a:bodyPr/>
          <a:lstStyle/>
          <a:p>
            <a:r>
              <a:rPr lang="en-US" dirty="0"/>
              <a:t>PCB Conference 2018</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CF6EA8-E373-498A-8D83-49AE8CEB2780}" type="datetime1">
              <a:rPr lang="en-US" smtClean="0"/>
              <a:t>4/25/2018</a:t>
            </a:fld>
            <a:endParaRPr lang="en-US" dirty="0"/>
          </a:p>
        </p:txBody>
      </p:sp>
      <p:sp>
        <p:nvSpPr>
          <p:cNvPr id="4" name="Footer Placeholder 3"/>
          <p:cNvSpPr>
            <a:spLocks noGrp="1"/>
          </p:cNvSpPr>
          <p:nvPr>
            <p:ph type="ftr" sz="quarter" idx="11"/>
          </p:nvPr>
        </p:nvSpPr>
        <p:spPr/>
        <p:txBody>
          <a:bodyPr/>
          <a:lstStyle/>
          <a:p>
            <a:r>
              <a:rPr lang="en-US" dirty="0"/>
              <a:t>PCB Conference 2018</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EA185-D9C8-4320-B2C9-4064F1E5D459}" type="datetime1">
              <a:rPr lang="en-US" smtClean="0"/>
              <a:t>4/25/2018</a:t>
            </a:fld>
            <a:endParaRPr lang="en-US" dirty="0"/>
          </a:p>
        </p:txBody>
      </p:sp>
      <p:sp>
        <p:nvSpPr>
          <p:cNvPr id="3" name="Footer Placeholder 2"/>
          <p:cNvSpPr>
            <a:spLocks noGrp="1"/>
          </p:cNvSpPr>
          <p:nvPr>
            <p:ph type="ftr" sz="quarter" idx="11"/>
          </p:nvPr>
        </p:nvSpPr>
        <p:spPr/>
        <p:txBody>
          <a:bodyPr/>
          <a:lstStyle/>
          <a:p>
            <a:r>
              <a:rPr lang="en-US" dirty="0"/>
              <a:t>PCB Conference 2018</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B0DD7E-570A-4D56-865B-A5423F0D2663}" type="datetime1">
              <a:rPr lang="en-US" smtClean="0"/>
              <a:t>4/25/2018</a:t>
            </a:fld>
            <a:endParaRPr lang="en-US" dirty="0"/>
          </a:p>
        </p:txBody>
      </p:sp>
      <p:sp>
        <p:nvSpPr>
          <p:cNvPr id="6" name="Footer Placeholder 5"/>
          <p:cNvSpPr>
            <a:spLocks noGrp="1"/>
          </p:cNvSpPr>
          <p:nvPr>
            <p:ph type="ftr" sz="quarter" idx="11"/>
          </p:nvPr>
        </p:nvSpPr>
        <p:spPr/>
        <p:txBody>
          <a:bodyPr/>
          <a:lstStyle/>
          <a:p>
            <a:r>
              <a:rPr lang="en-US" dirty="0"/>
              <a:t>PCB Conference 2018</a:t>
            </a:r>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6EB041-3496-4965-B100-BCE10E5E4C61}" type="datetime1">
              <a:rPr lang="en-US" smtClean="0"/>
              <a:t>4/25/2018</a:t>
            </a:fld>
            <a:endParaRPr lang="en-US" dirty="0"/>
          </a:p>
        </p:txBody>
      </p:sp>
      <p:sp>
        <p:nvSpPr>
          <p:cNvPr id="6" name="Footer Placeholder 5"/>
          <p:cNvSpPr>
            <a:spLocks noGrp="1"/>
          </p:cNvSpPr>
          <p:nvPr>
            <p:ph type="ftr" sz="quarter" idx="11"/>
          </p:nvPr>
        </p:nvSpPr>
        <p:spPr/>
        <p:txBody>
          <a:bodyPr/>
          <a:lstStyle/>
          <a:p>
            <a:r>
              <a:rPr lang="en-US" dirty="0"/>
              <a:t>PCB Conference 2018</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739F15-256F-4B6C-B7AE-46320E5D7F39}" type="datetime1">
              <a:rPr lang="en-US" smtClean="0"/>
              <a:t>4/25/2018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PCB Conference 2018</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evistamagisterioelrecreo.blogspot.com/2015/05/necesidad-de-una-estabilidad-legal.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unk.com/blog/the-definitive-guide-to-online-therap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zurinstitute.com/ethicsof%20telehealth.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6F90-3E78-4EF9-9121-0085324B6D6E}"/>
              </a:ext>
            </a:extLst>
          </p:cNvPr>
          <p:cNvSpPr>
            <a:spLocks noGrp="1"/>
          </p:cNvSpPr>
          <p:nvPr>
            <p:ph type="ctrTitle"/>
          </p:nvPr>
        </p:nvSpPr>
        <p:spPr>
          <a:xfrm>
            <a:off x="1552401" y="1320800"/>
            <a:ext cx="7721601" cy="2730036"/>
          </a:xfrm>
        </p:spPr>
        <p:txBody>
          <a:bodyPr/>
          <a:lstStyle/>
          <a:p>
            <a:pPr algn="ctr"/>
            <a:r>
              <a:rPr lang="en-US" altLang="en-US" dirty="0">
                <a:latin typeface="Arial" panose="020B0604020202020204" pitchFamily="34" charset="0"/>
                <a:cs typeface="Arial" panose="020B0604020202020204" pitchFamily="34" charset="0"/>
              </a:rPr>
              <a:t>Ethical Challenges of Social Media and Virtual Counseling</a:t>
            </a:r>
            <a:endParaRPr lang="en-US" dirty="0"/>
          </a:p>
        </p:txBody>
      </p:sp>
      <p:sp>
        <p:nvSpPr>
          <p:cNvPr id="3" name="Subtitle 2">
            <a:extLst>
              <a:ext uri="{FF2B5EF4-FFF2-40B4-BE49-F238E27FC236}">
                <a16:creationId xmlns:a16="http://schemas.microsoft.com/office/drawing/2014/main" id="{D19E94C3-12C3-4D96-850A-02348738E744}"/>
              </a:ext>
            </a:extLst>
          </p:cNvPr>
          <p:cNvSpPr>
            <a:spLocks noGrp="1"/>
          </p:cNvSpPr>
          <p:nvPr>
            <p:ph type="subTitle" idx="1"/>
          </p:nvPr>
        </p:nvSpPr>
        <p:spPr>
          <a:xfrm>
            <a:off x="1552401" y="4385734"/>
            <a:ext cx="7930266" cy="1422402"/>
          </a:xfrm>
        </p:spPr>
        <p:txBody>
          <a:bodyPr>
            <a:normAutofit fontScale="55000" lnSpcReduction="20000"/>
          </a:bodyPr>
          <a:lstStyle/>
          <a:p>
            <a:pPr algn="ctr">
              <a:defRPr/>
            </a:pPr>
            <a:r>
              <a:rPr lang="en-US" sz="5100" dirty="0"/>
              <a:t>Kathryn Coleman, MSW, LCSW, CAADC</a:t>
            </a:r>
          </a:p>
          <a:p>
            <a:pPr algn="ctr">
              <a:defRPr/>
            </a:pPr>
            <a:r>
              <a:rPr lang="en-US" sz="5100" dirty="0"/>
              <a:t>Corporate Clinical Trainer</a:t>
            </a:r>
          </a:p>
          <a:p>
            <a:pPr algn="ctr">
              <a:defRPr/>
            </a:pPr>
            <a:r>
              <a:rPr lang="en-US" sz="5100" dirty="0"/>
              <a:t>Pyramid Healthcare, Inc</a:t>
            </a:r>
            <a:r>
              <a:rPr lang="en-US" dirty="0"/>
              <a:t>.</a:t>
            </a:r>
          </a:p>
          <a:p>
            <a:endParaRPr lang="en-US" dirty="0"/>
          </a:p>
        </p:txBody>
      </p:sp>
      <p:sp>
        <p:nvSpPr>
          <p:cNvPr id="4" name="Footer Placeholder 3">
            <a:extLst>
              <a:ext uri="{FF2B5EF4-FFF2-40B4-BE49-F238E27FC236}">
                <a16:creationId xmlns:a16="http://schemas.microsoft.com/office/drawing/2014/main" id="{D28379BB-268C-40A7-802F-F9F7C23FE667}"/>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AF1F8854-1B5A-42D1-A2DB-BE60AD3A3285}"/>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94229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DC73-C87B-4E6A-B62E-FD710F6209EE}"/>
              </a:ext>
            </a:extLst>
          </p:cNvPr>
          <p:cNvSpPr>
            <a:spLocks noGrp="1"/>
          </p:cNvSpPr>
          <p:nvPr>
            <p:ph type="title"/>
          </p:nvPr>
        </p:nvSpPr>
        <p:spPr>
          <a:xfrm>
            <a:off x="677335" y="169333"/>
            <a:ext cx="8596668" cy="948267"/>
          </a:xfrm>
        </p:spPr>
        <p:txBody>
          <a:bodyPr>
            <a:normAutofit/>
          </a:bodyPr>
          <a:lstStyle/>
          <a:p>
            <a:r>
              <a:rPr lang="en-US" sz="5400" dirty="0"/>
              <a:t>Adaptability</a:t>
            </a:r>
          </a:p>
        </p:txBody>
      </p:sp>
      <p:sp>
        <p:nvSpPr>
          <p:cNvPr id="3" name="Content Placeholder 2">
            <a:extLst>
              <a:ext uri="{FF2B5EF4-FFF2-40B4-BE49-F238E27FC236}">
                <a16:creationId xmlns:a16="http://schemas.microsoft.com/office/drawing/2014/main" id="{AFD6A7D3-612A-443F-A2C6-EE275DDDC890}"/>
              </a:ext>
            </a:extLst>
          </p:cNvPr>
          <p:cNvSpPr>
            <a:spLocks noGrp="1"/>
          </p:cNvSpPr>
          <p:nvPr>
            <p:ph idx="1"/>
          </p:nvPr>
        </p:nvSpPr>
        <p:spPr>
          <a:xfrm>
            <a:off x="299185" y="1576848"/>
            <a:ext cx="10131473" cy="5544743"/>
          </a:xfrm>
        </p:spPr>
        <p:txBody>
          <a:bodyPr>
            <a:normAutofit/>
          </a:bodyPr>
          <a:lstStyle/>
          <a:p>
            <a:pPr>
              <a:defRPr/>
            </a:pPr>
            <a:r>
              <a:rPr lang="en-US" sz="2800" dirty="0"/>
              <a:t>Available for concerns about anonymity, stigma and shame</a:t>
            </a:r>
          </a:p>
          <a:p>
            <a:pPr>
              <a:defRPr/>
            </a:pPr>
            <a:r>
              <a:rPr lang="en-US" sz="2800" dirty="0"/>
              <a:t>Multiple ways for self expression</a:t>
            </a:r>
          </a:p>
          <a:p>
            <a:pPr>
              <a:defRPr/>
            </a:pPr>
            <a:r>
              <a:rPr lang="en-US" sz="2800" dirty="0"/>
              <a:t>Beneficial for individuals who do not wish face-to- face        </a:t>
            </a:r>
          </a:p>
          <a:p>
            <a:pPr marL="0" indent="0">
              <a:buFont typeface="Wingdings" panose="05000000000000000000" pitchFamily="2" charset="2"/>
              <a:buNone/>
              <a:defRPr/>
            </a:pPr>
            <a:r>
              <a:rPr lang="en-US" sz="2800" dirty="0"/>
              <a:t>        counseling</a:t>
            </a:r>
          </a:p>
          <a:p>
            <a:pPr>
              <a:defRPr/>
            </a:pPr>
            <a:r>
              <a:rPr lang="en-US" sz="2800" dirty="0"/>
              <a:t>Adjunct to sessions for client support and follow-up care </a:t>
            </a:r>
          </a:p>
          <a:p>
            <a:pPr marL="0" indent="0">
              <a:buNone/>
              <a:defRPr/>
            </a:pPr>
            <a:r>
              <a:rPr lang="en-US" sz="2800" dirty="0"/>
              <a:t>        for both virtual and traditional therapy</a:t>
            </a:r>
          </a:p>
          <a:p>
            <a:pPr>
              <a:defRPr/>
            </a:pPr>
            <a:r>
              <a:rPr lang="en-US" sz="2800" dirty="0"/>
              <a:t>Counseling opportunities for those familiar and     </a:t>
            </a:r>
          </a:p>
          <a:p>
            <a:pPr marL="0" indent="0">
              <a:buNone/>
              <a:defRPr/>
            </a:pPr>
            <a:r>
              <a:rPr lang="en-US" sz="2800" dirty="0"/>
              <a:t>        comfortable with technology</a:t>
            </a:r>
          </a:p>
          <a:p>
            <a:endParaRPr lang="en-US" dirty="0"/>
          </a:p>
        </p:txBody>
      </p:sp>
      <p:sp>
        <p:nvSpPr>
          <p:cNvPr id="4" name="Footer Placeholder 3">
            <a:extLst>
              <a:ext uri="{FF2B5EF4-FFF2-40B4-BE49-F238E27FC236}">
                <a16:creationId xmlns:a16="http://schemas.microsoft.com/office/drawing/2014/main" id="{FE7C53A0-E8B0-4AA1-91C1-5DBBF9C4C1CF}"/>
              </a:ext>
            </a:extLst>
          </p:cNvPr>
          <p:cNvSpPr>
            <a:spLocks noGrp="1"/>
          </p:cNvSpPr>
          <p:nvPr>
            <p:ph type="ftr" sz="quarter" idx="11"/>
          </p:nvPr>
        </p:nvSpPr>
        <p:spPr>
          <a:xfrm>
            <a:off x="643192" y="640648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4A9C0F45-3FDC-46E6-82FF-1B1B2C21544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Picture 1">
            <a:extLst>
              <a:ext uri="{FF2B5EF4-FFF2-40B4-BE49-F238E27FC236}">
                <a16:creationId xmlns:a16="http://schemas.microsoft.com/office/drawing/2014/main" id="{649AD388-4AEA-422C-A84D-ABE6C8D034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2313" y="4349220"/>
            <a:ext cx="3550502" cy="223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04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C73F-2C48-47E1-AEE7-B778F5C4A637}"/>
              </a:ext>
            </a:extLst>
          </p:cNvPr>
          <p:cNvSpPr>
            <a:spLocks noGrp="1"/>
          </p:cNvSpPr>
          <p:nvPr>
            <p:ph type="title"/>
          </p:nvPr>
        </p:nvSpPr>
        <p:spPr>
          <a:xfrm>
            <a:off x="677334" y="278939"/>
            <a:ext cx="8596668" cy="1320800"/>
          </a:xfrm>
        </p:spPr>
        <p:txBody>
          <a:bodyPr>
            <a:normAutofit/>
          </a:bodyPr>
          <a:lstStyle/>
          <a:p>
            <a:r>
              <a:rPr lang="en-US" sz="5400" dirty="0"/>
              <a:t>Affordability</a:t>
            </a:r>
          </a:p>
        </p:txBody>
      </p:sp>
      <p:sp>
        <p:nvSpPr>
          <p:cNvPr id="3" name="Content Placeholder 2">
            <a:extLst>
              <a:ext uri="{FF2B5EF4-FFF2-40B4-BE49-F238E27FC236}">
                <a16:creationId xmlns:a16="http://schemas.microsoft.com/office/drawing/2014/main" id="{792C77EE-BC89-4662-84E9-518805D729CC}"/>
              </a:ext>
            </a:extLst>
          </p:cNvPr>
          <p:cNvSpPr>
            <a:spLocks noGrp="1"/>
          </p:cNvSpPr>
          <p:nvPr>
            <p:ph idx="1"/>
          </p:nvPr>
        </p:nvSpPr>
        <p:spPr>
          <a:xfrm>
            <a:off x="423333" y="1371601"/>
            <a:ext cx="8850669" cy="4669762"/>
          </a:xfrm>
        </p:spPr>
        <p:txBody>
          <a:bodyPr>
            <a:normAutofit/>
          </a:bodyPr>
          <a:lstStyle/>
          <a:p>
            <a:pPr>
              <a:defRPr/>
            </a:pPr>
            <a:r>
              <a:rPr lang="en-US" sz="3300" dirty="0"/>
              <a:t>Lower cost to consumer</a:t>
            </a:r>
          </a:p>
          <a:p>
            <a:pPr>
              <a:defRPr/>
            </a:pPr>
            <a:r>
              <a:rPr lang="en-US" sz="3300" dirty="0"/>
              <a:t>Lower cost to clinician due to lower overhead</a:t>
            </a:r>
          </a:p>
          <a:p>
            <a:pPr>
              <a:defRPr/>
            </a:pPr>
            <a:r>
              <a:rPr lang="en-US" sz="3300" dirty="0"/>
              <a:t>May not require large investment in</a:t>
            </a:r>
          </a:p>
          <a:p>
            <a:pPr marL="0" indent="0">
              <a:buFont typeface="Wingdings" panose="05000000000000000000" pitchFamily="2" charset="2"/>
              <a:buNone/>
              <a:defRPr/>
            </a:pPr>
            <a:r>
              <a:rPr lang="en-US" sz="3300" dirty="0"/>
              <a:t>        equipment for client or counselor</a:t>
            </a:r>
          </a:p>
          <a:p>
            <a:pPr>
              <a:defRPr/>
            </a:pPr>
            <a:r>
              <a:rPr lang="en-US" sz="3300" dirty="0"/>
              <a:t>Decreased travel time and expenses</a:t>
            </a:r>
          </a:p>
          <a:p>
            <a:pPr>
              <a:defRPr/>
            </a:pPr>
            <a:r>
              <a:rPr lang="en-US" sz="3300" dirty="0"/>
              <a:t>Third party payor compensation</a:t>
            </a:r>
          </a:p>
          <a:p>
            <a:endParaRPr lang="en-US" dirty="0"/>
          </a:p>
        </p:txBody>
      </p:sp>
      <p:sp>
        <p:nvSpPr>
          <p:cNvPr id="4" name="Footer Placeholder 3">
            <a:extLst>
              <a:ext uri="{FF2B5EF4-FFF2-40B4-BE49-F238E27FC236}">
                <a16:creationId xmlns:a16="http://schemas.microsoft.com/office/drawing/2014/main" id="{1B99BB85-1E02-47A9-BED3-43689B97D89A}"/>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35C27A78-343A-44CE-A18C-D65144EA68B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1">
            <a:extLst>
              <a:ext uri="{FF2B5EF4-FFF2-40B4-BE49-F238E27FC236}">
                <a16:creationId xmlns:a16="http://schemas.microsoft.com/office/drawing/2014/main" id="{3D74FFAC-451A-4147-AFBF-7EE8FA8B90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286" y="3195373"/>
            <a:ext cx="3892413" cy="266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2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70C2-43C4-42BE-85AE-8DFEF71DDFD2}"/>
              </a:ext>
            </a:extLst>
          </p:cNvPr>
          <p:cNvSpPr>
            <a:spLocks noGrp="1"/>
          </p:cNvSpPr>
          <p:nvPr>
            <p:ph type="title"/>
          </p:nvPr>
        </p:nvSpPr>
        <p:spPr>
          <a:xfrm>
            <a:off x="660401" y="220133"/>
            <a:ext cx="8596668" cy="1320800"/>
          </a:xfrm>
        </p:spPr>
        <p:txBody>
          <a:bodyPr>
            <a:normAutofit/>
          </a:bodyPr>
          <a:lstStyle/>
          <a:p>
            <a:r>
              <a:rPr lang="en-US" sz="5400" dirty="0"/>
              <a:t>Convenience</a:t>
            </a:r>
          </a:p>
        </p:txBody>
      </p:sp>
      <p:sp>
        <p:nvSpPr>
          <p:cNvPr id="3" name="Content Placeholder 2">
            <a:extLst>
              <a:ext uri="{FF2B5EF4-FFF2-40B4-BE49-F238E27FC236}">
                <a16:creationId xmlns:a16="http://schemas.microsoft.com/office/drawing/2014/main" id="{E4F717B1-A5F0-4F01-8E3E-A6EEF9CDA8D0}"/>
              </a:ext>
            </a:extLst>
          </p:cNvPr>
          <p:cNvSpPr>
            <a:spLocks noGrp="1"/>
          </p:cNvSpPr>
          <p:nvPr>
            <p:ph idx="1"/>
          </p:nvPr>
        </p:nvSpPr>
        <p:spPr>
          <a:xfrm>
            <a:off x="372533" y="1540933"/>
            <a:ext cx="10447867" cy="4500429"/>
          </a:xfrm>
        </p:spPr>
        <p:txBody>
          <a:bodyPr/>
          <a:lstStyle/>
          <a:p>
            <a:pPr>
              <a:defRPr/>
            </a:pPr>
            <a:r>
              <a:rPr lang="en-US" sz="2800" dirty="0"/>
              <a:t>Transportation problems</a:t>
            </a:r>
          </a:p>
          <a:p>
            <a:pPr>
              <a:defRPr/>
            </a:pPr>
            <a:r>
              <a:rPr lang="en-US" sz="2800" dirty="0"/>
              <a:t>Child/Elder care issues</a:t>
            </a:r>
          </a:p>
          <a:p>
            <a:pPr>
              <a:defRPr/>
            </a:pPr>
            <a:r>
              <a:rPr lang="en-US" sz="2800" dirty="0"/>
              <a:t>Time constraint concerns</a:t>
            </a:r>
          </a:p>
          <a:p>
            <a:pPr>
              <a:defRPr/>
            </a:pPr>
            <a:r>
              <a:rPr lang="en-US" sz="2800" dirty="0"/>
              <a:t>Travelers</a:t>
            </a:r>
          </a:p>
          <a:p>
            <a:pPr>
              <a:defRPr/>
            </a:pPr>
            <a:r>
              <a:rPr lang="en-US" sz="2800" dirty="0"/>
              <a:t>Wider range of business hours and available appointments</a:t>
            </a:r>
          </a:p>
          <a:p>
            <a:pPr>
              <a:defRPr/>
            </a:pPr>
            <a:r>
              <a:rPr lang="en-US" sz="2800" dirty="0"/>
              <a:t>Can be done in home if appropriate</a:t>
            </a:r>
          </a:p>
          <a:p>
            <a:pPr>
              <a:defRPr/>
            </a:pPr>
            <a:r>
              <a:rPr lang="en-US" sz="2800" dirty="0"/>
              <a:t>Clients can be in their comfort zone for counseling</a:t>
            </a:r>
          </a:p>
          <a:p>
            <a:endParaRPr lang="en-US" dirty="0"/>
          </a:p>
        </p:txBody>
      </p:sp>
      <p:sp>
        <p:nvSpPr>
          <p:cNvPr id="4" name="Footer Placeholder 3">
            <a:extLst>
              <a:ext uri="{FF2B5EF4-FFF2-40B4-BE49-F238E27FC236}">
                <a16:creationId xmlns:a16="http://schemas.microsoft.com/office/drawing/2014/main" id="{90D7B21C-6E26-4CBD-83B6-474B9043F969}"/>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EC0D84FC-D41C-4D00-96C0-4663B02AAB6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1">
            <a:extLst>
              <a:ext uri="{FF2B5EF4-FFF2-40B4-BE49-F238E27FC236}">
                <a16:creationId xmlns:a16="http://schemas.microsoft.com/office/drawing/2014/main" id="{9A3DE0DA-0BFD-4F4B-9D2C-89F732EC3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809" y="390914"/>
            <a:ext cx="3823591" cy="26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3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97F6-F026-45DA-BFA0-659E36633C6D}"/>
              </a:ext>
            </a:extLst>
          </p:cNvPr>
          <p:cNvSpPr>
            <a:spLocks noGrp="1"/>
          </p:cNvSpPr>
          <p:nvPr>
            <p:ph type="title"/>
          </p:nvPr>
        </p:nvSpPr>
        <p:spPr>
          <a:xfrm>
            <a:off x="592667" y="220133"/>
            <a:ext cx="8596668" cy="1320800"/>
          </a:xfrm>
        </p:spPr>
        <p:txBody>
          <a:bodyPr>
            <a:normAutofit/>
          </a:bodyPr>
          <a:lstStyle/>
          <a:p>
            <a:r>
              <a:rPr lang="en-US" sz="4800" dirty="0"/>
              <a:t>Limitations/Disadvantages</a:t>
            </a:r>
          </a:p>
        </p:txBody>
      </p:sp>
      <p:sp>
        <p:nvSpPr>
          <p:cNvPr id="3" name="Content Placeholder 2">
            <a:extLst>
              <a:ext uri="{FF2B5EF4-FFF2-40B4-BE49-F238E27FC236}">
                <a16:creationId xmlns:a16="http://schemas.microsoft.com/office/drawing/2014/main" id="{7F7602B3-9D5A-4919-A771-D6A0F4C1335A}"/>
              </a:ext>
            </a:extLst>
          </p:cNvPr>
          <p:cNvSpPr>
            <a:spLocks noGrp="1"/>
          </p:cNvSpPr>
          <p:nvPr>
            <p:ph idx="1"/>
          </p:nvPr>
        </p:nvSpPr>
        <p:spPr>
          <a:xfrm>
            <a:off x="524933" y="1540933"/>
            <a:ext cx="8749069" cy="4500429"/>
          </a:xfrm>
        </p:spPr>
        <p:txBody>
          <a:bodyPr>
            <a:noAutofit/>
          </a:bodyPr>
          <a:lstStyle/>
          <a:p>
            <a:pPr>
              <a:defRPr/>
            </a:pPr>
            <a:r>
              <a:rPr lang="en-US" sz="2800" dirty="0"/>
              <a:t>Confidentiality/Security of Data and</a:t>
            </a:r>
          </a:p>
          <a:p>
            <a:pPr marL="457200" lvl="1" indent="0">
              <a:buFont typeface="Arial" panose="020B0604020202020204" pitchFamily="34" charset="0"/>
              <a:buNone/>
              <a:defRPr/>
            </a:pPr>
            <a:r>
              <a:rPr lang="en-US" sz="2800" dirty="0"/>
              <a:t> Client Information</a:t>
            </a:r>
          </a:p>
          <a:p>
            <a:pPr>
              <a:defRPr/>
            </a:pPr>
            <a:r>
              <a:rPr lang="en-US" sz="2800" dirty="0"/>
              <a:t>Technical Difficulties</a:t>
            </a:r>
          </a:p>
          <a:p>
            <a:pPr>
              <a:defRPr/>
            </a:pPr>
            <a:r>
              <a:rPr lang="en-US" sz="2800" dirty="0"/>
              <a:t> Limits to Populations Served</a:t>
            </a:r>
          </a:p>
          <a:p>
            <a:pPr>
              <a:defRPr/>
            </a:pPr>
            <a:r>
              <a:rPr lang="en-US" sz="2800" dirty="0"/>
              <a:t>Therapist Credibility</a:t>
            </a:r>
            <a:endParaRPr lang="en-US" sz="2800" u="sng" dirty="0"/>
          </a:p>
          <a:p>
            <a:pPr>
              <a:defRPr/>
            </a:pPr>
            <a:r>
              <a:rPr lang="en-US" sz="2800" dirty="0"/>
              <a:t>Therapeutic Hurdles</a:t>
            </a:r>
          </a:p>
          <a:p>
            <a:pPr>
              <a:defRPr/>
            </a:pPr>
            <a:r>
              <a:rPr lang="en-US" sz="2800" dirty="0"/>
              <a:t>Jurisdictional/Legal/Risk Management Concerns</a:t>
            </a:r>
          </a:p>
        </p:txBody>
      </p:sp>
      <p:sp>
        <p:nvSpPr>
          <p:cNvPr id="4" name="Footer Placeholder 3">
            <a:extLst>
              <a:ext uri="{FF2B5EF4-FFF2-40B4-BE49-F238E27FC236}">
                <a16:creationId xmlns:a16="http://schemas.microsoft.com/office/drawing/2014/main" id="{F7C781FF-EFDF-42CB-9847-AE518671168C}"/>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DB7003AB-BE91-4189-8ACF-65AD4B65E55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3">
            <a:extLst>
              <a:ext uri="{FF2B5EF4-FFF2-40B4-BE49-F238E27FC236}">
                <a16:creationId xmlns:a16="http://schemas.microsoft.com/office/drawing/2014/main" id="{A235EE89-52A1-4A59-9DB5-327FC459C3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4945" y="1964267"/>
            <a:ext cx="3049587" cy="294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73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6764-2FDA-490D-8F1E-44B34B676616}"/>
              </a:ext>
            </a:extLst>
          </p:cNvPr>
          <p:cNvSpPr>
            <a:spLocks noGrp="1"/>
          </p:cNvSpPr>
          <p:nvPr>
            <p:ph type="title"/>
          </p:nvPr>
        </p:nvSpPr>
        <p:spPr/>
        <p:txBody>
          <a:bodyPr/>
          <a:lstStyle/>
          <a:p>
            <a:r>
              <a:rPr lang="en-US" dirty="0"/>
              <a:t>Confidentiality/ Security and of Data and Client Information</a:t>
            </a:r>
          </a:p>
        </p:txBody>
      </p:sp>
      <p:sp>
        <p:nvSpPr>
          <p:cNvPr id="3" name="Content Placeholder 2">
            <a:extLst>
              <a:ext uri="{FF2B5EF4-FFF2-40B4-BE49-F238E27FC236}">
                <a16:creationId xmlns:a16="http://schemas.microsoft.com/office/drawing/2014/main" id="{0195DC21-4C53-418B-A0EA-022A93B9FD77}"/>
              </a:ext>
            </a:extLst>
          </p:cNvPr>
          <p:cNvSpPr>
            <a:spLocks noGrp="1"/>
          </p:cNvSpPr>
          <p:nvPr>
            <p:ph idx="1"/>
          </p:nvPr>
        </p:nvSpPr>
        <p:spPr>
          <a:xfrm>
            <a:off x="237067" y="2184400"/>
            <a:ext cx="9036935" cy="4483495"/>
          </a:xfrm>
        </p:spPr>
        <p:txBody>
          <a:bodyPr/>
          <a:lstStyle/>
          <a:p>
            <a:pPr>
              <a:defRPr/>
            </a:pPr>
            <a:r>
              <a:rPr lang="en-US" sz="2800" dirty="0"/>
              <a:t>Protection of confidential information</a:t>
            </a:r>
          </a:p>
          <a:p>
            <a:pPr>
              <a:defRPr/>
            </a:pPr>
            <a:r>
              <a:rPr lang="en-US" sz="2800" dirty="0"/>
              <a:t>Transmission, storage and disposal of data</a:t>
            </a:r>
          </a:p>
          <a:p>
            <a:pPr>
              <a:defRPr/>
            </a:pPr>
            <a:r>
              <a:rPr lang="en-US" sz="2800" dirty="0"/>
              <a:t>Utilization of way to protect sensitive communication</a:t>
            </a:r>
          </a:p>
          <a:p>
            <a:pPr>
              <a:defRPr/>
            </a:pPr>
            <a:r>
              <a:rPr lang="en-US" sz="2800" dirty="0"/>
              <a:t>Written consent prior to establishing e-relationship</a:t>
            </a:r>
          </a:p>
          <a:p>
            <a:pPr>
              <a:defRPr/>
            </a:pPr>
            <a:r>
              <a:rPr lang="en-US" sz="2800" dirty="0"/>
              <a:t>Note taking, record keeping and documentation</a:t>
            </a:r>
          </a:p>
          <a:p>
            <a:pPr>
              <a:defRPr/>
            </a:pPr>
            <a:r>
              <a:rPr lang="en-US" sz="2800" dirty="0"/>
              <a:t>Administrative emails and texts</a:t>
            </a:r>
          </a:p>
          <a:p>
            <a:endParaRPr lang="en-US" dirty="0"/>
          </a:p>
        </p:txBody>
      </p:sp>
      <p:sp>
        <p:nvSpPr>
          <p:cNvPr id="4" name="Footer Placeholder 3">
            <a:extLst>
              <a:ext uri="{FF2B5EF4-FFF2-40B4-BE49-F238E27FC236}">
                <a16:creationId xmlns:a16="http://schemas.microsoft.com/office/drawing/2014/main" id="{0A999264-6DA0-4A4E-81CC-8348F7C31F92}"/>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2DA665A0-34DA-4E02-B5EB-CBD155D38941}"/>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Picture 3">
            <a:extLst>
              <a:ext uri="{FF2B5EF4-FFF2-40B4-BE49-F238E27FC236}">
                <a16:creationId xmlns:a16="http://schemas.microsoft.com/office/drawing/2014/main" id="{0AD0093B-82A1-4625-B989-B679A92B52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5341" y="1547019"/>
            <a:ext cx="3529592" cy="272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24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5E0C-3E9B-4A5D-928D-56948102F28B}"/>
              </a:ext>
            </a:extLst>
          </p:cNvPr>
          <p:cNvSpPr>
            <a:spLocks noGrp="1"/>
          </p:cNvSpPr>
          <p:nvPr>
            <p:ph type="title"/>
          </p:nvPr>
        </p:nvSpPr>
        <p:spPr>
          <a:xfrm>
            <a:off x="643468" y="321733"/>
            <a:ext cx="8596668" cy="1320800"/>
          </a:xfrm>
        </p:spPr>
        <p:txBody>
          <a:bodyPr>
            <a:normAutofit/>
          </a:bodyPr>
          <a:lstStyle/>
          <a:p>
            <a:r>
              <a:rPr lang="en-US" sz="5400" dirty="0"/>
              <a:t>Technical Difficulties</a:t>
            </a:r>
          </a:p>
        </p:txBody>
      </p:sp>
      <p:sp>
        <p:nvSpPr>
          <p:cNvPr id="3" name="Content Placeholder 2">
            <a:extLst>
              <a:ext uri="{FF2B5EF4-FFF2-40B4-BE49-F238E27FC236}">
                <a16:creationId xmlns:a16="http://schemas.microsoft.com/office/drawing/2014/main" id="{E256F7FB-12AC-4670-9E7F-E0F0C6D057C3}"/>
              </a:ext>
            </a:extLst>
          </p:cNvPr>
          <p:cNvSpPr>
            <a:spLocks noGrp="1"/>
          </p:cNvSpPr>
          <p:nvPr>
            <p:ph idx="1"/>
          </p:nvPr>
        </p:nvSpPr>
        <p:spPr>
          <a:xfrm>
            <a:off x="355599" y="1608667"/>
            <a:ext cx="9668933" cy="4797820"/>
          </a:xfrm>
        </p:spPr>
        <p:txBody>
          <a:bodyPr/>
          <a:lstStyle/>
          <a:p>
            <a:pPr>
              <a:defRPr/>
            </a:pPr>
            <a:r>
              <a:rPr lang="en-US" sz="2800" dirty="0"/>
              <a:t>Technical “know-how” required to set up  and </a:t>
            </a:r>
          </a:p>
          <a:p>
            <a:pPr marL="0" indent="0">
              <a:buFont typeface="Wingdings" panose="05000000000000000000" pitchFamily="2" charset="2"/>
              <a:buNone/>
              <a:defRPr/>
            </a:pPr>
            <a:r>
              <a:rPr lang="en-US" sz="2800" dirty="0"/>
              <a:t>        operate e-communication effectively</a:t>
            </a:r>
          </a:p>
          <a:p>
            <a:pPr>
              <a:defRPr/>
            </a:pPr>
            <a:r>
              <a:rPr lang="en-US" sz="2800" dirty="0"/>
              <a:t>Intercepted transmission</a:t>
            </a:r>
          </a:p>
          <a:p>
            <a:pPr>
              <a:defRPr/>
            </a:pPr>
            <a:r>
              <a:rPr lang="en-US" sz="2800" dirty="0"/>
              <a:t>Lost connections/lag time/audio &amp; video blips</a:t>
            </a:r>
          </a:p>
          <a:p>
            <a:pPr>
              <a:defRPr/>
            </a:pPr>
            <a:r>
              <a:rPr lang="en-US" sz="2800" dirty="0"/>
              <a:t>Risk of spyware </a:t>
            </a:r>
          </a:p>
          <a:p>
            <a:pPr>
              <a:defRPr/>
            </a:pPr>
            <a:r>
              <a:rPr lang="en-US" sz="2800" dirty="0"/>
              <a:t>Troubleshooting technical problems on client site </a:t>
            </a:r>
          </a:p>
          <a:p>
            <a:pPr>
              <a:defRPr/>
            </a:pPr>
            <a:r>
              <a:rPr lang="en-US" sz="2800" dirty="0"/>
              <a:t>Choosing appropriate operating systems for client and   </a:t>
            </a:r>
          </a:p>
          <a:p>
            <a:pPr marL="0" indent="0">
              <a:buFont typeface="Wingdings" panose="05000000000000000000" pitchFamily="2" charset="2"/>
              <a:buNone/>
              <a:defRPr/>
            </a:pPr>
            <a:r>
              <a:rPr lang="en-US" sz="2800" dirty="0"/>
              <a:t>        counselor</a:t>
            </a:r>
          </a:p>
          <a:p>
            <a:endParaRPr lang="en-US" dirty="0"/>
          </a:p>
        </p:txBody>
      </p:sp>
      <p:sp>
        <p:nvSpPr>
          <p:cNvPr id="4" name="Footer Placeholder 3">
            <a:extLst>
              <a:ext uri="{FF2B5EF4-FFF2-40B4-BE49-F238E27FC236}">
                <a16:creationId xmlns:a16="http://schemas.microsoft.com/office/drawing/2014/main" id="{F96CD364-54D6-435D-89E1-52EEB704F4DF}"/>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6463578E-8452-4146-BAE6-77FD4727EAF8}"/>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Picture 1">
            <a:extLst>
              <a:ext uri="{FF2B5EF4-FFF2-40B4-BE49-F238E27FC236}">
                <a16:creationId xmlns:a16="http://schemas.microsoft.com/office/drawing/2014/main" id="{9626409C-EC64-42DF-8917-F89EB64D3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7799" y="974724"/>
            <a:ext cx="258233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86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945F-9EE3-42DC-A874-2A8802E2844A}"/>
              </a:ext>
            </a:extLst>
          </p:cNvPr>
          <p:cNvSpPr>
            <a:spLocks noGrp="1"/>
          </p:cNvSpPr>
          <p:nvPr>
            <p:ph type="title"/>
          </p:nvPr>
        </p:nvSpPr>
        <p:spPr>
          <a:xfrm>
            <a:off x="491068" y="474664"/>
            <a:ext cx="8596668" cy="1320800"/>
          </a:xfrm>
        </p:spPr>
        <p:txBody>
          <a:bodyPr>
            <a:normAutofit/>
          </a:bodyPr>
          <a:lstStyle/>
          <a:p>
            <a:r>
              <a:rPr lang="en-US" sz="4800" dirty="0"/>
              <a:t>Limits to Populations Served</a:t>
            </a:r>
          </a:p>
        </p:txBody>
      </p:sp>
      <p:sp>
        <p:nvSpPr>
          <p:cNvPr id="3" name="Content Placeholder 2">
            <a:extLst>
              <a:ext uri="{FF2B5EF4-FFF2-40B4-BE49-F238E27FC236}">
                <a16:creationId xmlns:a16="http://schemas.microsoft.com/office/drawing/2014/main" id="{6E2F12F3-0094-4DE8-A117-32087E0F3571}"/>
              </a:ext>
            </a:extLst>
          </p:cNvPr>
          <p:cNvSpPr>
            <a:spLocks noGrp="1"/>
          </p:cNvSpPr>
          <p:nvPr>
            <p:ph idx="1"/>
          </p:nvPr>
        </p:nvSpPr>
        <p:spPr>
          <a:xfrm>
            <a:off x="424871" y="1862668"/>
            <a:ext cx="9939866" cy="5068754"/>
          </a:xfrm>
        </p:spPr>
        <p:txBody>
          <a:bodyPr>
            <a:noAutofit/>
          </a:bodyPr>
          <a:lstStyle/>
          <a:p>
            <a:pPr>
              <a:defRPr/>
            </a:pPr>
            <a:r>
              <a:rPr lang="en-US" sz="2800" dirty="0"/>
              <a:t>Some people require face to face counseling</a:t>
            </a:r>
          </a:p>
          <a:p>
            <a:pPr marL="0" indent="0">
              <a:buFont typeface="Wingdings" panose="05000000000000000000" pitchFamily="2" charset="2"/>
              <a:buNone/>
              <a:defRPr/>
            </a:pPr>
            <a:r>
              <a:rPr lang="en-US" sz="2800" dirty="0"/>
              <a:t> Some therapy approaches not amenable to</a:t>
            </a:r>
          </a:p>
          <a:p>
            <a:pPr marL="0" indent="0">
              <a:buFont typeface="Wingdings" panose="05000000000000000000" pitchFamily="2" charset="2"/>
              <a:buNone/>
              <a:defRPr/>
            </a:pPr>
            <a:r>
              <a:rPr lang="en-US" sz="2800" dirty="0"/>
              <a:t>         virtual methods, e.g. expressive arts therapies,</a:t>
            </a:r>
          </a:p>
          <a:p>
            <a:pPr marL="0" indent="0">
              <a:buFont typeface="Wingdings" panose="05000000000000000000" pitchFamily="2" charset="2"/>
              <a:buNone/>
              <a:defRPr/>
            </a:pPr>
            <a:r>
              <a:rPr lang="en-US" sz="2800" dirty="0"/>
              <a:t>         EMDR, play therapy, animal-assisted therapy</a:t>
            </a:r>
          </a:p>
          <a:p>
            <a:pPr>
              <a:defRPr/>
            </a:pPr>
            <a:r>
              <a:rPr lang="en-US" sz="2800" dirty="0"/>
              <a:t> Homicidal/Suicidal situations</a:t>
            </a:r>
          </a:p>
          <a:p>
            <a:pPr>
              <a:defRPr/>
            </a:pPr>
            <a:r>
              <a:rPr lang="en-US" sz="2800" dirty="0"/>
              <a:t>Some diagnoses less appropriate for e-therapy </a:t>
            </a:r>
          </a:p>
        </p:txBody>
      </p:sp>
      <p:sp>
        <p:nvSpPr>
          <p:cNvPr id="4" name="Footer Placeholder 3">
            <a:extLst>
              <a:ext uri="{FF2B5EF4-FFF2-40B4-BE49-F238E27FC236}">
                <a16:creationId xmlns:a16="http://schemas.microsoft.com/office/drawing/2014/main" id="{B3A855DB-D3F0-4816-BAC2-F1D221E38E41}"/>
              </a:ext>
            </a:extLst>
          </p:cNvPr>
          <p:cNvSpPr>
            <a:spLocks noGrp="1"/>
          </p:cNvSpPr>
          <p:nvPr>
            <p:ph type="ftr" sz="quarter" idx="11"/>
          </p:nvPr>
        </p:nvSpPr>
        <p:spPr>
          <a:xfrm>
            <a:off x="597282" y="640648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1BC3B54F-0855-41CF-96E3-17885C6B923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1">
            <a:extLst>
              <a:ext uri="{FF2B5EF4-FFF2-40B4-BE49-F238E27FC236}">
                <a16:creationId xmlns:a16="http://schemas.microsoft.com/office/drawing/2014/main" id="{871D4B85-E693-412F-9102-6A1FE1AEF0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2069" y="3872110"/>
            <a:ext cx="2125060" cy="23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77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3A00-608A-42D5-9339-6C19FEA96944}"/>
              </a:ext>
            </a:extLst>
          </p:cNvPr>
          <p:cNvSpPr>
            <a:spLocks noGrp="1"/>
          </p:cNvSpPr>
          <p:nvPr>
            <p:ph type="title"/>
          </p:nvPr>
        </p:nvSpPr>
        <p:spPr>
          <a:xfrm>
            <a:off x="677333" y="291705"/>
            <a:ext cx="9956799" cy="850237"/>
          </a:xfrm>
        </p:spPr>
        <p:txBody>
          <a:bodyPr>
            <a:noAutofit/>
          </a:bodyPr>
          <a:lstStyle/>
          <a:p>
            <a:r>
              <a:rPr lang="en-US" sz="4000" dirty="0"/>
              <a:t>Therapist Credibility/Client Identification</a:t>
            </a:r>
          </a:p>
        </p:txBody>
      </p:sp>
      <p:sp>
        <p:nvSpPr>
          <p:cNvPr id="3" name="Content Placeholder 2">
            <a:extLst>
              <a:ext uri="{FF2B5EF4-FFF2-40B4-BE49-F238E27FC236}">
                <a16:creationId xmlns:a16="http://schemas.microsoft.com/office/drawing/2014/main" id="{16A71AB0-1C25-41BB-A9C3-24B1E281E4E9}"/>
              </a:ext>
            </a:extLst>
          </p:cNvPr>
          <p:cNvSpPr>
            <a:spLocks noGrp="1"/>
          </p:cNvSpPr>
          <p:nvPr>
            <p:ph idx="1"/>
          </p:nvPr>
        </p:nvSpPr>
        <p:spPr>
          <a:xfrm>
            <a:off x="440267" y="1507067"/>
            <a:ext cx="10193865" cy="4899420"/>
          </a:xfrm>
        </p:spPr>
        <p:txBody>
          <a:bodyPr/>
          <a:lstStyle/>
          <a:p>
            <a:pPr>
              <a:defRPr/>
            </a:pPr>
            <a:r>
              <a:rPr lang="en-US" sz="2800" dirty="0"/>
              <a:t>Poorly regulated</a:t>
            </a:r>
          </a:p>
          <a:p>
            <a:pPr>
              <a:defRPr/>
            </a:pPr>
            <a:r>
              <a:rPr lang="en-US" sz="2800" dirty="0"/>
              <a:t>Unqualified people getting involved </a:t>
            </a:r>
          </a:p>
          <a:p>
            <a:pPr>
              <a:defRPr/>
            </a:pPr>
            <a:r>
              <a:rPr lang="en-US" sz="2800" dirty="0"/>
              <a:t>HIPPA and HITECH violations contributing</a:t>
            </a:r>
          </a:p>
          <a:p>
            <a:pPr marL="0" indent="0">
              <a:buFont typeface="Wingdings" panose="05000000000000000000" pitchFamily="2" charset="2"/>
              <a:buNone/>
              <a:defRPr/>
            </a:pPr>
            <a:r>
              <a:rPr lang="en-US" sz="2800" dirty="0"/>
              <a:t>         to e-therapy appearing less professional</a:t>
            </a:r>
          </a:p>
          <a:p>
            <a:endParaRPr lang="en-US" dirty="0"/>
          </a:p>
        </p:txBody>
      </p:sp>
      <p:sp>
        <p:nvSpPr>
          <p:cNvPr id="4" name="Footer Placeholder 3">
            <a:extLst>
              <a:ext uri="{FF2B5EF4-FFF2-40B4-BE49-F238E27FC236}">
                <a16:creationId xmlns:a16="http://schemas.microsoft.com/office/drawing/2014/main" id="{2A92ACBC-B3E6-4AA7-B908-6C5FDFE69F02}"/>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4D2CAE9-13D6-4219-8E63-C0F472116C48}"/>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Picture 1">
            <a:extLst>
              <a:ext uri="{FF2B5EF4-FFF2-40B4-BE49-F238E27FC236}">
                <a16:creationId xmlns:a16="http://schemas.microsoft.com/office/drawing/2014/main" id="{2AE54A7E-AF38-4874-A7AF-C8593E6CEA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1169024"/>
            <a:ext cx="3488266" cy="164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C5CD7ACF-2ABC-492B-84D2-9DB117FA57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0331" y="3856321"/>
            <a:ext cx="4157134" cy="233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699CF4B-C83F-4E4A-A1C8-0A2E33991BC9}"/>
              </a:ext>
            </a:extLst>
          </p:cNvPr>
          <p:cNvSpPr txBox="1"/>
          <p:nvPr/>
        </p:nvSpPr>
        <p:spPr>
          <a:xfrm>
            <a:off x="3898898" y="4219314"/>
            <a:ext cx="7852835" cy="1384995"/>
          </a:xfrm>
          <a:prstGeom prst="rect">
            <a:avLst/>
          </a:prstGeom>
          <a:noFill/>
        </p:spPr>
        <p:txBody>
          <a:bodyPr wrap="square" rtlCol="0">
            <a:spAutoFit/>
          </a:bodyPr>
          <a:lstStyle/>
          <a:p>
            <a:pPr marL="2171700" lvl="4" indent="-342900">
              <a:buFont typeface="Wingdings" panose="05000000000000000000" pitchFamily="2" charset="2"/>
              <a:buChar char="Ø"/>
              <a:defRPr/>
            </a:pPr>
            <a:r>
              <a:rPr lang="en-US" sz="2800" dirty="0"/>
              <a:t>Verifying identity of 				      therapist and client at            	each session</a:t>
            </a:r>
          </a:p>
        </p:txBody>
      </p:sp>
    </p:spTree>
    <p:extLst>
      <p:ext uri="{BB962C8B-B14F-4D97-AF65-F5344CB8AC3E}">
        <p14:creationId xmlns:p14="http://schemas.microsoft.com/office/powerpoint/2010/main" val="231962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8843-549E-4456-953C-3151D201E4F3}"/>
              </a:ext>
            </a:extLst>
          </p:cNvPr>
          <p:cNvSpPr>
            <a:spLocks noGrp="1"/>
          </p:cNvSpPr>
          <p:nvPr>
            <p:ph type="title"/>
          </p:nvPr>
        </p:nvSpPr>
        <p:spPr/>
        <p:txBody>
          <a:bodyPr>
            <a:normAutofit/>
          </a:bodyPr>
          <a:lstStyle/>
          <a:p>
            <a:r>
              <a:rPr lang="en-US" sz="4800" dirty="0"/>
              <a:t>Therapeutic Hurdles</a:t>
            </a:r>
          </a:p>
        </p:txBody>
      </p:sp>
      <p:sp>
        <p:nvSpPr>
          <p:cNvPr id="3" name="Content Placeholder 2">
            <a:extLst>
              <a:ext uri="{FF2B5EF4-FFF2-40B4-BE49-F238E27FC236}">
                <a16:creationId xmlns:a16="http://schemas.microsoft.com/office/drawing/2014/main" id="{EFE4C046-05E8-4DD5-8A5C-EDA18466977D}"/>
              </a:ext>
            </a:extLst>
          </p:cNvPr>
          <p:cNvSpPr>
            <a:spLocks noGrp="1"/>
          </p:cNvSpPr>
          <p:nvPr>
            <p:ph idx="1"/>
          </p:nvPr>
        </p:nvSpPr>
        <p:spPr>
          <a:xfrm>
            <a:off x="355599" y="1930400"/>
            <a:ext cx="9618133" cy="4110962"/>
          </a:xfrm>
        </p:spPr>
        <p:txBody>
          <a:bodyPr>
            <a:normAutofit/>
          </a:bodyPr>
          <a:lstStyle/>
          <a:p>
            <a:pPr>
              <a:defRPr/>
            </a:pPr>
            <a:r>
              <a:rPr lang="en-US" sz="2800" dirty="0"/>
              <a:t>Challenges to developing and maintaining</a:t>
            </a:r>
          </a:p>
          <a:p>
            <a:pPr marL="0" indent="0">
              <a:buFont typeface="Wingdings" panose="05000000000000000000" pitchFamily="2" charset="2"/>
              <a:buNone/>
              <a:defRPr/>
            </a:pPr>
            <a:r>
              <a:rPr lang="en-US" sz="2800" dirty="0"/>
              <a:t>         the therapeutic relationship</a:t>
            </a:r>
          </a:p>
          <a:p>
            <a:pPr>
              <a:defRPr/>
            </a:pPr>
            <a:r>
              <a:rPr lang="en-US" sz="2800" dirty="0"/>
              <a:t>Lack of verbal/non-verbal cues and </a:t>
            </a:r>
          </a:p>
          <a:p>
            <a:pPr marL="0" indent="0">
              <a:buFont typeface="Wingdings" panose="05000000000000000000" pitchFamily="2" charset="2"/>
              <a:buNone/>
              <a:defRPr/>
            </a:pPr>
            <a:r>
              <a:rPr lang="en-US" sz="2800" dirty="0"/>
              <a:t>        information in non-visual communication</a:t>
            </a:r>
          </a:p>
          <a:p>
            <a:pPr>
              <a:defRPr/>
            </a:pPr>
            <a:r>
              <a:rPr lang="en-US" sz="2800" dirty="0"/>
              <a:t>Ambiguity/ potential misunderstanding</a:t>
            </a:r>
          </a:p>
          <a:p>
            <a:pPr marL="0" indent="0">
              <a:buFont typeface="Wingdings" panose="05000000000000000000" pitchFamily="2" charset="2"/>
              <a:buNone/>
              <a:defRPr/>
            </a:pPr>
            <a:r>
              <a:rPr lang="en-US" sz="2800" dirty="0"/>
              <a:t>       that can be present in electronic communication</a:t>
            </a:r>
          </a:p>
          <a:p>
            <a:pPr marL="0" indent="0">
              <a:buFont typeface="Wingdings" panose="05000000000000000000" pitchFamily="2" charset="2"/>
              <a:buNone/>
              <a:defRPr/>
            </a:pPr>
            <a:r>
              <a:rPr lang="en-US" sz="2800" dirty="0"/>
              <a:t>       due to lack of visual/auditory cues</a:t>
            </a:r>
          </a:p>
          <a:p>
            <a:endParaRPr lang="en-US" dirty="0"/>
          </a:p>
        </p:txBody>
      </p:sp>
      <p:sp>
        <p:nvSpPr>
          <p:cNvPr id="4" name="Footer Placeholder 3">
            <a:extLst>
              <a:ext uri="{FF2B5EF4-FFF2-40B4-BE49-F238E27FC236}">
                <a16:creationId xmlns:a16="http://schemas.microsoft.com/office/drawing/2014/main" id="{52EAF70C-E90A-4D37-A624-790134EB3B16}"/>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90715874-39C9-48B3-A4C2-5FE0404C377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1">
            <a:extLst>
              <a:ext uri="{FF2B5EF4-FFF2-40B4-BE49-F238E27FC236}">
                <a16:creationId xmlns:a16="http://schemas.microsoft.com/office/drawing/2014/main" id="{A6EB8699-205E-43C1-86D9-6EEAA890ED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867" y="1529623"/>
            <a:ext cx="2743200" cy="379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99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E76C-F638-480E-B126-73330DCB8A63}"/>
              </a:ext>
            </a:extLst>
          </p:cNvPr>
          <p:cNvSpPr>
            <a:spLocks noGrp="1"/>
          </p:cNvSpPr>
          <p:nvPr>
            <p:ph type="title"/>
          </p:nvPr>
        </p:nvSpPr>
        <p:spPr>
          <a:xfrm>
            <a:off x="581201" y="462759"/>
            <a:ext cx="8596668" cy="1320800"/>
          </a:xfrm>
        </p:spPr>
        <p:txBody>
          <a:bodyPr>
            <a:normAutofit/>
          </a:bodyPr>
          <a:lstStyle/>
          <a:p>
            <a:r>
              <a:rPr lang="en-US" sz="4800" dirty="0"/>
              <a:t>Therapeutic Hurdles</a:t>
            </a:r>
          </a:p>
        </p:txBody>
      </p:sp>
      <p:sp>
        <p:nvSpPr>
          <p:cNvPr id="3" name="Content Placeholder 2">
            <a:extLst>
              <a:ext uri="{FF2B5EF4-FFF2-40B4-BE49-F238E27FC236}">
                <a16:creationId xmlns:a16="http://schemas.microsoft.com/office/drawing/2014/main" id="{5DE9A28B-59B8-42B1-A162-1E28D5C0E220}"/>
              </a:ext>
            </a:extLst>
          </p:cNvPr>
          <p:cNvSpPr>
            <a:spLocks noGrp="1"/>
          </p:cNvSpPr>
          <p:nvPr>
            <p:ph idx="1"/>
          </p:nvPr>
        </p:nvSpPr>
        <p:spPr>
          <a:xfrm>
            <a:off x="355599" y="1783559"/>
            <a:ext cx="8918403" cy="5808134"/>
          </a:xfrm>
        </p:spPr>
        <p:txBody>
          <a:bodyPr>
            <a:normAutofit/>
          </a:bodyPr>
          <a:lstStyle/>
          <a:p>
            <a:pPr>
              <a:defRPr/>
            </a:pPr>
            <a:r>
              <a:rPr lang="en-US" sz="2800" dirty="0"/>
              <a:t>Assessment/Screening- related difficulties</a:t>
            </a:r>
          </a:p>
          <a:p>
            <a:pPr>
              <a:defRPr/>
            </a:pPr>
            <a:r>
              <a:rPr lang="en-US" sz="2800" dirty="0"/>
              <a:t>Handling emergency/crisis situations</a:t>
            </a:r>
          </a:p>
          <a:p>
            <a:pPr>
              <a:defRPr/>
            </a:pPr>
            <a:r>
              <a:rPr lang="en-US" sz="2800" dirty="0"/>
              <a:t>Hand-offs and referrals</a:t>
            </a:r>
          </a:p>
          <a:p>
            <a:pPr>
              <a:defRPr/>
            </a:pPr>
            <a:r>
              <a:rPr lang="en-US" sz="2800" dirty="0"/>
              <a:t>Managing informed consent</a:t>
            </a:r>
          </a:p>
          <a:p>
            <a:pPr>
              <a:defRPr/>
            </a:pPr>
            <a:r>
              <a:rPr lang="en-US" sz="2800" dirty="0"/>
              <a:t>Monitoring physical symptoms, emotional</a:t>
            </a:r>
          </a:p>
          <a:p>
            <a:pPr marL="0" indent="0">
              <a:buFont typeface="Wingdings" panose="05000000000000000000" pitchFamily="2" charset="2"/>
              <a:buNone/>
              <a:defRPr/>
            </a:pPr>
            <a:r>
              <a:rPr lang="en-US" sz="2800" dirty="0"/>
              <a:t>       decompensation</a:t>
            </a:r>
          </a:p>
          <a:p>
            <a:endParaRPr lang="en-US" dirty="0"/>
          </a:p>
        </p:txBody>
      </p:sp>
      <p:sp>
        <p:nvSpPr>
          <p:cNvPr id="4" name="Footer Placeholder 3">
            <a:extLst>
              <a:ext uri="{FF2B5EF4-FFF2-40B4-BE49-F238E27FC236}">
                <a16:creationId xmlns:a16="http://schemas.microsoft.com/office/drawing/2014/main" id="{CCFC8789-8278-4E99-8D4E-622AEB5F191A}"/>
              </a:ext>
            </a:extLst>
          </p:cNvPr>
          <p:cNvSpPr>
            <a:spLocks noGrp="1"/>
          </p:cNvSpPr>
          <p:nvPr>
            <p:ph type="ftr" sz="quarter" idx="11"/>
          </p:nvPr>
        </p:nvSpPr>
        <p:spPr>
          <a:xfrm>
            <a:off x="660401" y="6255809"/>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6B4364C4-AF8F-4CE8-834D-57E3928159A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Picture 1">
            <a:extLst>
              <a:ext uri="{FF2B5EF4-FFF2-40B4-BE49-F238E27FC236}">
                <a16:creationId xmlns:a16="http://schemas.microsoft.com/office/drawing/2014/main" id="{386175BC-1C86-42BD-A229-9639A7AF92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0663" y="1057402"/>
            <a:ext cx="2743200" cy="379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8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85AF-B6A2-4666-A46B-F2C798A05C67}"/>
              </a:ext>
            </a:extLst>
          </p:cNvPr>
          <p:cNvSpPr>
            <a:spLocks noGrp="1"/>
          </p:cNvSpPr>
          <p:nvPr>
            <p:ph type="title"/>
          </p:nvPr>
        </p:nvSpPr>
        <p:spPr>
          <a:xfrm>
            <a:off x="677333" y="609600"/>
            <a:ext cx="10718799" cy="1320800"/>
          </a:xfrm>
        </p:spPr>
        <p:txBody>
          <a:bodyPr/>
          <a:lstStyle/>
          <a:p>
            <a:r>
              <a:rPr lang="en-US" sz="5400" dirty="0"/>
              <a:t>Session Description</a:t>
            </a:r>
          </a:p>
        </p:txBody>
      </p:sp>
      <p:sp>
        <p:nvSpPr>
          <p:cNvPr id="3" name="Content Placeholder 2">
            <a:extLst>
              <a:ext uri="{FF2B5EF4-FFF2-40B4-BE49-F238E27FC236}">
                <a16:creationId xmlns:a16="http://schemas.microsoft.com/office/drawing/2014/main" id="{F136033D-195D-4862-A710-9F2B30B8EE4D}"/>
              </a:ext>
            </a:extLst>
          </p:cNvPr>
          <p:cNvSpPr>
            <a:spLocks noGrp="1"/>
          </p:cNvSpPr>
          <p:nvPr>
            <p:ph idx="1"/>
          </p:nvPr>
        </p:nvSpPr>
        <p:spPr>
          <a:xfrm>
            <a:off x="254000" y="1557868"/>
            <a:ext cx="9020002" cy="4690532"/>
          </a:xfrm>
        </p:spPr>
        <p:txBody>
          <a:bodyPr>
            <a:normAutofit lnSpcReduction="10000"/>
          </a:bodyPr>
          <a:lstStyle/>
          <a:p>
            <a:r>
              <a:rPr lang="en-US" sz="2800" dirty="0"/>
              <a:t>With increasing capabilities in technology and electronic communication, behavioral health services face new challenges and ethical problems. In this session, participants will develop an understanding of the crucial relationship between technology and ethics and examine factors contributing to ethical dilemmas including e-mail, social media, telemental health and distance counseling. Participants will apply strategies and guidelines to mitigate increased ethical vulnerabilities in the virtual world.</a:t>
            </a:r>
          </a:p>
          <a:p>
            <a:endParaRPr lang="en-US" sz="2800" dirty="0"/>
          </a:p>
        </p:txBody>
      </p:sp>
      <p:sp>
        <p:nvSpPr>
          <p:cNvPr id="4" name="Footer Placeholder 3">
            <a:extLst>
              <a:ext uri="{FF2B5EF4-FFF2-40B4-BE49-F238E27FC236}">
                <a16:creationId xmlns:a16="http://schemas.microsoft.com/office/drawing/2014/main" id="{E4797010-8B11-471D-86CD-155D4F35B507}"/>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EDC45674-DED9-4190-8443-351E38C4AEC6}"/>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648139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003-15E7-4A69-9350-C88512A943FC}"/>
              </a:ext>
            </a:extLst>
          </p:cNvPr>
          <p:cNvSpPr>
            <a:spLocks noGrp="1"/>
          </p:cNvSpPr>
          <p:nvPr>
            <p:ph type="title"/>
          </p:nvPr>
        </p:nvSpPr>
        <p:spPr/>
        <p:txBody>
          <a:bodyPr>
            <a:normAutofit/>
          </a:bodyPr>
          <a:lstStyle/>
          <a:p>
            <a:r>
              <a:rPr lang="en-US" sz="4800" dirty="0"/>
              <a:t>Potential Ethical Problems</a:t>
            </a:r>
          </a:p>
        </p:txBody>
      </p:sp>
      <p:sp>
        <p:nvSpPr>
          <p:cNvPr id="3" name="Content Placeholder 2">
            <a:extLst>
              <a:ext uri="{FF2B5EF4-FFF2-40B4-BE49-F238E27FC236}">
                <a16:creationId xmlns:a16="http://schemas.microsoft.com/office/drawing/2014/main" id="{E218D51A-FCE8-41E9-9098-DBE4BF3D2A73}"/>
              </a:ext>
            </a:extLst>
          </p:cNvPr>
          <p:cNvSpPr>
            <a:spLocks noGrp="1"/>
          </p:cNvSpPr>
          <p:nvPr>
            <p:ph idx="1"/>
          </p:nvPr>
        </p:nvSpPr>
        <p:spPr>
          <a:xfrm>
            <a:off x="338667" y="1574801"/>
            <a:ext cx="8935335" cy="5113866"/>
          </a:xfrm>
        </p:spPr>
        <p:txBody>
          <a:bodyPr/>
          <a:lstStyle/>
          <a:p>
            <a:pPr>
              <a:defRPr/>
            </a:pPr>
            <a:r>
              <a:rPr lang="en-US" sz="2800" dirty="0"/>
              <a:t>Lack of Ethical Guidance</a:t>
            </a:r>
          </a:p>
          <a:p>
            <a:pPr>
              <a:defRPr/>
            </a:pPr>
            <a:r>
              <a:rPr lang="en-US" sz="2800" dirty="0"/>
              <a:t>Boundary Issues/Dual Relationships</a:t>
            </a:r>
          </a:p>
          <a:p>
            <a:pPr>
              <a:defRPr/>
            </a:pPr>
            <a:r>
              <a:rPr lang="en-US" sz="2800" dirty="0"/>
              <a:t>Informed Consent/Autonomy</a:t>
            </a:r>
          </a:p>
          <a:p>
            <a:pPr>
              <a:defRPr/>
            </a:pPr>
            <a:r>
              <a:rPr lang="en-US" sz="2800" dirty="0"/>
              <a:t>Competency</a:t>
            </a:r>
          </a:p>
          <a:p>
            <a:pPr>
              <a:defRPr/>
            </a:pPr>
            <a:r>
              <a:rPr lang="en-US" sz="2800" dirty="0"/>
              <a:t>Jurisdictional issues</a:t>
            </a:r>
          </a:p>
          <a:p>
            <a:pPr>
              <a:defRPr/>
            </a:pPr>
            <a:r>
              <a:rPr lang="en-US" sz="2800" dirty="0"/>
              <a:t>Confidentiality/Privacy</a:t>
            </a:r>
          </a:p>
          <a:p>
            <a:pPr>
              <a:defRPr/>
            </a:pPr>
            <a:r>
              <a:rPr lang="en-US" sz="2800" dirty="0"/>
              <a:t>Maintaining Clinical Standards</a:t>
            </a:r>
          </a:p>
          <a:p>
            <a:pPr>
              <a:defRPr/>
            </a:pPr>
            <a:r>
              <a:rPr lang="en-US" sz="2800" dirty="0"/>
              <a:t>Appropriate Therapeutic Interventions</a:t>
            </a:r>
          </a:p>
          <a:p>
            <a:endParaRPr lang="en-US" dirty="0"/>
          </a:p>
        </p:txBody>
      </p:sp>
      <p:sp>
        <p:nvSpPr>
          <p:cNvPr id="4" name="Footer Placeholder 3">
            <a:extLst>
              <a:ext uri="{FF2B5EF4-FFF2-40B4-BE49-F238E27FC236}">
                <a16:creationId xmlns:a16="http://schemas.microsoft.com/office/drawing/2014/main" id="{3A305B4D-3095-4CB7-AAD7-6E68E185AF24}"/>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230DA5EA-2C63-47B2-B13F-C83FFC4D855F}"/>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Picture 1">
            <a:extLst>
              <a:ext uri="{FF2B5EF4-FFF2-40B4-BE49-F238E27FC236}">
                <a16:creationId xmlns:a16="http://schemas.microsoft.com/office/drawing/2014/main" id="{ED37E8F3-174A-4C4C-AD54-368BA061DC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5333" y="1509713"/>
            <a:ext cx="2691169" cy="39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2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3471-B195-4DCD-A189-A05C3364EC2F}"/>
              </a:ext>
            </a:extLst>
          </p:cNvPr>
          <p:cNvSpPr>
            <a:spLocks noGrp="1"/>
          </p:cNvSpPr>
          <p:nvPr>
            <p:ph type="title"/>
          </p:nvPr>
        </p:nvSpPr>
        <p:spPr/>
        <p:txBody>
          <a:bodyPr>
            <a:normAutofit/>
          </a:bodyPr>
          <a:lstStyle/>
          <a:p>
            <a:r>
              <a:rPr lang="en-US" sz="4800" dirty="0"/>
              <a:t>Lack of Ethical Guidance</a:t>
            </a:r>
          </a:p>
        </p:txBody>
      </p:sp>
      <p:sp>
        <p:nvSpPr>
          <p:cNvPr id="3" name="Content Placeholder 2">
            <a:extLst>
              <a:ext uri="{FF2B5EF4-FFF2-40B4-BE49-F238E27FC236}">
                <a16:creationId xmlns:a16="http://schemas.microsoft.com/office/drawing/2014/main" id="{628F36F4-D23A-44EB-9F73-E0A42452A1D6}"/>
              </a:ext>
            </a:extLst>
          </p:cNvPr>
          <p:cNvSpPr>
            <a:spLocks noGrp="1"/>
          </p:cNvSpPr>
          <p:nvPr>
            <p:ph idx="1"/>
          </p:nvPr>
        </p:nvSpPr>
        <p:spPr>
          <a:xfrm>
            <a:off x="457200" y="2201332"/>
            <a:ext cx="8816802" cy="4402669"/>
          </a:xfrm>
        </p:spPr>
        <p:txBody>
          <a:bodyPr/>
          <a:lstStyle/>
          <a:p>
            <a:pPr>
              <a:defRPr/>
            </a:pPr>
            <a:r>
              <a:rPr lang="en-US" sz="2800" dirty="0"/>
              <a:t>Provision of ongoing supervision</a:t>
            </a:r>
          </a:p>
          <a:p>
            <a:pPr>
              <a:defRPr/>
            </a:pPr>
            <a:r>
              <a:rPr lang="en-US" sz="2800" dirty="0"/>
              <a:t>Knowledge of updated information about technical and ethical standards related to social media and virtual counseling</a:t>
            </a:r>
          </a:p>
          <a:p>
            <a:pPr>
              <a:defRPr/>
            </a:pPr>
            <a:r>
              <a:rPr lang="en-US" sz="2800" dirty="0"/>
              <a:t>Lack of literature and research to provide guidance </a:t>
            </a:r>
          </a:p>
          <a:p>
            <a:endParaRPr lang="en-US" dirty="0"/>
          </a:p>
        </p:txBody>
      </p:sp>
      <p:sp>
        <p:nvSpPr>
          <p:cNvPr id="4" name="Footer Placeholder 3">
            <a:extLst>
              <a:ext uri="{FF2B5EF4-FFF2-40B4-BE49-F238E27FC236}">
                <a16:creationId xmlns:a16="http://schemas.microsoft.com/office/drawing/2014/main" id="{A9EE100C-4268-45D3-9685-04D63DA5CB55}"/>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9DDA897E-5B49-40F4-BA85-59DF7EE1693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Picture 1">
            <a:extLst>
              <a:ext uri="{FF2B5EF4-FFF2-40B4-BE49-F238E27FC236}">
                <a16:creationId xmlns:a16="http://schemas.microsoft.com/office/drawing/2014/main" id="{A8B14E64-778F-45A6-8499-C4564460D5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7864" y="592665"/>
            <a:ext cx="4194002"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08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88B-37CE-4BDC-AD1A-8C487836832E}"/>
              </a:ext>
            </a:extLst>
          </p:cNvPr>
          <p:cNvSpPr>
            <a:spLocks noGrp="1"/>
          </p:cNvSpPr>
          <p:nvPr>
            <p:ph type="title"/>
          </p:nvPr>
        </p:nvSpPr>
        <p:spPr>
          <a:xfrm>
            <a:off x="352597" y="216295"/>
            <a:ext cx="8921405" cy="846667"/>
          </a:xfrm>
        </p:spPr>
        <p:txBody>
          <a:bodyPr>
            <a:normAutofit/>
          </a:bodyPr>
          <a:lstStyle/>
          <a:p>
            <a:r>
              <a:rPr lang="en-US" sz="4400" dirty="0"/>
              <a:t>Boundaries/ Dual Relationships</a:t>
            </a:r>
          </a:p>
        </p:txBody>
      </p:sp>
      <p:sp>
        <p:nvSpPr>
          <p:cNvPr id="3" name="Content Placeholder 2">
            <a:extLst>
              <a:ext uri="{FF2B5EF4-FFF2-40B4-BE49-F238E27FC236}">
                <a16:creationId xmlns:a16="http://schemas.microsoft.com/office/drawing/2014/main" id="{CDAE6A65-21A2-42C6-AB28-DBA990A8F4E1}"/>
              </a:ext>
            </a:extLst>
          </p:cNvPr>
          <p:cNvSpPr>
            <a:spLocks noGrp="1"/>
          </p:cNvSpPr>
          <p:nvPr>
            <p:ph idx="1"/>
          </p:nvPr>
        </p:nvSpPr>
        <p:spPr>
          <a:xfrm>
            <a:off x="352597" y="1669921"/>
            <a:ext cx="10349269" cy="5746879"/>
          </a:xfrm>
        </p:spPr>
        <p:txBody>
          <a:bodyPr>
            <a:normAutofit/>
          </a:bodyPr>
          <a:lstStyle/>
          <a:p>
            <a:pPr>
              <a:defRPr/>
            </a:pPr>
            <a:r>
              <a:rPr lang="en-US" sz="2800" dirty="0"/>
              <a:t>Separate personal and professional life  in the digital</a:t>
            </a:r>
          </a:p>
          <a:p>
            <a:pPr marL="0" indent="0">
              <a:buFont typeface="Wingdings" panose="05000000000000000000" pitchFamily="2" charset="2"/>
              <a:buNone/>
              <a:defRPr/>
            </a:pPr>
            <a:r>
              <a:rPr lang="en-US" sz="2800" dirty="0"/>
              <a:t>        world to avoid blurring of the professional boundary</a:t>
            </a:r>
          </a:p>
          <a:p>
            <a:pPr>
              <a:defRPr/>
            </a:pPr>
            <a:r>
              <a:rPr lang="en-US" sz="2800" dirty="0"/>
              <a:t>Awareness of accessibility to information</a:t>
            </a:r>
          </a:p>
          <a:p>
            <a:pPr marL="0" indent="0">
              <a:buFont typeface="Wingdings" panose="05000000000000000000" pitchFamily="2" charset="2"/>
              <a:buNone/>
              <a:defRPr/>
            </a:pPr>
            <a:r>
              <a:rPr lang="en-US" sz="2800" dirty="0"/>
              <a:t>        placed on social media that can interfere</a:t>
            </a:r>
          </a:p>
          <a:p>
            <a:pPr marL="0" indent="0">
              <a:buFont typeface="Wingdings" panose="05000000000000000000" pitchFamily="2" charset="2"/>
              <a:buNone/>
              <a:defRPr/>
            </a:pPr>
            <a:r>
              <a:rPr lang="en-US" sz="2800" dirty="0"/>
              <a:t>        with the client/counselor relationship</a:t>
            </a:r>
          </a:p>
          <a:p>
            <a:pPr>
              <a:defRPr/>
            </a:pPr>
            <a:r>
              <a:rPr lang="en-US" sz="2800" dirty="0"/>
              <a:t>Be aware clients will research you;  you</a:t>
            </a:r>
          </a:p>
          <a:p>
            <a:pPr marL="0" indent="0">
              <a:buFont typeface="Wingdings" panose="05000000000000000000" pitchFamily="2" charset="2"/>
              <a:buNone/>
              <a:defRPr/>
            </a:pPr>
            <a:r>
              <a:rPr lang="en-US" sz="2800" dirty="0"/>
              <a:t>        cannot research them without permission</a:t>
            </a:r>
          </a:p>
        </p:txBody>
      </p:sp>
      <p:sp>
        <p:nvSpPr>
          <p:cNvPr id="4" name="Footer Placeholder 3">
            <a:extLst>
              <a:ext uri="{FF2B5EF4-FFF2-40B4-BE49-F238E27FC236}">
                <a16:creationId xmlns:a16="http://schemas.microsoft.com/office/drawing/2014/main" id="{3C8F48C0-9002-42F4-9549-E9596EB2A694}"/>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8C8C0196-5104-4A47-B1D4-C124C9EB8178}"/>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Picture 1">
            <a:extLst>
              <a:ext uri="{FF2B5EF4-FFF2-40B4-BE49-F238E27FC236}">
                <a16:creationId xmlns:a16="http://schemas.microsoft.com/office/drawing/2014/main" id="{42112BEC-6C68-4FA4-AE01-E9D93FBDA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1466" y="3148808"/>
            <a:ext cx="2743200" cy="325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33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7F48-C93E-407D-B63B-0B98553ECAC1}"/>
              </a:ext>
            </a:extLst>
          </p:cNvPr>
          <p:cNvSpPr>
            <a:spLocks noGrp="1"/>
          </p:cNvSpPr>
          <p:nvPr>
            <p:ph type="title"/>
          </p:nvPr>
        </p:nvSpPr>
        <p:spPr/>
        <p:txBody>
          <a:bodyPr>
            <a:normAutofit/>
          </a:bodyPr>
          <a:lstStyle/>
          <a:p>
            <a:r>
              <a:rPr lang="en-US" sz="4800" dirty="0"/>
              <a:t>Boundaries/Dual Relationships</a:t>
            </a:r>
          </a:p>
        </p:txBody>
      </p:sp>
      <p:sp>
        <p:nvSpPr>
          <p:cNvPr id="3" name="Content Placeholder 2">
            <a:extLst>
              <a:ext uri="{FF2B5EF4-FFF2-40B4-BE49-F238E27FC236}">
                <a16:creationId xmlns:a16="http://schemas.microsoft.com/office/drawing/2014/main" id="{8A7ED3DA-0D81-476A-AB34-2650D381089F}"/>
              </a:ext>
            </a:extLst>
          </p:cNvPr>
          <p:cNvSpPr>
            <a:spLocks noGrp="1"/>
          </p:cNvSpPr>
          <p:nvPr>
            <p:ph idx="1"/>
          </p:nvPr>
        </p:nvSpPr>
        <p:spPr>
          <a:xfrm>
            <a:off x="338667" y="2184400"/>
            <a:ext cx="9736666" cy="5029199"/>
          </a:xfrm>
        </p:spPr>
        <p:txBody>
          <a:bodyPr>
            <a:normAutofit/>
          </a:bodyPr>
          <a:lstStyle/>
          <a:p>
            <a:pPr>
              <a:defRPr/>
            </a:pPr>
            <a:r>
              <a:rPr lang="en-US" sz="2800" dirty="0"/>
              <a:t>Avoid solicitation of client testimonials</a:t>
            </a:r>
          </a:p>
          <a:p>
            <a:pPr>
              <a:defRPr/>
            </a:pPr>
            <a:r>
              <a:rPr lang="en-US" sz="2800" dirty="0"/>
              <a:t>Clarify understanding with client regarding</a:t>
            </a:r>
          </a:p>
          <a:p>
            <a:pPr marL="0" indent="0">
              <a:buFont typeface="Wingdings" panose="05000000000000000000" pitchFamily="2" charset="2"/>
              <a:buNone/>
              <a:defRPr/>
            </a:pPr>
            <a:r>
              <a:rPr lang="en-US" sz="2800" dirty="0"/>
              <a:t>        how communication will be handled and</a:t>
            </a:r>
          </a:p>
          <a:p>
            <a:pPr marL="0" indent="0">
              <a:buFont typeface="Wingdings" panose="05000000000000000000" pitchFamily="2" charset="2"/>
              <a:buNone/>
              <a:defRPr/>
            </a:pPr>
            <a:r>
              <a:rPr lang="en-US" sz="2800" dirty="0"/>
              <a:t>        any limitations therein.</a:t>
            </a:r>
          </a:p>
          <a:p>
            <a:pPr>
              <a:defRPr/>
            </a:pPr>
            <a:r>
              <a:rPr lang="en-US" sz="2800" dirty="0"/>
              <a:t>Set clear boundaries about when and where</a:t>
            </a:r>
          </a:p>
          <a:p>
            <a:pPr marL="0" indent="0">
              <a:buFont typeface="Wingdings" panose="05000000000000000000" pitchFamily="2" charset="2"/>
              <a:buNone/>
              <a:defRPr/>
            </a:pPr>
            <a:r>
              <a:rPr lang="en-US" sz="2800" dirty="0"/>
              <a:t>        clients can contact you</a:t>
            </a:r>
          </a:p>
        </p:txBody>
      </p:sp>
      <p:sp>
        <p:nvSpPr>
          <p:cNvPr id="4" name="Footer Placeholder 3">
            <a:extLst>
              <a:ext uri="{FF2B5EF4-FFF2-40B4-BE49-F238E27FC236}">
                <a16:creationId xmlns:a16="http://schemas.microsoft.com/office/drawing/2014/main" id="{F2B12C5E-633B-476E-8060-88C119F4F832}"/>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56A4FC70-1B78-4FDB-95A0-D24312E63D36}"/>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Picture 1">
            <a:extLst>
              <a:ext uri="{FF2B5EF4-FFF2-40B4-BE49-F238E27FC236}">
                <a16:creationId xmlns:a16="http://schemas.microsoft.com/office/drawing/2014/main" id="{BDEE1333-AC15-4B95-A247-8C1E0F3314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6134" y="2140543"/>
            <a:ext cx="2569812" cy="364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44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39FA-DC4F-4D47-AC94-F703E1C14933}"/>
              </a:ext>
            </a:extLst>
          </p:cNvPr>
          <p:cNvSpPr>
            <a:spLocks noGrp="1"/>
          </p:cNvSpPr>
          <p:nvPr>
            <p:ph type="title"/>
          </p:nvPr>
        </p:nvSpPr>
        <p:spPr>
          <a:xfrm>
            <a:off x="677334" y="135467"/>
            <a:ext cx="8596668" cy="1320800"/>
          </a:xfrm>
        </p:spPr>
        <p:txBody>
          <a:bodyPr>
            <a:normAutofit/>
          </a:bodyPr>
          <a:lstStyle/>
          <a:p>
            <a:r>
              <a:rPr lang="en-US" sz="4400" dirty="0"/>
              <a:t>Boundaries/Dual Relationships</a:t>
            </a:r>
          </a:p>
        </p:txBody>
      </p:sp>
      <p:sp>
        <p:nvSpPr>
          <p:cNvPr id="3" name="Content Placeholder 2">
            <a:extLst>
              <a:ext uri="{FF2B5EF4-FFF2-40B4-BE49-F238E27FC236}">
                <a16:creationId xmlns:a16="http://schemas.microsoft.com/office/drawing/2014/main" id="{314CB5E8-9C4A-433D-8D85-01C8CF167474}"/>
              </a:ext>
            </a:extLst>
          </p:cNvPr>
          <p:cNvSpPr>
            <a:spLocks noGrp="1"/>
          </p:cNvSpPr>
          <p:nvPr>
            <p:ph idx="1"/>
          </p:nvPr>
        </p:nvSpPr>
        <p:spPr>
          <a:xfrm>
            <a:off x="440267" y="1471353"/>
            <a:ext cx="11074399" cy="5791200"/>
          </a:xfrm>
        </p:spPr>
        <p:txBody>
          <a:bodyPr>
            <a:noAutofit/>
          </a:bodyPr>
          <a:lstStyle/>
          <a:p>
            <a:pPr>
              <a:defRPr/>
            </a:pPr>
            <a:r>
              <a:rPr lang="en-US" sz="2800" dirty="0"/>
              <a:t>Be certain that anything you post on line</a:t>
            </a:r>
          </a:p>
          <a:p>
            <a:pPr marL="0" indent="0">
              <a:buFont typeface="Wingdings" panose="05000000000000000000" pitchFamily="2" charset="2"/>
              <a:buNone/>
              <a:defRPr/>
            </a:pPr>
            <a:r>
              <a:rPr lang="en-US" sz="2800" dirty="0"/>
              <a:t>        is something you would be comfortable</a:t>
            </a:r>
          </a:p>
          <a:p>
            <a:pPr marL="0" indent="0">
              <a:buFont typeface="Wingdings" panose="05000000000000000000" pitchFamily="2" charset="2"/>
              <a:buNone/>
              <a:defRPr/>
            </a:pPr>
            <a:r>
              <a:rPr lang="en-US" sz="2800" dirty="0"/>
              <a:t>        with your client, colleague or employer</a:t>
            </a:r>
          </a:p>
          <a:p>
            <a:pPr marL="0" indent="0">
              <a:buFont typeface="Wingdings" panose="05000000000000000000" pitchFamily="2" charset="2"/>
              <a:buNone/>
              <a:defRPr/>
            </a:pPr>
            <a:r>
              <a:rPr lang="en-US" sz="2800" dirty="0"/>
              <a:t>        seeing because it can be found.</a:t>
            </a:r>
          </a:p>
          <a:p>
            <a:pPr>
              <a:defRPr/>
            </a:pPr>
            <a:r>
              <a:rPr lang="en-US" sz="2800" dirty="0"/>
              <a:t>Counselor self disclosure can be </a:t>
            </a:r>
          </a:p>
          <a:p>
            <a:pPr marL="0" indent="0">
              <a:buFont typeface="Wingdings" panose="05000000000000000000" pitchFamily="2" charset="2"/>
              <a:buNone/>
              <a:defRPr/>
            </a:pPr>
            <a:r>
              <a:rPr lang="en-US" sz="2800" dirty="0"/>
              <a:t>        unintentional by virtue of the availability</a:t>
            </a:r>
          </a:p>
          <a:p>
            <a:pPr marL="0" indent="0">
              <a:buFont typeface="Wingdings" panose="05000000000000000000" pitchFamily="2" charset="2"/>
              <a:buNone/>
              <a:defRPr/>
            </a:pPr>
            <a:r>
              <a:rPr lang="en-US" sz="2800" dirty="0"/>
              <a:t>       of information available through </a:t>
            </a:r>
          </a:p>
          <a:p>
            <a:pPr marL="0" indent="0">
              <a:buFont typeface="Wingdings" panose="05000000000000000000" pitchFamily="2" charset="2"/>
              <a:buNone/>
              <a:defRPr/>
            </a:pPr>
            <a:r>
              <a:rPr lang="en-US" sz="2800" dirty="0"/>
              <a:t>       digital sources</a:t>
            </a:r>
          </a:p>
        </p:txBody>
      </p:sp>
      <p:sp>
        <p:nvSpPr>
          <p:cNvPr id="4" name="Footer Placeholder 3">
            <a:extLst>
              <a:ext uri="{FF2B5EF4-FFF2-40B4-BE49-F238E27FC236}">
                <a16:creationId xmlns:a16="http://schemas.microsoft.com/office/drawing/2014/main" id="{866825C2-CF1A-408D-A409-720ADDD76D50}"/>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DB4A4E58-46CE-40D7-9FA0-8F018336EB67}"/>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Picture 1">
            <a:extLst>
              <a:ext uri="{FF2B5EF4-FFF2-40B4-BE49-F238E27FC236}">
                <a16:creationId xmlns:a16="http://schemas.microsoft.com/office/drawing/2014/main" id="{4D6A3DB5-673B-46C8-AF95-54F0BCEA48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0663" y="1913467"/>
            <a:ext cx="3161070" cy="367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03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5687-6A41-4C1C-A41C-71A75E83391D}"/>
              </a:ext>
            </a:extLst>
          </p:cNvPr>
          <p:cNvSpPr>
            <a:spLocks noGrp="1"/>
          </p:cNvSpPr>
          <p:nvPr>
            <p:ph type="title"/>
          </p:nvPr>
        </p:nvSpPr>
        <p:spPr>
          <a:xfrm>
            <a:off x="677334" y="156238"/>
            <a:ext cx="8596668" cy="1320800"/>
          </a:xfrm>
        </p:spPr>
        <p:txBody>
          <a:bodyPr>
            <a:normAutofit/>
          </a:bodyPr>
          <a:lstStyle/>
          <a:p>
            <a:r>
              <a:rPr lang="en-US" sz="4800" dirty="0"/>
              <a:t>Boundaries/Dual Relationships</a:t>
            </a:r>
          </a:p>
        </p:txBody>
      </p:sp>
      <p:sp>
        <p:nvSpPr>
          <p:cNvPr id="3" name="Content Placeholder 2">
            <a:extLst>
              <a:ext uri="{FF2B5EF4-FFF2-40B4-BE49-F238E27FC236}">
                <a16:creationId xmlns:a16="http://schemas.microsoft.com/office/drawing/2014/main" id="{8DA25270-C810-4F87-8A91-0E6ECDF58576}"/>
              </a:ext>
            </a:extLst>
          </p:cNvPr>
          <p:cNvSpPr>
            <a:spLocks noGrp="1"/>
          </p:cNvSpPr>
          <p:nvPr>
            <p:ph idx="1"/>
          </p:nvPr>
        </p:nvSpPr>
        <p:spPr>
          <a:xfrm>
            <a:off x="304799" y="1710267"/>
            <a:ext cx="10176933" cy="4826000"/>
          </a:xfrm>
        </p:spPr>
        <p:txBody>
          <a:bodyPr/>
          <a:lstStyle/>
          <a:p>
            <a:pPr>
              <a:defRPr/>
            </a:pPr>
            <a:r>
              <a:rPr lang="en-US" sz="2800" dirty="0"/>
              <a:t>Cyberstalking is possible</a:t>
            </a:r>
          </a:p>
          <a:p>
            <a:pPr>
              <a:defRPr/>
            </a:pPr>
            <a:r>
              <a:rPr lang="en-US" sz="2800" dirty="0"/>
              <a:t>It is unwise to “friend” clients  </a:t>
            </a:r>
          </a:p>
          <a:p>
            <a:pPr marL="0" indent="0">
              <a:buFont typeface="Wingdings" panose="05000000000000000000" pitchFamily="2" charset="2"/>
              <a:buNone/>
              <a:defRPr/>
            </a:pPr>
            <a:r>
              <a:rPr lang="en-US" sz="2800" dirty="0"/>
              <a:t>        or former clients on your personal</a:t>
            </a:r>
          </a:p>
          <a:p>
            <a:pPr marL="0" indent="0">
              <a:buFont typeface="Wingdings" panose="05000000000000000000" pitchFamily="2" charset="2"/>
              <a:buNone/>
              <a:defRPr/>
            </a:pPr>
            <a:r>
              <a:rPr lang="en-US" sz="2800" dirty="0"/>
              <a:t>        Facebook and Linked In pages</a:t>
            </a:r>
          </a:p>
          <a:p>
            <a:pPr>
              <a:defRPr/>
            </a:pPr>
            <a:r>
              <a:rPr lang="en-US" sz="2800" dirty="0"/>
              <a:t>Carefully use the privacy features </a:t>
            </a:r>
          </a:p>
          <a:p>
            <a:pPr marL="0" indent="0">
              <a:buFont typeface="Wingdings" panose="05000000000000000000" pitchFamily="2" charset="2"/>
              <a:buNone/>
              <a:defRPr/>
            </a:pPr>
            <a:r>
              <a:rPr lang="en-US" sz="2800" dirty="0"/>
              <a:t>        available to limit access to your posts</a:t>
            </a:r>
          </a:p>
          <a:p>
            <a:pPr marL="0" indent="0">
              <a:buFont typeface="Wingdings" panose="05000000000000000000" pitchFamily="2" charset="2"/>
              <a:buNone/>
              <a:defRPr/>
            </a:pPr>
            <a:r>
              <a:rPr lang="en-US" sz="2800" dirty="0"/>
              <a:t> </a:t>
            </a:r>
          </a:p>
          <a:p>
            <a:pPr marL="0" indent="0">
              <a:buNone/>
            </a:pPr>
            <a:endParaRPr lang="en-US" dirty="0"/>
          </a:p>
        </p:txBody>
      </p:sp>
      <p:sp>
        <p:nvSpPr>
          <p:cNvPr id="4" name="Footer Placeholder 3">
            <a:extLst>
              <a:ext uri="{FF2B5EF4-FFF2-40B4-BE49-F238E27FC236}">
                <a16:creationId xmlns:a16="http://schemas.microsoft.com/office/drawing/2014/main" id="{59A7D962-57D7-41AA-BEF5-97F01D354D3F}"/>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5D5B870-16C1-421B-B882-95DCF27BE9B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6" name="Picture 1">
            <a:extLst>
              <a:ext uri="{FF2B5EF4-FFF2-40B4-BE49-F238E27FC236}">
                <a16:creationId xmlns:a16="http://schemas.microsoft.com/office/drawing/2014/main" id="{A7EFCA9F-239C-4966-BAB5-CB36EE12F8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710267"/>
            <a:ext cx="2667000" cy="338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56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AFC-7DAA-41E5-848E-27D4FB90C14F}"/>
              </a:ext>
            </a:extLst>
          </p:cNvPr>
          <p:cNvSpPr>
            <a:spLocks noGrp="1"/>
          </p:cNvSpPr>
          <p:nvPr>
            <p:ph type="title"/>
          </p:nvPr>
        </p:nvSpPr>
        <p:spPr>
          <a:xfrm>
            <a:off x="677334" y="156238"/>
            <a:ext cx="8596668" cy="1320800"/>
          </a:xfrm>
        </p:spPr>
        <p:txBody>
          <a:bodyPr>
            <a:normAutofit/>
          </a:bodyPr>
          <a:lstStyle/>
          <a:p>
            <a:r>
              <a:rPr lang="en-US" sz="4800" dirty="0"/>
              <a:t>Informed Consent/Autonomy</a:t>
            </a:r>
          </a:p>
        </p:txBody>
      </p:sp>
      <p:sp>
        <p:nvSpPr>
          <p:cNvPr id="3" name="Content Placeholder 2">
            <a:extLst>
              <a:ext uri="{FF2B5EF4-FFF2-40B4-BE49-F238E27FC236}">
                <a16:creationId xmlns:a16="http://schemas.microsoft.com/office/drawing/2014/main" id="{8913F10B-6DE4-42F7-B76D-274D37C507E6}"/>
              </a:ext>
            </a:extLst>
          </p:cNvPr>
          <p:cNvSpPr>
            <a:spLocks noGrp="1"/>
          </p:cNvSpPr>
          <p:nvPr>
            <p:ph idx="1"/>
          </p:nvPr>
        </p:nvSpPr>
        <p:spPr>
          <a:xfrm>
            <a:off x="321732" y="1268151"/>
            <a:ext cx="9344469" cy="5670147"/>
          </a:xfrm>
        </p:spPr>
        <p:txBody>
          <a:bodyPr>
            <a:normAutofit/>
          </a:bodyPr>
          <a:lstStyle/>
          <a:p>
            <a:pPr>
              <a:defRPr/>
            </a:pPr>
            <a:r>
              <a:rPr lang="en-US" sz="2800" dirty="0"/>
              <a:t>Method to get written consent prior to e-therapy beginning</a:t>
            </a:r>
          </a:p>
          <a:p>
            <a:pPr>
              <a:defRPr/>
            </a:pPr>
            <a:r>
              <a:rPr lang="en-US" sz="2800" dirty="0"/>
              <a:t>Concerns regarding treating minors</a:t>
            </a:r>
          </a:p>
          <a:p>
            <a:pPr marL="0" indent="0">
              <a:buFont typeface="Wingdings" panose="05000000000000000000" pitchFamily="2" charset="2"/>
              <a:buNone/>
              <a:defRPr/>
            </a:pPr>
            <a:r>
              <a:rPr lang="en-US" sz="2800" dirty="0"/>
              <a:t>        and consent issues</a:t>
            </a:r>
          </a:p>
          <a:p>
            <a:pPr>
              <a:defRPr/>
            </a:pPr>
            <a:r>
              <a:rPr lang="en-US" sz="2800" dirty="0"/>
              <a:t>Providing information about the</a:t>
            </a:r>
          </a:p>
          <a:p>
            <a:pPr marL="0" indent="0">
              <a:buFont typeface="Wingdings" panose="05000000000000000000" pitchFamily="2" charset="2"/>
              <a:buNone/>
              <a:defRPr/>
            </a:pPr>
            <a:r>
              <a:rPr lang="en-US" sz="2800" dirty="0"/>
              <a:t>         pros and cons of e-therapy and</a:t>
            </a:r>
          </a:p>
          <a:p>
            <a:pPr marL="0" indent="0">
              <a:buFont typeface="Wingdings" panose="05000000000000000000" pitchFamily="2" charset="2"/>
              <a:buNone/>
              <a:defRPr/>
            </a:pPr>
            <a:r>
              <a:rPr lang="en-US" sz="2800" dirty="0"/>
              <a:t>         what is involved in the process </a:t>
            </a:r>
          </a:p>
          <a:p>
            <a:pPr marL="0" indent="0">
              <a:buFont typeface="Wingdings" panose="05000000000000000000" pitchFamily="2" charset="2"/>
              <a:buNone/>
              <a:defRPr/>
            </a:pPr>
            <a:r>
              <a:rPr lang="en-US" sz="2800" dirty="0"/>
              <a:t>         to allow client to make choice about</a:t>
            </a:r>
          </a:p>
          <a:p>
            <a:pPr marL="0" indent="0">
              <a:buFont typeface="Wingdings" panose="05000000000000000000" pitchFamily="2" charset="2"/>
              <a:buNone/>
              <a:defRPr/>
            </a:pPr>
            <a:r>
              <a:rPr lang="en-US" sz="2800" dirty="0"/>
              <a:t>         engaging in e-therapy</a:t>
            </a:r>
          </a:p>
          <a:p>
            <a:endParaRPr lang="en-US" dirty="0"/>
          </a:p>
        </p:txBody>
      </p:sp>
      <p:sp>
        <p:nvSpPr>
          <p:cNvPr id="4" name="Footer Placeholder 3">
            <a:extLst>
              <a:ext uri="{FF2B5EF4-FFF2-40B4-BE49-F238E27FC236}">
                <a16:creationId xmlns:a16="http://schemas.microsoft.com/office/drawing/2014/main" id="{99277AF8-5E60-451E-A99C-937C31BC6771}"/>
              </a:ext>
            </a:extLst>
          </p:cNvPr>
          <p:cNvSpPr>
            <a:spLocks noGrp="1"/>
          </p:cNvSpPr>
          <p:nvPr>
            <p:ph type="ftr" sz="quarter" idx="11"/>
          </p:nvPr>
        </p:nvSpPr>
        <p:spPr>
          <a:xfrm>
            <a:off x="597784" y="640648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E198A679-CE80-4D42-9609-EB5C3641747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Picture 1">
            <a:extLst>
              <a:ext uri="{FF2B5EF4-FFF2-40B4-BE49-F238E27FC236}">
                <a16:creationId xmlns:a16="http://schemas.microsoft.com/office/drawing/2014/main" id="{DE15CE8B-E487-48E8-A1BC-29E58CD4B4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0662" y="1794933"/>
            <a:ext cx="2927763" cy="353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33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44C4-4821-4AA6-A541-7B5A8DE04F51}"/>
              </a:ext>
            </a:extLst>
          </p:cNvPr>
          <p:cNvSpPr>
            <a:spLocks noGrp="1"/>
          </p:cNvSpPr>
          <p:nvPr>
            <p:ph type="title"/>
          </p:nvPr>
        </p:nvSpPr>
        <p:spPr>
          <a:xfrm>
            <a:off x="660401" y="304800"/>
            <a:ext cx="8596668" cy="1320800"/>
          </a:xfrm>
        </p:spPr>
        <p:txBody>
          <a:bodyPr>
            <a:normAutofit/>
          </a:bodyPr>
          <a:lstStyle/>
          <a:p>
            <a:r>
              <a:rPr lang="en-US" sz="4800" dirty="0"/>
              <a:t>Competency</a:t>
            </a:r>
          </a:p>
        </p:txBody>
      </p:sp>
      <p:sp>
        <p:nvSpPr>
          <p:cNvPr id="3" name="Content Placeholder 2">
            <a:extLst>
              <a:ext uri="{FF2B5EF4-FFF2-40B4-BE49-F238E27FC236}">
                <a16:creationId xmlns:a16="http://schemas.microsoft.com/office/drawing/2014/main" id="{890689AD-E997-43C8-893E-F09E3ECCC2E0}"/>
              </a:ext>
            </a:extLst>
          </p:cNvPr>
          <p:cNvSpPr>
            <a:spLocks noGrp="1"/>
          </p:cNvSpPr>
          <p:nvPr>
            <p:ph idx="1"/>
          </p:nvPr>
        </p:nvSpPr>
        <p:spPr>
          <a:xfrm>
            <a:off x="440267" y="2015067"/>
            <a:ext cx="8833735" cy="5096933"/>
          </a:xfrm>
        </p:spPr>
        <p:txBody>
          <a:bodyPr/>
          <a:lstStyle/>
          <a:p>
            <a:pPr>
              <a:defRPr/>
            </a:pPr>
            <a:r>
              <a:rPr lang="en-US" sz="2800" dirty="0"/>
              <a:t>Sufficient education, training and </a:t>
            </a:r>
          </a:p>
          <a:p>
            <a:pPr marL="0" indent="0">
              <a:buFont typeface="Wingdings" panose="05000000000000000000" pitchFamily="2" charset="2"/>
              <a:buNone/>
              <a:defRPr/>
            </a:pPr>
            <a:r>
              <a:rPr lang="en-US" sz="2800" dirty="0"/>
              <a:t>         demonstrated skills in distance counseling</a:t>
            </a:r>
          </a:p>
          <a:p>
            <a:pPr>
              <a:defRPr/>
            </a:pPr>
            <a:r>
              <a:rPr lang="en-US" sz="2800" dirty="0"/>
              <a:t>Continuing education to stay state of the </a:t>
            </a:r>
          </a:p>
          <a:p>
            <a:pPr marL="0" indent="0">
              <a:buFont typeface="Wingdings" panose="05000000000000000000" pitchFamily="2" charset="2"/>
              <a:buNone/>
              <a:defRPr/>
            </a:pPr>
            <a:r>
              <a:rPr lang="en-US" sz="2800" dirty="0"/>
              <a:t>         art in technology and interventions</a:t>
            </a:r>
          </a:p>
          <a:p>
            <a:pPr>
              <a:defRPr/>
            </a:pPr>
            <a:r>
              <a:rPr lang="en-US" sz="2800" dirty="0"/>
              <a:t>Adequate ongoing supervision</a:t>
            </a:r>
          </a:p>
          <a:p>
            <a:endParaRPr lang="en-US" dirty="0"/>
          </a:p>
        </p:txBody>
      </p:sp>
      <p:sp>
        <p:nvSpPr>
          <p:cNvPr id="4" name="Footer Placeholder 3">
            <a:extLst>
              <a:ext uri="{FF2B5EF4-FFF2-40B4-BE49-F238E27FC236}">
                <a16:creationId xmlns:a16="http://schemas.microsoft.com/office/drawing/2014/main" id="{F8FC6EC0-1139-4DA7-92D7-A14D7CF6DEDD}"/>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D23F8A8-4A3C-46C1-83F5-77301260EB3C}"/>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6" name="Picture 1">
            <a:extLst>
              <a:ext uri="{FF2B5EF4-FFF2-40B4-BE49-F238E27FC236}">
                <a16:creationId xmlns:a16="http://schemas.microsoft.com/office/drawing/2014/main" id="{FD10AB49-D2E5-4F9B-8309-03C2AA6CB9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7333" y="2958974"/>
            <a:ext cx="3117531" cy="29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484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8049-8871-40A6-9931-D9D7FC0AC691}"/>
              </a:ext>
            </a:extLst>
          </p:cNvPr>
          <p:cNvSpPr>
            <a:spLocks noGrp="1"/>
          </p:cNvSpPr>
          <p:nvPr>
            <p:ph type="title"/>
          </p:nvPr>
        </p:nvSpPr>
        <p:spPr/>
        <p:txBody>
          <a:bodyPr>
            <a:normAutofit/>
          </a:bodyPr>
          <a:lstStyle/>
          <a:p>
            <a:r>
              <a:rPr lang="en-US" sz="4800" dirty="0"/>
              <a:t>Competency</a:t>
            </a:r>
          </a:p>
        </p:txBody>
      </p:sp>
      <p:sp>
        <p:nvSpPr>
          <p:cNvPr id="3" name="Content Placeholder 2">
            <a:extLst>
              <a:ext uri="{FF2B5EF4-FFF2-40B4-BE49-F238E27FC236}">
                <a16:creationId xmlns:a16="http://schemas.microsoft.com/office/drawing/2014/main" id="{7ABBD636-931B-4693-BEE3-4BE880C9B0BC}"/>
              </a:ext>
            </a:extLst>
          </p:cNvPr>
          <p:cNvSpPr>
            <a:spLocks noGrp="1"/>
          </p:cNvSpPr>
          <p:nvPr>
            <p:ph idx="1"/>
          </p:nvPr>
        </p:nvSpPr>
        <p:spPr>
          <a:xfrm>
            <a:off x="356198" y="2026314"/>
            <a:ext cx="8892703" cy="4831686"/>
          </a:xfrm>
        </p:spPr>
        <p:txBody>
          <a:bodyPr/>
          <a:lstStyle/>
          <a:p>
            <a:pPr>
              <a:defRPr/>
            </a:pPr>
            <a:r>
              <a:rPr lang="en-US" sz="2800" dirty="0"/>
              <a:t>Knowledge of the language and norms</a:t>
            </a:r>
          </a:p>
          <a:p>
            <a:pPr marL="0" indent="0">
              <a:buFont typeface="Wingdings" panose="05000000000000000000" pitchFamily="2" charset="2"/>
              <a:buNone/>
              <a:defRPr/>
            </a:pPr>
            <a:r>
              <a:rPr lang="en-US" sz="2800" dirty="0"/>
              <a:t>        of the virtual world</a:t>
            </a:r>
          </a:p>
          <a:p>
            <a:pPr>
              <a:defRPr/>
            </a:pPr>
            <a:r>
              <a:rPr lang="en-US" sz="2800" dirty="0"/>
              <a:t>Understanding of the impact of e-therapy</a:t>
            </a:r>
          </a:p>
          <a:p>
            <a:pPr marL="0" indent="0">
              <a:buFont typeface="Wingdings" panose="05000000000000000000" pitchFamily="2" charset="2"/>
              <a:buNone/>
              <a:defRPr/>
            </a:pPr>
            <a:r>
              <a:rPr lang="en-US" sz="2800" dirty="0"/>
              <a:t>        on the client</a:t>
            </a:r>
          </a:p>
          <a:p>
            <a:pPr>
              <a:defRPr/>
            </a:pPr>
            <a:r>
              <a:rPr lang="en-US" sz="2800" dirty="0"/>
              <a:t>Awareness of disinhibition factors in e-therapy</a:t>
            </a:r>
          </a:p>
          <a:p>
            <a:endParaRPr lang="en-US" dirty="0"/>
          </a:p>
        </p:txBody>
      </p:sp>
      <p:sp>
        <p:nvSpPr>
          <p:cNvPr id="4" name="Footer Placeholder 3">
            <a:extLst>
              <a:ext uri="{FF2B5EF4-FFF2-40B4-BE49-F238E27FC236}">
                <a16:creationId xmlns:a16="http://schemas.microsoft.com/office/drawing/2014/main" id="{445965D6-7D10-4D1E-935B-33835D87FDEE}"/>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A2226D05-9DEA-4ECC-9F0E-3EC4FE8ADF10}"/>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Picture 1">
            <a:extLst>
              <a:ext uri="{FF2B5EF4-FFF2-40B4-BE49-F238E27FC236}">
                <a16:creationId xmlns:a16="http://schemas.microsoft.com/office/drawing/2014/main" id="{8D7F4647-04C8-4BB7-9C4E-05CA571F69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1576" y="3132667"/>
            <a:ext cx="3049125" cy="287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552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55AC-A070-4FC0-BC40-3841FA1C3B6E}"/>
              </a:ext>
            </a:extLst>
          </p:cNvPr>
          <p:cNvSpPr>
            <a:spLocks noGrp="1"/>
          </p:cNvSpPr>
          <p:nvPr>
            <p:ph type="title"/>
          </p:nvPr>
        </p:nvSpPr>
        <p:spPr>
          <a:xfrm>
            <a:off x="242532" y="0"/>
            <a:ext cx="8596668" cy="1206105"/>
          </a:xfrm>
        </p:spPr>
        <p:txBody>
          <a:bodyPr>
            <a:normAutofit/>
          </a:bodyPr>
          <a:lstStyle/>
          <a:p>
            <a:r>
              <a:rPr lang="en-US" sz="4800" dirty="0"/>
              <a:t>Jurisdictional Issues</a:t>
            </a:r>
          </a:p>
        </p:txBody>
      </p:sp>
      <p:sp>
        <p:nvSpPr>
          <p:cNvPr id="3" name="Content Placeholder 2">
            <a:extLst>
              <a:ext uri="{FF2B5EF4-FFF2-40B4-BE49-F238E27FC236}">
                <a16:creationId xmlns:a16="http://schemas.microsoft.com/office/drawing/2014/main" id="{3015129F-ABE1-4157-9C7C-A3FB83F949A6}"/>
              </a:ext>
            </a:extLst>
          </p:cNvPr>
          <p:cNvSpPr>
            <a:spLocks noGrp="1"/>
          </p:cNvSpPr>
          <p:nvPr>
            <p:ph idx="1"/>
          </p:nvPr>
        </p:nvSpPr>
        <p:spPr>
          <a:xfrm>
            <a:off x="242532" y="711199"/>
            <a:ext cx="12542135" cy="5825067"/>
          </a:xfrm>
        </p:spPr>
        <p:txBody>
          <a:bodyPr>
            <a:normAutofit/>
          </a:bodyPr>
          <a:lstStyle/>
          <a:p>
            <a:pPr marL="1828800" lvl="4" indent="0">
              <a:buFont typeface="Times CE" pitchFamily="28" charset="0"/>
              <a:buNone/>
              <a:defRPr/>
            </a:pPr>
            <a:r>
              <a:rPr lang="en-US" sz="2000" dirty="0"/>
              <a:t>      </a:t>
            </a:r>
          </a:p>
          <a:p>
            <a:r>
              <a:rPr lang="en-US" sz="2800" dirty="0"/>
              <a:t>Be informed about and apply legal, statutory and regulatory practices related to:</a:t>
            </a:r>
          </a:p>
          <a:p>
            <a:pPr lvl="1">
              <a:buFont typeface="Wingdings" panose="05000000000000000000" pitchFamily="2" charset="2"/>
              <a:buChar char="Ø"/>
            </a:pPr>
            <a:r>
              <a:rPr lang="en-US" sz="2600" dirty="0"/>
              <a:t>Informed consent,</a:t>
            </a:r>
          </a:p>
          <a:p>
            <a:pPr lvl="1">
              <a:buFont typeface="Wingdings" panose="05000000000000000000" pitchFamily="2" charset="2"/>
              <a:buChar char="Ø"/>
            </a:pPr>
            <a:r>
              <a:rPr lang="en-US" sz="2600" dirty="0"/>
              <a:t>Jurisdiction in out of state practice</a:t>
            </a:r>
          </a:p>
          <a:p>
            <a:pPr lvl="1">
              <a:buFont typeface="Wingdings" panose="05000000000000000000" pitchFamily="2" charset="2"/>
              <a:buChar char="Ø"/>
            </a:pPr>
            <a:r>
              <a:rPr lang="en-US" sz="2600" dirty="0"/>
              <a:t>Local requirements for documentation</a:t>
            </a:r>
          </a:p>
          <a:p>
            <a:pPr lvl="1">
              <a:buFont typeface="Wingdings" panose="05000000000000000000" pitchFamily="2" charset="2"/>
              <a:buChar char="Ø"/>
            </a:pPr>
            <a:r>
              <a:rPr lang="en-US" sz="2600" dirty="0"/>
              <a:t> Licensure requirements,</a:t>
            </a:r>
          </a:p>
          <a:p>
            <a:pPr lvl="1">
              <a:buFont typeface="Wingdings" panose="05000000000000000000" pitchFamily="2" charset="2"/>
              <a:buChar char="Ø"/>
            </a:pPr>
            <a:r>
              <a:rPr lang="en-US" sz="2600" dirty="0"/>
              <a:t> Third party protocols, </a:t>
            </a:r>
          </a:p>
          <a:p>
            <a:pPr lvl="1">
              <a:buFont typeface="Wingdings" panose="05000000000000000000" pitchFamily="2" charset="2"/>
              <a:buChar char="Ø"/>
            </a:pPr>
            <a:r>
              <a:rPr lang="en-US" sz="2600" dirty="0"/>
              <a:t>State laws regarding duty to warn and reporting child/elder abuse and,</a:t>
            </a:r>
          </a:p>
          <a:p>
            <a:pPr lvl="1">
              <a:buFont typeface="Wingdings" panose="05000000000000000000" pitchFamily="2" charset="2"/>
              <a:buChar char="Ø"/>
            </a:pPr>
            <a:r>
              <a:rPr lang="en-US" sz="2600" dirty="0"/>
              <a:t> Requirements </a:t>
            </a:r>
            <a:r>
              <a:rPr lang="en-US" sz="2800" dirty="0"/>
              <a:t>of confidentiality relevant to client information.</a:t>
            </a:r>
          </a:p>
          <a:p>
            <a:r>
              <a:rPr lang="en-US" sz="2800" dirty="0"/>
              <a:t> Authentication of client and therapist</a:t>
            </a:r>
          </a:p>
          <a:p>
            <a:pPr marL="0" indent="0">
              <a:buNone/>
            </a:pPr>
            <a:endParaRPr lang="en-US" dirty="0"/>
          </a:p>
          <a:p>
            <a:pPr marL="0" indent="0">
              <a:buNone/>
            </a:pPr>
            <a:endParaRPr lang="en-US" dirty="0"/>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25E1FA23-A22E-45C1-A357-21E2B41DC2C0}"/>
              </a:ext>
            </a:extLst>
          </p:cNvPr>
          <p:cNvSpPr>
            <a:spLocks noGrp="1"/>
          </p:cNvSpPr>
          <p:nvPr>
            <p:ph type="ftr" sz="quarter" idx="11"/>
          </p:nvPr>
        </p:nvSpPr>
        <p:spPr>
          <a:xfrm>
            <a:off x="-948267" y="6492874"/>
            <a:ext cx="7923213" cy="365126"/>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CAB92EE8-C33D-4999-8AEA-268BF3D7882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7" name="Picture 6">
            <a:extLst>
              <a:ext uri="{FF2B5EF4-FFF2-40B4-BE49-F238E27FC236}">
                <a16:creationId xmlns:a16="http://schemas.microsoft.com/office/drawing/2014/main" id="{FB987D41-7B07-4BB5-BB4C-9021402BF4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47466" y="2342106"/>
            <a:ext cx="4470400" cy="2173787"/>
          </a:xfrm>
          <a:prstGeom prst="rect">
            <a:avLst/>
          </a:prstGeom>
        </p:spPr>
      </p:pic>
    </p:spTree>
    <p:extLst>
      <p:ext uri="{BB962C8B-B14F-4D97-AF65-F5344CB8AC3E}">
        <p14:creationId xmlns:p14="http://schemas.microsoft.com/office/powerpoint/2010/main" val="169843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8073-77CD-449B-9C31-4C014728DEE1}"/>
              </a:ext>
            </a:extLst>
          </p:cNvPr>
          <p:cNvSpPr>
            <a:spLocks noGrp="1"/>
          </p:cNvSpPr>
          <p:nvPr>
            <p:ph type="title"/>
          </p:nvPr>
        </p:nvSpPr>
        <p:spPr>
          <a:xfrm>
            <a:off x="677334" y="0"/>
            <a:ext cx="8596668" cy="1320800"/>
          </a:xfrm>
        </p:spPr>
        <p:txBody>
          <a:bodyPr>
            <a:normAutofit/>
          </a:bodyPr>
          <a:lstStyle/>
          <a:p>
            <a:r>
              <a:rPr lang="en-US" sz="4800" dirty="0"/>
              <a:t>Session Objectives</a:t>
            </a:r>
          </a:p>
        </p:txBody>
      </p:sp>
      <p:sp>
        <p:nvSpPr>
          <p:cNvPr id="3" name="Content Placeholder 2">
            <a:extLst>
              <a:ext uri="{FF2B5EF4-FFF2-40B4-BE49-F238E27FC236}">
                <a16:creationId xmlns:a16="http://schemas.microsoft.com/office/drawing/2014/main" id="{F70A94A9-F186-4349-B44A-5D1F6EDB3D7B}"/>
              </a:ext>
            </a:extLst>
          </p:cNvPr>
          <p:cNvSpPr>
            <a:spLocks noGrp="1"/>
          </p:cNvSpPr>
          <p:nvPr>
            <p:ph idx="1"/>
          </p:nvPr>
        </p:nvSpPr>
        <p:spPr>
          <a:xfrm>
            <a:off x="237067" y="575734"/>
            <a:ext cx="11277599" cy="6282266"/>
          </a:xfrm>
        </p:spPr>
        <p:txBody>
          <a:bodyPr>
            <a:noAutofit/>
          </a:bodyPr>
          <a:lstStyle/>
          <a:p>
            <a:pPr algn="ctr">
              <a:defRPr/>
            </a:pPr>
            <a:endParaRPr lang="en-US" sz="2400" kern="0" dirty="0"/>
          </a:p>
          <a:p>
            <a:pPr marL="0" indent="0">
              <a:buNone/>
              <a:defRPr/>
            </a:pPr>
            <a:r>
              <a:rPr lang="en-US" sz="2400" kern="0" dirty="0"/>
              <a:t>1.	Identify the concepts of social media, virtual counseling and        </a:t>
            </a:r>
          </a:p>
          <a:p>
            <a:pPr marL="0" indent="0">
              <a:buNone/>
              <a:defRPr/>
            </a:pPr>
            <a:r>
              <a:rPr lang="en-US" sz="2400" kern="0" dirty="0"/>
              <a:t>         telemental health and describe at least four challenges facing     </a:t>
            </a:r>
          </a:p>
          <a:p>
            <a:pPr marL="0" indent="0">
              <a:buNone/>
              <a:defRPr/>
            </a:pPr>
            <a:r>
              <a:rPr lang="en-US" sz="2400" kern="0" dirty="0"/>
              <a:t>         behavioral health practitioners related to increased capabilities</a:t>
            </a:r>
          </a:p>
          <a:p>
            <a:pPr marL="0" indent="0">
              <a:buNone/>
              <a:defRPr/>
            </a:pPr>
            <a:r>
              <a:rPr lang="en-US" sz="2400" kern="0" dirty="0"/>
              <a:t>         in technology and electronic communication.</a:t>
            </a:r>
          </a:p>
          <a:p>
            <a:pPr>
              <a:defRPr/>
            </a:pPr>
            <a:endParaRPr lang="en-US" sz="2400" kern="0" dirty="0"/>
          </a:p>
          <a:p>
            <a:pPr>
              <a:defRPr/>
            </a:pPr>
            <a:r>
              <a:rPr lang="en-US" sz="2400" kern="0" dirty="0"/>
              <a:t>2. Learn strategies and guidelines that build wider competencies to  </a:t>
            </a:r>
          </a:p>
          <a:p>
            <a:pPr marL="0" indent="0">
              <a:buNone/>
              <a:defRPr/>
            </a:pPr>
            <a:r>
              <a:rPr lang="en-US" sz="2400" kern="0" dirty="0"/>
              <a:t>        mitigate ethical vulnerabilities in the virtual world.</a:t>
            </a:r>
          </a:p>
          <a:p>
            <a:pPr>
              <a:defRPr/>
            </a:pPr>
            <a:endParaRPr lang="en-US" sz="2400" kern="0" dirty="0"/>
          </a:p>
          <a:p>
            <a:pPr>
              <a:defRPr/>
            </a:pPr>
            <a:r>
              <a:rPr lang="en-US" sz="2400" kern="0" dirty="0"/>
              <a:t>3. Analyze and apply at least four strategies that will contribute to </a:t>
            </a:r>
          </a:p>
          <a:p>
            <a:pPr marL="0" indent="0">
              <a:buNone/>
              <a:defRPr/>
            </a:pPr>
            <a:r>
              <a:rPr lang="en-US" sz="2400" kern="0" dirty="0"/>
              <a:t>          dealing effectively with ethical dilemmas in virtual communication.</a:t>
            </a:r>
            <a:endParaRPr lang="en-US" sz="2400" dirty="0"/>
          </a:p>
        </p:txBody>
      </p:sp>
      <p:sp>
        <p:nvSpPr>
          <p:cNvPr id="4" name="Footer Placeholder 3">
            <a:extLst>
              <a:ext uri="{FF2B5EF4-FFF2-40B4-BE49-F238E27FC236}">
                <a16:creationId xmlns:a16="http://schemas.microsoft.com/office/drawing/2014/main" id="{E6E77498-8778-4F15-8DDD-1B235F27D09E}"/>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A03E2BAF-1048-453E-825E-83E3D1516F5B}"/>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078511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95C5-022E-4580-9D99-ADD3DEF5FD74}"/>
              </a:ext>
            </a:extLst>
          </p:cNvPr>
          <p:cNvSpPr>
            <a:spLocks noGrp="1"/>
          </p:cNvSpPr>
          <p:nvPr>
            <p:ph type="title"/>
          </p:nvPr>
        </p:nvSpPr>
        <p:spPr>
          <a:xfrm>
            <a:off x="677334" y="609600"/>
            <a:ext cx="9431866" cy="1320800"/>
          </a:xfrm>
        </p:spPr>
        <p:txBody>
          <a:bodyPr>
            <a:normAutofit/>
          </a:bodyPr>
          <a:lstStyle/>
          <a:p>
            <a:r>
              <a:rPr lang="en-US" sz="4800" dirty="0"/>
              <a:t>              Confidentiality/Privacy</a:t>
            </a:r>
          </a:p>
        </p:txBody>
      </p:sp>
      <p:sp>
        <p:nvSpPr>
          <p:cNvPr id="3" name="Content Placeholder 2">
            <a:extLst>
              <a:ext uri="{FF2B5EF4-FFF2-40B4-BE49-F238E27FC236}">
                <a16:creationId xmlns:a16="http://schemas.microsoft.com/office/drawing/2014/main" id="{C5F5F6A0-C461-4572-88B7-4BFB057ECDAC}"/>
              </a:ext>
            </a:extLst>
          </p:cNvPr>
          <p:cNvSpPr>
            <a:spLocks noGrp="1"/>
          </p:cNvSpPr>
          <p:nvPr>
            <p:ph idx="1"/>
          </p:nvPr>
        </p:nvSpPr>
        <p:spPr>
          <a:xfrm>
            <a:off x="266699" y="1557868"/>
            <a:ext cx="9842501" cy="5486400"/>
          </a:xfrm>
        </p:spPr>
        <p:txBody>
          <a:bodyPr>
            <a:normAutofit/>
          </a:bodyPr>
          <a:lstStyle/>
          <a:p>
            <a:pPr>
              <a:defRPr/>
            </a:pPr>
            <a:r>
              <a:rPr lang="en-US" sz="2800" dirty="0"/>
              <a:t>Limits of confidentiality; awareness of hacking, data    </a:t>
            </a:r>
          </a:p>
          <a:p>
            <a:pPr marL="0" indent="0">
              <a:buFont typeface="Wingdings" panose="05000000000000000000" pitchFamily="2" charset="2"/>
              <a:buNone/>
              <a:defRPr/>
            </a:pPr>
            <a:r>
              <a:rPr lang="en-US" sz="2800" dirty="0"/>
              <a:t>        compromise, access to information etc. Nothing       </a:t>
            </a:r>
          </a:p>
          <a:p>
            <a:pPr marL="0" indent="0">
              <a:buFont typeface="Wingdings" panose="05000000000000000000" pitchFamily="2" charset="2"/>
              <a:buNone/>
              <a:defRPr/>
            </a:pPr>
            <a:r>
              <a:rPr lang="en-US" sz="2800" dirty="0"/>
              <a:t>        that enters cyberspace is ever completely secure.</a:t>
            </a:r>
          </a:p>
          <a:p>
            <a:pPr>
              <a:defRPr/>
            </a:pPr>
            <a:r>
              <a:rPr lang="en-US" sz="2800" dirty="0"/>
              <a:t>Assisting clients in maintaining security in their own system and their communications</a:t>
            </a:r>
          </a:p>
          <a:p>
            <a:pPr>
              <a:defRPr/>
            </a:pPr>
            <a:r>
              <a:rPr lang="en-US" sz="2800" dirty="0"/>
              <a:t>Use of appropriate software, programs and</a:t>
            </a:r>
          </a:p>
          <a:p>
            <a:pPr marL="0" indent="0">
              <a:buFont typeface="Wingdings" panose="05000000000000000000" pitchFamily="2" charset="2"/>
              <a:buNone/>
              <a:defRPr/>
            </a:pPr>
            <a:r>
              <a:rPr lang="en-US" sz="2800" dirty="0"/>
              <a:t>         procedures to insure security and </a:t>
            </a:r>
          </a:p>
          <a:p>
            <a:pPr marL="0" indent="0">
              <a:buFont typeface="Wingdings" panose="05000000000000000000" pitchFamily="2" charset="2"/>
              <a:buNone/>
              <a:defRPr/>
            </a:pPr>
            <a:r>
              <a:rPr lang="en-US" sz="2800" dirty="0"/>
              <a:t>         confidentiality of information</a:t>
            </a:r>
          </a:p>
          <a:p>
            <a:endParaRPr lang="en-US" dirty="0"/>
          </a:p>
        </p:txBody>
      </p:sp>
      <p:sp>
        <p:nvSpPr>
          <p:cNvPr id="4" name="Footer Placeholder 3">
            <a:extLst>
              <a:ext uri="{FF2B5EF4-FFF2-40B4-BE49-F238E27FC236}">
                <a16:creationId xmlns:a16="http://schemas.microsoft.com/office/drawing/2014/main" id="{9972995B-5BD1-431B-97ED-C051914453A5}"/>
              </a:ext>
            </a:extLst>
          </p:cNvPr>
          <p:cNvSpPr>
            <a:spLocks noGrp="1"/>
          </p:cNvSpPr>
          <p:nvPr>
            <p:ph type="ftr" sz="quarter" idx="11"/>
          </p:nvPr>
        </p:nvSpPr>
        <p:spPr>
          <a:xfrm>
            <a:off x="677334" y="640648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22383990-76C4-4EAA-8799-B2DF2518005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6" name="Picture 1">
            <a:extLst>
              <a:ext uri="{FF2B5EF4-FFF2-40B4-BE49-F238E27FC236}">
                <a16:creationId xmlns:a16="http://schemas.microsoft.com/office/drawing/2014/main" id="{8822B9AF-1DD7-4D45-8883-483E1F7C6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699" y="-3175"/>
            <a:ext cx="289983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09A83168-D0AB-4B1D-ABFA-24C2F23B20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7468" y="3979335"/>
            <a:ext cx="3497198" cy="306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473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20DD-D258-464F-B6E9-1D71C6407BFD}"/>
              </a:ext>
            </a:extLst>
          </p:cNvPr>
          <p:cNvSpPr>
            <a:spLocks noGrp="1"/>
          </p:cNvSpPr>
          <p:nvPr>
            <p:ph type="title"/>
          </p:nvPr>
        </p:nvSpPr>
        <p:spPr/>
        <p:txBody>
          <a:bodyPr>
            <a:normAutofit/>
          </a:bodyPr>
          <a:lstStyle/>
          <a:p>
            <a:r>
              <a:rPr lang="en-US" sz="4800" dirty="0"/>
              <a:t>Confidentiality/Privacy</a:t>
            </a:r>
          </a:p>
        </p:txBody>
      </p:sp>
      <p:sp>
        <p:nvSpPr>
          <p:cNvPr id="3" name="Content Placeholder 2">
            <a:extLst>
              <a:ext uri="{FF2B5EF4-FFF2-40B4-BE49-F238E27FC236}">
                <a16:creationId xmlns:a16="http://schemas.microsoft.com/office/drawing/2014/main" id="{4E01A07F-F34F-4F6B-A0ED-C2FD5EF3622C}"/>
              </a:ext>
            </a:extLst>
          </p:cNvPr>
          <p:cNvSpPr>
            <a:spLocks noGrp="1"/>
          </p:cNvSpPr>
          <p:nvPr>
            <p:ph idx="1"/>
          </p:nvPr>
        </p:nvSpPr>
        <p:spPr>
          <a:xfrm>
            <a:off x="321733" y="1844972"/>
            <a:ext cx="8952269" cy="5063066"/>
          </a:xfrm>
        </p:spPr>
        <p:txBody>
          <a:bodyPr>
            <a:normAutofit/>
          </a:bodyPr>
          <a:lstStyle/>
          <a:p>
            <a:pPr>
              <a:defRPr/>
            </a:pPr>
            <a:r>
              <a:rPr lang="en-US" sz="2800" dirty="0"/>
              <a:t>Precautions to protect client privacy rights</a:t>
            </a:r>
          </a:p>
          <a:p>
            <a:pPr marL="0" indent="0">
              <a:buFont typeface="Wingdings" panose="05000000000000000000" pitchFamily="2" charset="2"/>
              <a:buNone/>
              <a:defRPr/>
            </a:pPr>
            <a:r>
              <a:rPr lang="en-US" sz="2800" dirty="0"/>
              <a:t>        with records stored and transmitted by</a:t>
            </a:r>
          </a:p>
          <a:p>
            <a:pPr marL="0" indent="0">
              <a:buFont typeface="Wingdings" panose="05000000000000000000" pitchFamily="2" charset="2"/>
              <a:buNone/>
              <a:defRPr/>
            </a:pPr>
            <a:r>
              <a:rPr lang="en-US" sz="2800" dirty="0"/>
              <a:t>        electronic means</a:t>
            </a:r>
          </a:p>
          <a:p>
            <a:pPr>
              <a:defRPr/>
            </a:pPr>
            <a:r>
              <a:rPr lang="en-US" sz="2800" dirty="0"/>
              <a:t>Discussions with client regarding </a:t>
            </a:r>
          </a:p>
          <a:p>
            <a:pPr marL="0" indent="0">
              <a:buFont typeface="Wingdings" panose="05000000000000000000" pitchFamily="2" charset="2"/>
              <a:buNone/>
              <a:defRPr/>
            </a:pPr>
            <a:r>
              <a:rPr lang="en-US" sz="2800" dirty="0"/>
              <a:t>        confidentiality concerns and training</a:t>
            </a:r>
          </a:p>
          <a:p>
            <a:pPr marL="0" indent="0">
              <a:buFont typeface="Wingdings" panose="05000000000000000000" pitchFamily="2" charset="2"/>
              <a:buNone/>
              <a:defRPr/>
            </a:pPr>
            <a:r>
              <a:rPr lang="en-US" sz="2800" dirty="0"/>
              <a:t>        them about what they can do to </a:t>
            </a:r>
          </a:p>
          <a:p>
            <a:pPr marL="0" indent="0">
              <a:buFont typeface="Wingdings" panose="05000000000000000000" pitchFamily="2" charset="2"/>
              <a:buNone/>
              <a:defRPr/>
            </a:pPr>
            <a:r>
              <a:rPr lang="en-US" sz="2800" dirty="0"/>
              <a:t>        safeguard their information and </a:t>
            </a:r>
          </a:p>
          <a:p>
            <a:pPr marL="0" indent="0">
              <a:buFont typeface="Wingdings" panose="05000000000000000000" pitchFamily="2" charset="2"/>
              <a:buNone/>
              <a:defRPr/>
            </a:pPr>
            <a:r>
              <a:rPr lang="en-US" sz="2800" dirty="0"/>
              <a:t>        communication</a:t>
            </a:r>
          </a:p>
        </p:txBody>
      </p:sp>
      <p:sp>
        <p:nvSpPr>
          <p:cNvPr id="4" name="Footer Placeholder 3">
            <a:extLst>
              <a:ext uri="{FF2B5EF4-FFF2-40B4-BE49-F238E27FC236}">
                <a16:creationId xmlns:a16="http://schemas.microsoft.com/office/drawing/2014/main" id="{588E6B3B-B334-46AF-A9E1-1095040DBF11}"/>
              </a:ext>
            </a:extLst>
          </p:cNvPr>
          <p:cNvSpPr>
            <a:spLocks noGrp="1"/>
          </p:cNvSpPr>
          <p:nvPr>
            <p:ph type="ftr" sz="quarter" idx="11"/>
          </p:nvPr>
        </p:nvSpPr>
        <p:spPr>
          <a:xfrm>
            <a:off x="660401" y="640648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1DA189E4-90C2-4874-A1D5-873A98C49E0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8" name="Picture 1">
            <a:extLst>
              <a:ext uri="{FF2B5EF4-FFF2-40B4-BE49-F238E27FC236}">
                <a16:creationId xmlns:a16="http://schemas.microsoft.com/office/drawing/2014/main" id="{4949B770-C4B1-4542-A88C-E8D2191CA7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1311" y="1658705"/>
            <a:ext cx="2330450" cy="465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374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CE4D-8A95-41EB-8B94-92A3DEB4576F}"/>
              </a:ext>
            </a:extLst>
          </p:cNvPr>
          <p:cNvSpPr>
            <a:spLocks noGrp="1"/>
          </p:cNvSpPr>
          <p:nvPr>
            <p:ph type="title"/>
          </p:nvPr>
        </p:nvSpPr>
        <p:spPr/>
        <p:txBody>
          <a:bodyPr>
            <a:normAutofit/>
          </a:bodyPr>
          <a:lstStyle/>
          <a:p>
            <a:r>
              <a:rPr lang="en-US" sz="4800" dirty="0"/>
              <a:t>Maintaining Client Standards</a:t>
            </a:r>
          </a:p>
        </p:txBody>
      </p:sp>
      <p:sp>
        <p:nvSpPr>
          <p:cNvPr id="4" name="Footer Placeholder 3">
            <a:extLst>
              <a:ext uri="{FF2B5EF4-FFF2-40B4-BE49-F238E27FC236}">
                <a16:creationId xmlns:a16="http://schemas.microsoft.com/office/drawing/2014/main" id="{D869B3C4-38FA-490A-804F-8C87F835F087}"/>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97CF2493-5516-4718-A1F7-2DB96AEB141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Picture 1">
            <a:extLst>
              <a:ext uri="{FF2B5EF4-FFF2-40B4-BE49-F238E27FC236}">
                <a16:creationId xmlns:a16="http://schemas.microsoft.com/office/drawing/2014/main" id="{9A84E1D6-9AB6-40CF-B4E6-674FED852CB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723" y="2042474"/>
            <a:ext cx="2741877" cy="372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FBF7B3B-F0D4-443C-8C3D-CBDC07F3A293}"/>
              </a:ext>
            </a:extLst>
          </p:cNvPr>
          <p:cNvSpPr txBox="1"/>
          <p:nvPr/>
        </p:nvSpPr>
        <p:spPr>
          <a:xfrm>
            <a:off x="1557868" y="1720321"/>
            <a:ext cx="10226410" cy="6001643"/>
          </a:xfrm>
          <a:prstGeom prst="rect">
            <a:avLst/>
          </a:prstGeom>
          <a:noFill/>
        </p:spPr>
        <p:txBody>
          <a:bodyPr wrap="square" rtlCol="0">
            <a:spAutoFit/>
          </a:bodyPr>
          <a:lstStyle/>
          <a:p>
            <a:pPr marL="2171700" lvl="4" indent="-342900">
              <a:buFont typeface="Wingdings" panose="05000000000000000000" pitchFamily="2" charset="2"/>
              <a:buChar char="Ø"/>
              <a:defRPr/>
            </a:pPr>
            <a:r>
              <a:rPr lang="en-US" sz="2000" dirty="0"/>
              <a:t>-  </a:t>
            </a:r>
            <a:r>
              <a:rPr lang="en-US" sz="2800" dirty="0"/>
              <a:t>Reflecting the clinical standards of                            </a:t>
            </a:r>
          </a:p>
          <a:p>
            <a:pPr lvl="4">
              <a:defRPr/>
            </a:pPr>
            <a:r>
              <a:rPr lang="en-US" sz="2800" dirty="0"/>
              <a:t>        traditional face to face counseling in the     </a:t>
            </a:r>
          </a:p>
          <a:p>
            <a:pPr lvl="4">
              <a:defRPr/>
            </a:pPr>
            <a:r>
              <a:rPr lang="en-US" sz="2800" dirty="0"/>
              <a:t>        new venue</a:t>
            </a:r>
          </a:p>
          <a:p>
            <a:pPr lvl="4">
              <a:defRPr/>
            </a:pPr>
            <a:endParaRPr lang="en-US" sz="2800" dirty="0"/>
          </a:p>
          <a:p>
            <a:pPr marL="2286000" lvl="4" indent="-457200">
              <a:buFont typeface="Wingdings" panose="05000000000000000000" pitchFamily="2" charset="2"/>
              <a:buChar char="Ø"/>
              <a:defRPr/>
            </a:pPr>
            <a:r>
              <a:rPr lang="en-US" sz="2800" dirty="0"/>
              <a:t> Fair, reasonable and customary fees for    </a:t>
            </a:r>
          </a:p>
          <a:p>
            <a:pPr lvl="4">
              <a:defRPr/>
            </a:pPr>
            <a:r>
              <a:rPr lang="en-US" sz="2800" dirty="0"/>
              <a:t>        services with regard to client ability to pay;  </a:t>
            </a:r>
          </a:p>
          <a:p>
            <a:pPr lvl="4">
              <a:defRPr/>
            </a:pPr>
            <a:r>
              <a:rPr lang="en-US" sz="2800" dirty="0"/>
              <a:t>        fee structure/billing discussed prior to   </a:t>
            </a:r>
          </a:p>
          <a:p>
            <a:pPr lvl="4">
              <a:defRPr/>
            </a:pPr>
            <a:r>
              <a:rPr lang="en-US" sz="2800" dirty="0"/>
              <a:t>        entry into treatment</a:t>
            </a:r>
          </a:p>
          <a:p>
            <a:pPr lvl="4">
              <a:defRPr/>
            </a:pPr>
            <a:endParaRPr lang="en-US" sz="2000" dirty="0"/>
          </a:p>
          <a:p>
            <a:pPr lvl="4">
              <a:defRPr/>
            </a:pPr>
            <a:endParaRPr lang="en-US" sz="2000" dirty="0"/>
          </a:p>
          <a:p>
            <a:pPr lvl="4">
              <a:defRPr/>
            </a:pPr>
            <a:endParaRPr lang="en-US" sz="2000" dirty="0"/>
          </a:p>
          <a:p>
            <a:pPr lvl="4">
              <a:defRPr/>
            </a:pPr>
            <a:endParaRPr lang="en-US" sz="2000" dirty="0"/>
          </a:p>
          <a:p>
            <a:pPr lvl="4">
              <a:defRPr/>
            </a:pPr>
            <a:endParaRPr lang="en-US" sz="2000" dirty="0"/>
          </a:p>
          <a:p>
            <a:pPr lvl="4">
              <a:defRPr/>
            </a:pPr>
            <a:endParaRPr lang="en-US" sz="2000" dirty="0"/>
          </a:p>
          <a:p>
            <a:pPr lvl="4">
              <a:defRPr/>
            </a:pPr>
            <a:endParaRPr lang="en-US" sz="2000" dirty="0"/>
          </a:p>
          <a:p>
            <a:pPr lvl="4">
              <a:defRPr/>
            </a:pPr>
            <a:endParaRPr lang="en-US" sz="2000" dirty="0"/>
          </a:p>
        </p:txBody>
      </p:sp>
    </p:spTree>
    <p:extLst>
      <p:ext uri="{BB962C8B-B14F-4D97-AF65-F5344CB8AC3E}">
        <p14:creationId xmlns:p14="http://schemas.microsoft.com/office/powerpoint/2010/main" val="3115259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6B6B-AC04-43FC-A0AD-0003151F69D2}"/>
              </a:ext>
            </a:extLst>
          </p:cNvPr>
          <p:cNvSpPr>
            <a:spLocks noGrp="1"/>
          </p:cNvSpPr>
          <p:nvPr>
            <p:ph type="title"/>
          </p:nvPr>
        </p:nvSpPr>
        <p:spPr/>
        <p:txBody>
          <a:bodyPr>
            <a:normAutofit/>
          </a:bodyPr>
          <a:lstStyle/>
          <a:p>
            <a:r>
              <a:rPr lang="en-US" sz="4800" dirty="0"/>
              <a:t>Maintaining Client Standards</a:t>
            </a:r>
          </a:p>
        </p:txBody>
      </p:sp>
      <p:sp>
        <p:nvSpPr>
          <p:cNvPr id="3" name="Content Placeholder 2">
            <a:extLst>
              <a:ext uri="{FF2B5EF4-FFF2-40B4-BE49-F238E27FC236}">
                <a16:creationId xmlns:a16="http://schemas.microsoft.com/office/drawing/2014/main" id="{0DF9FE62-CE36-4A3D-A7C6-E2BD61786071}"/>
              </a:ext>
            </a:extLst>
          </p:cNvPr>
          <p:cNvSpPr>
            <a:spLocks noGrp="1"/>
          </p:cNvSpPr>
          <p:nvPr>
            <p:ph idx="1"/>
          </p:nvPr>
        </p:nvSpPr>
        <p:spPr>
          <a:xfrm>
            <a:off x="311766" y="2235200"/>
            <a:ext cx="8986134" cy="5096934"/>
          </a:xfrm>
        </p:spPr>
        <p:txBody>
          <a:bodyPr>
            <a:normAutofit/>
          </a:bodyPr>
          <a:lstStyle/>
          <a:p>
            <a:pPr>
              <a:defRPr/>
            </a:pPr>
            <a:r>
              <a:rPr lang="en-US" sz="2800" dirty="0"/>
              <a:t>Preparation of client for participation in </a:t>
            </a:r>
          </a:p>
          <a:p>
            <a:pPr marL="0" indent="0">
              <a:buFont typeface="Wingdings" panose="05000000000000000000" pitchFamily="2" charset="2"/>
              <a:buNone/>
              <a:defRPr/>
            </a:pPr>
            <a:r>
              <a:rPr lang="en-US" sz="2800" dirty="0"/>
              <a:t>        e-therapy either before or in initial session</a:t>
            </a:r>
          </a:p>
          <a:p>
            <a:pPr>
              <a:defRPr/>
            </a:pPr>
            <a:r>
              <a:rPr lang="en-US" sz="2800" dirty="0"/>
              <a:t>Licensure and training to insure </a:t>
            </a:r>
          </a:p>
          <a:p>
            <a:pPr marL="0" indent="0">
              <a:buFont typeface="Wingdings" panose="05000000000000000000" pitchFamily="2" charset="2"/>
              <a:buNone/>
              <a:defRPr/>
            </a:pPr>
            <a:r>
              <a:rPr lang="en-US" sz="2800" dirty="0"/>
              <a:t>        consumer protection</a:t>
            </a:r>
          </a:p>
          <a:p>
            <a:pPr>
              <a:defRPr/>
            </a:pPr>
            <a:r>
              <a:rPr lang="en-US" sz="2800" dirty="0"/>
              <a:t>Proper planning for power outages or</a:t>
            </a:r>
          </a:p>
          <a:p>
            <a:pPr marL="0" indent="0">
              <a:buFont typeface="Wingdings" panose="05000000000000000000" pitchFamily="2" charset="2"/>
              <a:buNone/>
              <a:defRPr/>
            </a:pPr>
            <a:r>
              <a:rPr lang="en-US" sz="2800" dirty="0"/>
              <a:t>        interruption in course of session</a:t>
            </a:r>
          </a:p>
          <a:p>
            <a:endParaRPr lang="en-US" sz="2800" dirty="0"/>
          </a:p>
        </p:txBody>
      </p:sp>
      <p:sp>
        <p:nvSpPr>
          <p:cNvPr id="4" name="Footer Placeholder 3">
            <a:extLst>
              <a:ext uri="{FF2B5EF4-FFF2-40B4-BE49-F238E27FC236}">
                <a16:creationId xmlns:a16="http://schemas.microsoft.com/office/drawing/2014/main" id="{46E82B40-1DB3-4412-96B0-6D3D65AB06A4}"/>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69DB0FC3-6C17-47A0-8CF5-1D6CD19B253A}"/>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Picture 1">
            <a:extLst>
              <a:ext uri="{FF2B5EF4-FFF2-40B4-BE49-F238E27FC236}">
                <a16:creationId xmlns:a16="http://schemas.microsoft.com/office/drawing/2014/main" id="{B547E1BD-0305-4188-8D68-837DB90F45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0663" y="2455332"/>
            <a:ext cx="2971800" cy="311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700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FD49-A1E4-4603-9FFC-9FBFA165AD53}"/>
              </a:ext>
            </a:extLst>
          </p:cNvPr>
          <p:cNvSpPr>
            <a:spLocks noGrp="1"/>
          </p:cNvSpPr>
          <p:nvPr>
            <p:ph type="title"/>
          </p:nvPr>
        </p:nvSpPr>
        <p:spPr>
          <a:xfrm>
            <a:off x="677334" y="158087"/>
            <a:ext cx="8596668" cy="1320800"/>
          </a:xfrm>
        </p:spPr>
        <p:txBody>
          <a:bodyPr>
            <a:normAutofit/>
          </a:bodyPr>
          <a:lstStyle/>
          <a:p>
            <a:r>
              <a:rPr lang="en-US" sz="4800" dirty="0"/>
              <a:t>Maintaining Client Standards</a:t>
            </a:r>
          </a:p>
        </p:txBody>
      </p:sp>
      <p:sp>
        <p:nvSpPr>
          <p:cNvPr id="3" name="Content Placeholder 2">
            <a:extLst>
              <a:ext uri="{FF2B5EF4-FFF2-40B4-BE49-F238E27FC236}">
                <a16:creationId xmlns:a16="http://schemas.microsoft.com/office/drawing/2014/main" id="{0919430F-DF89-4EEA-BE98-F524BA884D13}"/>
              </a:ext>
            </a:extLst>
          </p:cNvPr>
          <p:cNvSpPr>
            <a:spLocks noGrp="1"/>
          </p:cNvSpPr>
          <p:nvPr>
            <p:ph idx="1"/>
          </p:nvPr>
        </p:nvSpPr>
        <p:spPr>
          <a:xfrm>
            <a:off x="270822" y="1450581"/>
            <a:ext cx="9003069" cy="5249332"/>
          </a:xfrm>
        </p:spPr>
        <p:txBody>
          <a:bodyPr>
            <a:normAutofit/>
          </a:bodyPr>
          <a:lstStyle/>
          <a:p>
            <a:pPr>
              <a:defRPr/>
            </a:pPr>
            <a:r>
              <a:rPr lang="en-US" sz="2800" dirty="0"/>
              <a:t>Planning for crisis intervention and </a:t>
            </a:r>
          </a:p>
          <a:p>
            <a:pPr marL="0" indent="0">
              <a:buFont typeface="Wingdings" panose="05000000000000000000" pitchFamily="2" charset="2"/>
              <a:buNone/>
              <a:defRPr/>
            </a:pPr>
            <a:r>
              <a:rPr lang="en-US" sz="2800" dirty="0"/>
              <a:t>       handling emergencies, referral and</a:t>
            </a:r>
          </a:p>
          <a:p>
            <a:pPr marL="0" indent="0">
              <a:buFont typeface="Wingdings" panose="05000000000000000000" pitchFamily="2" charset="2"/>
              <a:buNone/>
              <a:defRPr/>
            </a:pPr>
            <a:r>
              <a:rPr lang="en-US" sz="2800" dirty="0"/>
              <a:t>       continuing care arrangements following</a:t>
            </a:r>
          </a:p>
          <a:p>
            <a:pPr marL="0" indent="0">
              <a:buFont typeface="Wingdings" panose="05000000000000000000" pitchFamily="2" charset="2"/>
              <a:buNone/>
              <a:defRPr/>
            </a:pPr>
            <a:r>
              <a:rPr lang="en-US" sz="2800" dirty="0"/>
              <a:t>       discharge</a:t>
            </a:r>
          </a:p>
          <a:p>
            <a:pPr>
              <a:defRPr/>
            </a:pPr>
            <a:r>
              <a:rPr lang="en-US" sz="2800" dirty="0"/>
              <a:t>Continual re-evaluation of clinical status to </a:t>
            </a:r>
          </a:p>
          <a:p>
            <a:pPr marL="0" indent="0">
              <a:buNone/>
              <a:defRPr/>
            </a:pPr>
            <a:r>
              <a:rPr lang="en-US" sz="2800" dirty="0"/>
              <a:t>       determine if modality of services is appropriate,  </a:t>
            </a:r>
          </a:p>
          <a:p>
            <a:pPr marL="0" indent="0">
              <a:buNone/>
              <a:defRPr/>
            </a:pPr>
            <a:r>
              <a:rPr lang="en-US" sz="2800" dirty="0"/>
              <a:t>       efficacious and safe</a:t>
            </a:r>
          </a:p>
          <a:p>
            <a:pPr>
              <a:defRPr/>
            </a:pPr>
            <a:r>
              <a:rPr lang="en-US" sz="2800" dirty="0"/>
              <a:t>Prior research for effectiveness of chosen modality</a:t>
            </a:r>
          </a:p>
          <a:p>
            <a:endParaRPr lang="en-US" dirty="0"/>
          </a:p>
        </p:txBody>
      </p:sp>
      <p:sp>
        <p:nvSpPr>
          <p:cNvPr id="4" name="Footer Placeholder 3">
            <a:extLst>
              <a:ext uri="{FF2B5EF4-FFF2-40B4-BE49-F238E27FC236}">
                <a16:creationId xmlns:a16="http://schemas.microsoft.com/office/drawing/2014/main" id="{EA014D54-199A-4F1E-8DDE-62FB2E32B3E0}"/>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6A1AD94A-B3E9-4B18-80A5-A57F3037941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Picture 1">
            <a:extLst>
              <a:ext uri="{FF2B5EF4-FFF2-40B4-BE49-F238E27FC236}">
                <a16:creationId xmlns:a16="http://schemas.microsoft.com/office/drawing/2014/main" id="{A0B96E09-E23D-47F4-BBEB-88C8911158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0663" y="1270000"/>
            <a:ext cx="333051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81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1EF2-2674-4DCD-9F3D-328EB39BD159}"/>
              </a:ext>
            </a:extLst>
          </p:cNvPr>
          <p:cNvSpPr>
            <a:spLocks noGrp="1"/>
          </p:cNvSpPr>
          <p:nvPr>
            <p:ph type="title"/>
          </p:nvPr>
        </p:nvSpPr>
        <p:spPr>
          <a:xfrm>
            <a:off x="287867" y="0"/>
            <a:ext cx="9872133" cy="1320800"/>
          </a:xfrm>
        </p:spPr>
        <p:txBody>
          <a:bodyPr>
            <a:noAutofit/>
          </a:bodyPr>
          <a:lstStyle/>
          <a:p>
            <a:r>
              <a:rPr lang="en-US" sz="4400" dirty="0"/>
              <a:t>Appropriate Therapeutic Interventions</a:t>
            </a:r>
          </a:p>
        </p:txBody>
      </p:sp>
      <p:sp>
        <p:nvSpPr>
          <p:cNvPr id="3" name="Content Placeholder 2">
            <a:extLst>
              <a:ext uri="{FF2B5EF4-FFF2-40B4-BE49-F238E27FC236}">
                <a16:creationId xmlns:a16="http://schemas.microsoft.com/office/drawing/2014/main" id="{1F1301C2-E96D-4CEF-B181-650161C36DB5}"/>
              </a:ext>
            </a:extLst>
          </p:cNvPr>
          <p:cNvSpPr>
            <a:spLocks noGrp="1"/>
          </p:cNvSpPr>
          <p:nvPr>
            <p:ph idx="1"/>
          </p:nvPr>
        </p:nvSpPr>
        <p:spPr>
          <a:xfrm>
            <a:off x="287867" y="897467"/>
            <a:ext cx="11226799" cy="5960533"/>
          </a:xfrm>
        </p:spPr>
        <p:txBody>
          <a:bodyPr>
            <a:normAutofit fontScale="77500" lnSpcReduction="20000"/>
          </a:bodyPr>
          <a:lstStyle/>
          <a:p>
            <a:pPr>
              <a:defRPr/>
            </a:pPr>
            <a:endParaRPr lang="en-US" sz="2000" dirty="0"/>
          </a:p>
          <a:p>
            <a:pPr>
              <a:defRPr/>
            </a:pPr>
            <a:r>
              <a:rPr lang="en-US" sz="4000" dirty="0"/>
              <a:t>Sensitivity to time zone differences, local client customs, </a:t>
            </a:r>
          </a:p>
          <a:p>
            <a:pPr marL="0" indent="0">
              <a:buNone/>
              <a:defRPr/>
            </a:pPr>
            <a:r>
              <a:rPr lang="en-US" sz="4000" dirty="0"/>
              <a:t>       customs, cultural and language differences</a:t>
            </a:r>
          </a:p>
          <a:p>
            <a:pPr lvl="4">
              <a:defRPr/>
            </a:pPr>
            <a:r>
              <a:rPr lang="en-US" sz="4000" dirty="0"/>
              <a:t>Thorough screening, intake and assessment       </a:t>
            </a:r>
          </a:p>
          <a:p>
            <a:pPr marL="1828800" lvl="4" indent="0">
              <a:buFont typeface="Times CE" pitchFamily="28" charset="0"/>
              <a:buNone/>
              <a:defRPr/>
            </a:pPr>
            <a:r>
              <a:rPr lang="en-US" sz="4000" dirty="0"/>
              <a:t>      processes to assure client appropriateness    </a:t>
            </a:r>
          </a:p>
          <a:p>
            <a:pPr marL="1828800" lvl="4" indent="0">
              <a:buFont typeface="Times CE" pitchFamily="28" charset="0"/>
              <a:buNone/>
              <a:defRPr/>
            </a:pPr>
            <a:r>
              <a:rPr lang="en-US" sz="4000" dirty="0"/>
              <a:t>      for e-therapy</a:t>
            </a:r>
          </a:p>
          <a:p>
            <a:pPr lvl="4">
              <a:defRPr/>
            </a:pPr>
            <a:r>
              <a:rPr lang="en-US" sz="4000" dirty="0"/>
              <a:t>Case management including referral to  more     </a:t>
            </a:r>
          </a:p>
          <a:p>
            <a:pPr marL="1828800" lvl="4" indent="0">
              <a:buFont typeface="Times CE" pitchFamily="28" charset="0"/>
              <a:buNone/>
              <a:defRPr/>
            </a:pPr>
            <a:r>
              <a:rPr lang="en-US" sz="4000" dirty="0"/>
              <a:t>      traditional counseling if clinically indicated and  </a:t>
            </a:r>
          </a:p>
          <a:p>
            <a:pPr marL="1828800" lvl="4" indent="0">
              <a:buFont typeface="Times CE" pitchFamily="28" charset="0"/>
              <a:buNone/>
              <a:defRPr/>
            </a:pPr>
            <a:r>
              <a:rPr lang="en-US" sz="4000" dirty="0"/>
              <a:t>      appropriate/varied referral and community    </a:t>
            </a:r>
          </a:p>
          <a:p>
            <a:pPr marL="1828800" lvl="4" indent="0">
              <a:buFont typeface="Times CE" pitchFamily="28" charset="0"/>
              <a:buNone/>
              <a:defRPr/>
            </a:pPr>
            <a:r>
              <a:rPr lang="en-US" sz="4000" dirty="0"/>
              <a:t>      resources where the client resides</a:t>
            </a:r>
          </a:p>
          <a:p>
            <a:endParaRPr lang="en-US" dirty="0"/>
          </a:p>
        </p:txBody>
      </p:sp>
      <p:sp>
        <p:nvSpPr>
          <p:cNvPr id="4" name="Footer Placeholder 3">
            <a:extLst>
              <a:ext uri="{FF2B5EF4-FFF2-40B4-BE49-F238E27FC236}">
                <a16:creationId xmlns:a16="http://schemas.microsoft.com/office/drawing/2014/main" id="{13DD1637-F1DC-45FB-8932-4F992754FA37}"/>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EB0880BB-DA46-42D2-AA42-D354DC650022}"/>
              </a:ext>
            </a:extLst>
          </p:cNvPr>
          <p:cNvSpPr>
            <a:spLocks noGrp="1"/>
          </p:cNvSpPr>
          <p:nvPr>
            <p:ph type="sldNum" sz="quarter" idx="12"/>
          </p:nvPr>
        </p:nvSpPr>
        <p:spPr/>
        <p:txBody>
          <a:bodyPr/>
          <a:lstStyle/>
          <a:p>
            <a:endParaRPr lang="en-US" dirty="0"/>
          </a:p>
          <a:p>
            <a:endParaRPr lang="en-US" dirty="0"/>
          </a:p>
          <a:p>
            <a:endParaRPr lang="en-US" dirty="0"/>
          </a:p>
          <a:p>
            <a:endParaRPr lang="en-US" dirty="0"/>
          </a:p>
          <a:p>
            <a:endParaRPr lang="en-US" dirty="0"/>
          </a:p>
          <a:p>
            <a:fld id="{D57F1E4F-1CFF-5643-939E-217C01CDF565}" type="slidenum">
              <a:rPr lang="en-US" smtClean="0"/>
              <a:pPr/>
              <a:t>35</a:t>
            </a:fld>
            <a:endParaRPr lang="en-US" dirty="0"/>
          </a:p>
        </p:txBody>
      </p:sp>
      <p:pic>
        <p:nvPicPr>
          <p:cNvPr id="6" name="Picture 1">
            <a:extLst>
              <a:ext uri="{FF2B5EF4-FFF2-40B4-BE49-F238E27FC236}">
                <a16:creationId xmlns:a16="http://schemas.microsoft.com/office/drawing/2014/main" id="{E419A080-ADA2-4CB6-8E6C-46F7AD537B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867" y="2687108"/>
            <a:ext cx="19097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314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EF73-3AC5-487C-813D-53BCC9446149}"/>
              </a:ext>
            </a:extLst>
          </p:cNvPr>
          <p:cNvSpPr>
            <a:spLocks noGrp="1"/>
          </p:cNvSpPr>
          <p:nvPr>
            <p:ph type="title"/>
          </p:nvPr>
        </p:nvSpPr>
        <p:spPr>
          <a:xfrm>
            <a:off x="135466" y="660400"/>
            <a:ext cx="10126133" cy="1320800"/>
          </a:xfrm>
        </p:spPr>
        <p:txBody>
          <a:bodyPr>
            <a:normAutofit/>
          </a:bodyPr>
          <a:lstStyle/>
          <a:p>
            <a:r>
              <a:rPr lang="en-US" sz="4400" dirty="0"/>
              <a:t>Appropriate Therapeutic Interventions</a:t>
            </a:r>
          </a:p>
        </p:txBody>
      </p:sp>
      <p:sp>
        <p:nvSpPr>
          <p:cNvPr id="3" name="Content Placeholder 2">
            <a:extLst>
              <a:ext uri="{FF2B5EF4-FFF2-40B4-BE49-F238E27FC236}">
                <a16:creationId xmlns:a16="http://schemas.microsoft.com/office/drawing/2014/main" id="{9A910C8A-A3DA-4AB1-8A8D-1D9FDE924836}"/>
              </a:ext>
            </a:extLst>
          </p:cNvPr>
          <p:cNvSpPr>
            <a:spLocks noGrp="1"/>
          </p:cNvSpPr>
          <p:nvPr>
            <p:ph idx="1"/>
          </p:nvPr>
        </p:nvSpPr>
        <p:spPr>
          <a:xfrm>
            <a:off x="321733" y="1862667"/>
            <a:ext cx="8952269" cy="4466562"/>
          </a:xfrm>
        </p:spPr>
        <p:txBody>
          <a:bodyPr/>
          <a:lstStyle/>
          <a:p>
            <a:pPr>
              <a:defRPr/>
            </a:pPr>
            <a:r>
              <a:rPr lang="en-US" sz="2800" dirty="0"/>
              <a:t>Appropriate emergency and crisis intervention</a:t>
            </a:r>
          </a:p>
          <a:p>
            <a:pPr marL="0" indent="0">
              <a:buFont typeface="Wingdings" panose="05000000000000000000" pitchFamily="2" charset="2"/>
              <a:buNone/>
              <a:defRPr/>
            </a:pPr>
            <a:r>
              <a:rPr lang="en-US" sz="2800" dirty="0"/>
              <a:t>        planning with local colleague available for</a:t>
            </a:r>
          </a:p>
          <a:p>
            <a:pPr marL="0" indent="0">
              <a:buFont typeface="Wingdings" panose="05000000000000000000" pitchFamily="2" charset="2"/>
              <a:buNone/>
              <a:defRPr/>
            </a:pPr>
            <a:r>
              <a:rPr lang="en-US" sz="2800" dirty="0"/>
              <a:t>        support; </a:t>
            </a:r>
          </a:p>
          <a:p>
            <a:pPr>
              <a:defRPr/>
            </a:pPr>
            <a:r>
              <a:rPr lang="en-US" sz="2800" dirty="0"/>
              <a:t>Address adequate client safety in such situations;</a:t>
            </a:r>
          </a:p>
          <a:p>
            <a:pPr>
              <a:defRPr/>
            </a:pPr>
            <a:r>
              <a:rPr lang="en-US" sz="2800" dirty="0"/>
              <a:t>Provision of remote and local backup in case of </a:t>
            </a:r>
          </a:p>
          <a:p>
            <a:pPr marL="0" indent="0">
              <a:buNone/>
              <a:defRPr/>
            </a:pPr>
            <a:r>
              <a:rPr lang="en-US" sz="2800" dirty="0"/>
              <a:t>        counselor unavailability</a:t>
            </a:r>
          </a:p>
          <a:p>
            <a:endParaRPr lang="en-US" dirty="0"/>
          </a:p>
        </p:txBody>
      </p:sp>
      <p:sp>
        <p:nvSpPr>
          <p:cNvPr id="4" name="Footer Placeholder 3">
            <a:extLst>
              <a:ext uri="{FF2B5EF4-FFF2-40B4-BE49-F238E27FC236}">
                <a16:creationId xmlns:a16="http://schemas.microsoft.com/office/drawing/2014/main" id="{5CBC8C06-6FD6-4166-B74B-DC72FEE439B1}"/>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F4451058-83AF-41C9-86E5-B905F5B0E573}"/>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Picture 4">
            <a:extLst>
              <a:ext uri="{FF2B5EF4-FFF2-40B4-BE49-F238E27FC236}">
                <a16:creationId xmlns:a16="http://schemas.microsoft.com/office/drawing/2014/main" id="{42193FA8-12F4-46C4-8E42-8019E0C4B7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96744" y="2869277"/>
            <a:ext cx="3011130" cy="332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39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5E81-8BEA-4664-B633-7E8C35776E6C}"/>
              </a:ext>
            </a:extLst>
          </p:cNvPr>
          <p:cNvSpPr>
            <a:spLocks noGrp="1"/>
          </p:cNvSpPr>
          <p:nvPr>
            <p:ph type="title"/>
          </p:nvPr>
        </p:nvSpPr>
        <p:spPr>
          <a:xfrm>
            <a:off x="152401" y="474664"/>
            <a:ext cx="10397066" cy="1320800"/>
          </a:xfrm>
        </p:spPr>
        <p:txBody>
          <a:bodyPr>
            <a:normAutofit/>
          </a:bodyPr>
          <a:lstStyle/>
          <a:p>
            <a:r>
              <a:rPr lang="en-US" sz="4400" dirty="0"/>
              <a:t>Appropriate Therapeutic Interventions</a:t>
            </a:r>
          </a:p>
        </p:txBody>
      </p:sp>
      <p:sp>
        <p:nvSpPr>
          <p:cNvPr id="3" name="Content Placeholder 2">
            <a:extLst>
              <a:ext uri="{FF2B5EF4-FFF2-40B4-BE49-F238E27FC236}">
                <a16:creationId xmlns:a16="http://schemas.microsoft.com/office/drawing/2014/main" id="{F4A8120B-57F1-4E8A-A02A-59C07AFADD37}"/>
              </a:ext>
            </a:extLst>
          </p:cNvPr>
          <p:cNvSpPr>
            <a:spLocks noGrp="1"/>
          </p:cNvSpPr>
          <p:nvPr>
            <p:ph idx="1"/>
          </p:nvPr>
        </p:nvSpPr>
        <p:spPr>
          <a:xfrm>
            <a:off x="152401" y="1795464"/>
            <a:ext cx="10397066" cy="5367867"/>
          </a:xfrm>
        </p:spPr>
        <p:txBody>
          <a:bodyPr/>
          <a:lstStyle/>
          <a:p>
            <a:pPr>
              <a:defRPr/>
            </a:pPr>
            <a:r>
              <a:rPr lang="en-US" sz="2800" dirty="0"/>
              <a:t>Assuring appropriate e-therapy environment   </a:t>
            </a:r>
          </a:p>
          <a:p>
            <a:pPr marL="0" indent="0">
              <a:buNone/>
              <a:defRPr/>
            </a:pPr>
            <a:r>
              <a:rPr lang="en-US" sz="2800" dirty="0"/>
              <a:t>      including safety,  privacy, security, comfort minimal </a:t>
            </a:r>
          </a:p>
          <a:p>
            <a:pPr marL="0" indent="0">
              <a:buNone/>
              <a:defRPr/>
            </a:pPr>
            <a:r>
              <a:rPr lang="en-US" sz="2800" dirty="0"/>
              <a:t>      distractions</a:t>
            </a:r>
          </a:p>
          <a:p>
            <a:pPr>
              <a:defRPr/>
            </a:pPr>
            <a:r>
              <a:rPr lang="en-US" sz="2800" dirty="0"/>
              <a:t>Adequate discharge planning and follow-up referrals</a:t>
            </a:r>
          </a:p>
          <a:p>
            <a:pPr>
              <a:defRPr/>
            </a:pPr>
            <a:r>
              <a:rPr lang="en-US" sz="2800" dirty="0"/>
              <a:t>Attention to multicultural issues and local customs </a:t>
            </a:r>
          </a:p>
          <a:p>
            <a:pPr>
              <a:defRPr/>
            </a:pPr>
            <a:r>
              <a:rPr lang="en-US" sz="2800" dirty="0"/>
              <a:t>   where the  client resides</a:t>
            </a:r>
          </a:p>
          <a:p>
            <a:endParaRPr lang="en-US" dirty="0"/>
          </a:p>
        </p:txBody>
      </p:sp>
      <p:sp>
        <p:nvSpPr>
          <p:cNvPr id="4" name="Footer Placeholder 3">
            <a:extLst>
              <a:ext uri="{FF2B5EF4-FFF2-40B4-BE49-F238E27FC236}">
                <a16:creationId xmlns:a16="http://schemas.microsoft.com/office/drawing/2014/main" id="{F2D65BBD-CF29-485F-8E04-D53B25956918}"/>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7826AD6F-3E79-4CAA-853C-C1BDE4464D83}"/>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Picture 5">
            <a:extLst>
              <a:ext uri="{FF2B5EF4-FFF2-40B4-BE49-F238E27FC236}">
                <a16:creationId xmlns:a16="http://schemas.microsoft.com/office/drawing/2014/main" id="{DECBA564-F483-409E-83A1-97DCA72EAD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9440" y="5109499"/>
            <a:ext cx="61229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140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0070-EF2E-4784-85F4-00641123517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DE18219-DA8F-49EC-ABA0-052B61AC2A93}"/>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FF155E7-8B54-4DFE-ADC8-F0D697833B43}"/>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B36D3397-3B9A-404E-A9A5-2B15DF7515B6}"/>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3">
            <a:extLst>
              <a:ext uri="{FF2B5EF4-FFF2-40B4-BE49-F238E27FC236}">
                <a16:creationId xmlns:a16="http://schemas.microsoft.com/office/drawing/2014/main" id="{0A2F1D0D-8538-474A-BE07-1146CE15F3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34" y="664499"/>
            <a:ext cx="10922000"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4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3590E6EF-6AC9-42AC-917F-0034FF5BAA03}"/>
              </a:ext>
            </a:extLst>
          </p:cNvPr>
          <p:cNvSpPr>
            <a:spLocks noGrp="1" noChangeArrowheads="1"/>
          </p:cNvSpPr>
          <p:nvPr>
            <p:ph type="title"/>
          </p:nvPr>
        </p:nvSpPr>
        <p:spPr>
          <a:xfrm>
            <a:off x="304800" y="177800"/>
            <a:ext cx="10566400" cy="889000"/>
          </a:xfrm>
        </p:spPr>
        <p:txBody>
          <a:bodyPr>
            <a:normAutofit/>
          </a:bodyPr>
          <a:lstStyle/>
          <a:p>
            <a:r>
              <a:rPr lang="en-US" altLang="en-US" sz="4800" dirty="0">
                <a:cs typeface="Times New Roman" panose="02020603050405020304" pitchFamily="18" charset="0"/>
              </a:rPr>
              <a:t>Vignette - Jake</a:t>
            </a:r>
          </a:p>
        </p:txBody>
      </p:sp>
      <p:sp>
        <p:nvSpPr>
          <p:cNvPr id="3" name="Content Placeholder 2">
            <a:extLst>
              <a:ext uri="{FF2B5EF4-FFF2-40B4-BE49-F238E27FC236}">
                <a16:creationId xmlns:a16="http://schemas.microsoft.com/office/drawing/2014/main" id="{BE19D643-BEC7-4932-994D-3D3855B3DB2C}"/>
              </a:ext>
            </a:extLst>
          </p:cNvPr>
          <p:cNvSpPr>
            <a:spLocks noGrp="1"/>
          </p:cNvSpPr>
          <p:nvPr>
            <p:ph idx="1"/>
          </p:nvPr>
        </p:nvSpPr>
        <p:spPr>
          <a:xfrm>
            <a:off x="0" y="1066800"/>
            <a:ext cx="11988800" cy="6299200"/>
          </a:xfrm>
        </p:spPr>
        <p:txBody>
          <a:bodyPr>
            <a:normAutofit/>
          </a:bodyPr>
          <a:lstStyle/>
          <a:p>
            <a:pPr>
              <a:defRPr/>
            </a:pPr>
            <a:r>
              <a:rPr lang="en-US" sz="2800" dirty="0"/>
              <a:t>Jake, an LPC, does long distance counseling from his home office in PA. He is counseling Jane, who is in the process of a divorce she does not want and experiencing depression and anxiety. Jane has 3 young children and is finding single parenting overwhelming since her husband left. Jane lives in Ohio and has little family support. She has been expressing escalating frustration with financial problems, needs to find a job and will require child care. She is feeling isolated from her friends. In today’s session she said she wasn’t sure she could do this much longer. As Jake began to pursue this further Jane was interrupted by her son who had come into the room crying and showing her a deep cut over his eye from falling while outside playing.  She abruptly ended the session saying she had to take him to the emergency room for care. </a:t>
            </a:r>
          </a:p>
        </p:txBody>
      </p:sp>
    </p:spTree>
    <p:extLst>
      <p:ext uri="{BB962C8B-B14F-4D97-AF65-F5344CB8AC3E}">
        <p14:creationId xmlns:p14="http://schemas.microsoft.com/office/powerpoint/2010/main" val="26076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6BD3-0496-4827-BC57-F0FB5DCB002B}"/>
              </a:ext>
            </a:extLst>
          </p:cNvPr>
          <p:cNvSpPr>
            <a:spLocks noGrp="1"/>
          </p:cNvSpPr>
          <p:nvPr>
            <p:ph type="title"/>
          </p:nvPr>
        </p:nvSpPr>
        <p:spPr/>
        <p:txBody>
          <a:bodyPr>
            <a:normAutofit/>
          </a:bodyPr>
          <a:lstStyle/>
          <a:p>
            <a:r>
              <a:rPr lang="en-US" altLang="en-US" sz="4800" dirty="0">
                <a:cs typeface="Times New Roman" panose="02020603050405020304" pitchFamily="18" charset="0"/>
              </a:rPr>
              <a:t>Distance (Virtual) Counseling</a:t>
            </a:r>
            <a:endParaRPr lang="en-US" sz="4800" dirty="0"/>
          </a:p>
        </p:txBody>
      </p:sp>
      <p:sp>
        <p:nvSpPr>
          <p:cNvPr id="3" name="Content Placeholder 2">
            <a:extLst>
              <a:ext uri="{FF2B5EF4-FFF2-40B4-BE49-F238E27FC236}">
                <a16:creationId xmlns:a16="http://schemas.microsoft.com/office/drawing/2014/main" id="{C6F42993-7ABA-444C-A9D4-4C73DD43D781}"/>
              </a:ext>
            </a:extLst>
          </p:cNvPr>
          <p:cNvSpPr>
            <a:spLocks noGrp="1"/>
          </p:cNvSpPr>
          <p:nvPr>
            <p:ph idx="1"/>
          </p:nvPr>
        </p:nvSpPr>
        <p:spPr>
          <a:xfrm>
            <a:off x="389467" y="1625599"/>
            <a:ext cx="10820400" cy="5046133"/>
          </a:xfrm>
        </p:spPr>
        <p:txBody>
          <a:bodyPr/>
          <a:lstStyle/>
          <a:p>
            <a:pPr>
              <a:defRPr/>
            </a:pPr>
            <a:r>
              <a:rPr lang="en-US" sz="2800" u="sng" dirty="0"/>
              <a:t>Distance (Virtual) counseling</a:t>
            </a:r>
            <a:r>
              <a:rPr lang="en-US" sz="2800" dirty="0"/>
              <a:t>: the delivery of psychological</a:t>
            </a:r>
          </a:p>
          <a:p>
            <a:pPr marL="0" indent="0">
              <a:buFont typeface="Wingdings" panose="05000000000000000000" pitchFamily="2" charset="2"/>
              <a:buNone/>
              <a:defRPr/>
            </a:pPr>
            <a:r>
              <a:rPr lang="en-US" sz="2800" dirty="0"/>
              <a:t>        services using electronic tools for maximum effectiveness in</a:t>
            </a:r>
          </a:p>
          <a:p>
            <a:pPr marL="0" indent="0">
              <a:buFont typeface="Wingdings" panose="05000000000000000000" pitchFamily="2" charset="2"/>
              <a:buNone/>
              <a:defRPr/>
            </a:pPr>
            <a:r>
              <a:rPr lang="en-US" sz="2800" dirty="0"/>
              <a:t>        technology- assisted therapy</a:t>
            </a:r>
          </a:p>
          <a:p>
            <a:pPr>
              <a:defRPr/>
            </a:pPr>
            <a:endParaRPr lang="en-US" sz="2800" dirty="0"/>
          </a:p>
          <a:p>
            <a:pPr>
              <a:defRPr/>
            </a:pPr>
            <a:r>
              <a:rPr lang="en-US" sz="2800" dirty="0"/>
              <a:t>Providing counseling/therapy services</a:t>
            </a:r>
          </a:p>
          <a:p>
            <a:pPr marL="0" indent="0">
              <a:buFont typeface="Wingdings" panose="05000000000000000000" pitchFamily="2" charset="2"/>
              <a:buNone/>
              <a:defRPr/>
            </a:pPr>
            <a:r>
              <a:rPr lang="en-US" sz="2800" dirty="0"/>
              <a:t>       remotely via telephone, e-mail, texting or</a:t>
            </a:r>
          </a:p>
          <a:p>
            <a:pPr marL="0" indent="0">
              <a:buFont typeface="Wingdings" panose="05000000000000000000" pitchFamily="2" charset="2"/>
              <a:buNone/>
              <a:defRPr/>
            </a:pPr>
            <a:r>
              <a:rPr lang="en-US" sz="2800" dirty="0"/>
              <a:t>       video-conferencing</a:t>
            </a:r>
          </a:p>
          <a:p>
            <a:endParaRPr lang="en-US" dirty="0"/>
          </a:p>
        </p:txBody>
      </p:sp>
      <p:pic>
        <p:nvPicPr>
          <p:cNvPr id="4" name="Picture 3">
            <a:extLst>
              <a:ext uri="{FF2B5EF4-FFF2-40B4-BE49-F238E27FC236}">
                <a16:creationId xmlns:a16="http://schemas.microsoft.com/office/drawing/2014/main" id="{BF311D76-AEE0-4BD3-A5FB-F7BC8BA03C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9303" y="3429000"/>
            <a:ext cx="3138431" cy="297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F7D08A67-F331-4623-9D15-C4AFCD8FC1C3}"/>
              </a:ext>
            </a:extLst>
          </p:cNvPr>
          <p:cNvSpPr>
            <a:spLocks noGrp="1"/>
          </p:cNvSpPr>
          <p:nvPr>
            <p:ph type="ftr" sz="quarter" idx="11"/>
          </p:nvPr>
        </p:nvSpPr>
        <p:spPr/>
        <p:txBody>
          <a:bodyPr/>
          <a:lstStyle/>
          <a:p>
            <a:r>
              <a:rPr lang="en-US" dirty="0"/>
              <a:t>PCB Conference 2018</a:t>
            </a:r>
          </a:p>
        </p:txBody>
      </p:sp>
      <p:sp>
        <p:nvSpPr>
          <p:cNvPr id="6" name="Slide Number Placeholder 5">
            <a:extLst>
              <a:ext uri="{FF2B5EF4-FFF2-40B4-BE49-F238E27FC236}">
                <a16:creationId xmlns:a16="http://schemas.microsoft.com/office/drawing/2014/main" id="{FFFDD19A-63CA-4F22-A96B-85D30F2E0220}"/>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9936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DBEED14E-E3AB-4B44-93EB-D8DC46220132}"/>
              </a:ext>
            </a:extLst>
          </p:cNvPr>
          <p:cNvSpPr>
            <a:spLocks noGrp="1" noChangeArrowheads="1"/>
          </p:cNvSpPr>
          <p:nvPr>
            <p:ph type="title"/>
          </p:nvPr>
        </p:nvSpPr>
        <p:spPr>
          <a:xfrm>
            <a:off x="508000" y="10584"/>
            <a:ext cx="10261600" cy="838200"/>
          </a:xfrm>
        </p:spPr>
        <p:txBody>
          <a:bodyPr>
            <a:normAutofit/>
          </a:bodyPr>
          <a:lstStyle/>
          <a:p>
            <a:r>
              <a:rPr lang="en-US" altLang="en-US" sz="4800" dirty="0">
                <a:cs typeface="Times New Roman" panose="02020603050405020304" pitchFamily="18" charset="0"/>
              </a:rPr>
              <a:t>Vignette - Pat</a:t>
            </a:r>
          </a:p>
        </p:txBody>
      </p:sp>
      <p:sp>
        <p:nvSpPr>
          <p:cNvPr id="3" name="Content Placeholder 2">
            <a:extLst>
              <a:ext uri="{FF2B5EF4-FFF2-40B4-BE49-F238E27FC236}">
                <a16:creationId xmlns:a16="http://schemas.microsoft.com/office/drawing/2014/main" id="{F819F635-F93A-4CF2-834B-563938F5241F}"/>
              </a:ext>
            </a:extLst>
          </p:cNvPr>
          <p:cNvSpPr>
            <a:spLocks noGrp="1"/>
          </p:cNvSpPr>
          <p:nvPr>
            <p:ph idx="1"/>
          </p:nvPr>
        </p:nvSpPr>
        <p:spPr>
          <a:xfrm>
            <a:off x="53974" y="944033"/>
            <a:ext cx="12084051" cy="5913967"/>
          </a:xfrm>
        </p:spPr>
        <p:txBody>
          <a:bodyPr/>
          <a:lstStyle/>
          <a:p>
            <a:pPr>
              <a:defRPr/>
            </a:pPr>
            <a:r>
              <a:rPr lang="en-US" sz="2800" dirty="0"/>
              <a:t>Pat, an SUD counselor, runs a Drug Court program for mandated clients. He has a personal Facebook page, limits his “friends” to  family and close friends and uses all security measures. He does not “friend” clients who ask for this. Pat does not use chemicals but has an occasional beer.  At a party Pat’s cousin takes a picture of him holding a beer and laughing, almost appearing drunk despite having had only one drink. His cousin posts this among other party photos on his wall. It turns out that one of the members of the mandated group is one of the cousin’s Facebook friends and sees the photo. The client shares the picture with other group members commenting: “What a phony! How can he help us? He is nothing but a drunk himself !” Pat, who rarely looks at his Facebook page, is unaware that his picture has been taken and posted by his cousin or that his clients have access to it.</a:t>
            </a:r>
          </a:p>
          <a:p>
            <a:pPr>
              <a:defRPr/>
            </a:pPr>
            <a:endParaRPr lang="en-US" sz="2667" dirty="0"/>
          </a:p>
        </p:txBody>
      </p:sp>
    </p:spTree>
    <p:extLst>
      <p:ext uri="{BB962C8B-B14F-4D97-AF65-F5344CB8AC3E}">
        <p14:creationId xmlns:p14="http://schemas.microsoft.com/office/powerpoint/2010/main" val="1041706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4D9822B0-1F10-4DEF-9B9F-1722D00956D0}"/>
              </a:ext>
            </a:extLst>
          </p:cNvPr>
          <p:cNvSpPr>
            <a:spLocks noGrp="1" noChangeArrowheads="1"/>
          </p:cNvSpPr>
          <p:nvPr>
            <p:ph type="title"/>
          </p:nvPr>
        </p:nvSpPr>
        <p:spPr>
          <a:xfrm>
            <a:off x="406400" y="203200"/>
            <a:ext cx="8596668" cy="1320800"/>
          </a:xfrm>
        </p:spPr>
        <p:txBody>
          <a:bodyPr>
            <a:normAutofit/>
          </a:bodyPr>
          <a:lstStyle/>
          <a:p>
            <a:r>
              <a:rPr lang="en-US" altLang="en-US" sz="4800" dirty="0">
                <a:cs typeface="Times New Roman" panose="02020603050405020304" pitchFamily="18" charset="0"/>
              </a:rPr>
              <a:t>Vignette - Madison</a:t>
            </a:r>
          </a:p>
        </p:txBody>
      </p:sp>
      <p:sp>
        <p:nvSpPr>
          <p:cNvPr id="3" name="Content Placeholder 2">
            <a:extLst>
              <a:ext uri="{FF2B5EF4-FFF2-40B4-BE49-F238E27FC236}">
                <a16:creationId xmlns:a16="http://schemas.microsoft.com/office/drawing/2014/main" id="{A70C7A02-CBDA-4046-902D-F0A53C856C34}"/>
              </a:ext>
            </a:extLst>
          </p:cNvPr>
          <p:cNvSpPr>
            <a:spLocks noGrp="1"/>
          </p:cNvSpPr>
          <p:nvPr>
            <p:ph idx="1"/>
          </p:nvPr>
        </p:nvSpPr>
        <p:spPr>
          <a:xfrm>
            <a:off x="304800" y="1066800"/>
            <a:ext cx="11480800" cy="5207000"/>
          </a:xfrm>
        </p:spPr>
        <p:txBody>
          <a:bodyPr/>
          <a:lstStyle/>
          <a:p>
            <a:pPr>
              <a:defRPr/>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Madison is a new counselor at the XYZ treatment center. After her second week of employment one of the clients approaches her after group and asks to be removed from her group. Madison asks why and the client states, ‘I checked you out on Facebook and one of your pictures shows you with a guy that is my ex boy-friend.  Are you going out with him?’ Madison tells the client she needs to talk with her supervisor about this issue and walks away. The client sits down on one of the chairs in the group room and begins to cry softly while other clients come over to see what is going 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2667" dirty="0"/>
          </a:p>
        </p:txBody>
      </p:sp>
    </p:spTree>
    <p:extLst>
      <p:ext uri="{BB962C8B-B14F-4D97-AF65-F5344CB8AC3E}">
        <p14:creationId xmlns:p14="http://schemas.microsoft.com/office/powerpoint/2010/main" val="2663923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59CEF0D2-9998-44EA-BAC4-19465FA747C2}"/>
              </a:ext>
            </a:extLst>
          </p:cNvPr>
          <p:cNvSpPr>
            <a:spLocks noGrp="1" noChangeArrowheads="1"/>
          </p:cNvSpPr>
          <p:nvPr>
            <p:ph type="title"/>
          </p:nvPr>
        </p:nvSpPr>
        <p:spPr>
          <a:xfrm>
            <a:off x="812799" y="101600"/>
            <a:ext cx="8478135" cy="1041401"/>
          </a:xfrm>
        </p:spPr>
        <p:txBody>
          <a:bodyPr>
            <a:normAutofit/>
          </a:bodyPr>
          <a:lstStyle/>
          <a:p>
            <a:r>
              <a:rPr lang="en-US" altLang="en-US" sz="4800" dirty="0">
                <a:cs typeface="Times New Roman" panose="02020603050405020304" pitchFamily="18" charset="0"/>
              </a:rPr>
              <a:t>Vignette - Jerry</a:t>
            </a:r>
          </a:p>
        </p:txBody>
      </p:sp>
      <p:sp>
        <p:nvSpPr>
          <p:cNvPr id="3" name="Content Placeholder 2">
            <a:extLst>
              <a:ext uri="{FF2B5EF4-FFF2-40B4-BE49-F238E27FC236}">
                <a16:creationId xmlns:a16="http://schemas.microsoft.com/office/drawing/2014/main" id="{4BF3AEA9-8043-4A46-9734-853272F942C4}"/>
              </a:ext>
            </a:extLst>
          </p:cNvPr>
          <p:cNvSpPr>
            <a:spLocks noGrp="1"/>
          </p:cNvSpPr>
          <p:nvPr>
            <p:ph idx="1"/>
          </p:nvPr>
        </p:nvSpPr>
        <p:spPr>
          <a:xfrm>
            <a:off x="237068" y="1253069"/>
            <a:ext cx="11277600" cy="5875866"/>
          </a:xfrm>
        </p:spPr>
        <p:txBody>
          <a:bodyPr>
            <a:normAutofit/>
          </a:bodyPr>
          <a:lstStyle/>
          <a:p>
            <a:pPr>
              <a:defRPr/>
            </a:pPr>
            <a:r>
              <a:rPr lang="en-US" sz="2800" dirty="0"/>
              <a:t>Jerry is a certified substance abuse counselor, an LCSW, and a clinical supervisor at a large behavioral health outpatient treatment program. He is 60 years old and has been with the agency for over fifteen years. An outpatient client approaches him with a complaint about one of the counselors, Michelle. The client reports that Michelle is checking the client’s Facebook page and Instagram site to determine if the client is telling the truth about their sobriety. According to the client, if Michelle sees pictures of the client out with friends that are drinking alcohol, she accuses the client of being dishonest and not working their program. The client says Michelle has no right to check her social network sites.</a:t>
            </a:r>
          </a:p>
          <a:p>
            <a:pPr>
              <a:defRPr/>
            </a:pPr>
            <a:endParaRPr lang="en-US" dirty="0"/>
          </a:p>
        </p:txBody>
      </p:sp>
    </p:spTree>
    <p:extLst>
      <p:ext uri="{BB962C8B-B14F-4D97-AF65-F5344CB8AC3E}">
        <p14:creationId xmlns:p14="http://schemas.microsoft.com/office/powerpoint/2010/main" val="1983193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59E96F9-0AA0-4E14-B237-6550FB158102}"/>
              </a:ext>
            </a:extLst>
          </p:cNvPr>
          <p:cNvSpPr>
            <a:spLocks noGrp="1" noChangeArrowheads="1"/>
          </p:cNvSpPr>
          <p:nvPr>
            <p:ph type="title"/>
          </p:nvPr>
        </p:nvSpPr>
        <p:spPr>
          <a:xfrm>
            <a:off x="406400" y="177800"/>
            <a:ext cx="10464800" cy="889000"/>
          </a:xfrm>
        </p:spPr>
        <p:txBody>
          <a:bodyPr>
            <a:normAutofit/>
          </a:bodyPr>
          <a:lstStyle/>
          <a:p>
            <a:r>
              <a:rPr lang="en-US" altLang="en-US" sz="4800" dirty="0">
                <a:cs typeface="Times New Roman" panose="02020603050405020304" pitchFamily="18" charset="0"/>
              </a:rPr>
              <a:t>Vignette - Luis</a:t>
            </a:r>
          </a:p>
        </p:txBody>
      </p:sp>
      <p:sp>
        <p:nvSpPr>
          <p:cNvPr id="5" name="Content Placeholder 4">
            <a:extLst>
              <a:ext uri="{FF2B5EF4-FFF2-40B4-BE49-F238E27FC236}">
                <a16:creationId xmlns:a16="http://schemas.microsoft.com/office/drawing/2014/main" id="{BE7F6B86-64CA-4744-97EA-DEC4D8FC52FD}"/>
              </a:ext>
            </a:extLst>
          </p:cNvPr>
          <p:cNvSpPr>
            <a:spLocks noGrp="1"/>
          </p:cNvSpPr>
          <p:nvPr>
            <p:ph idx="1"/>
          </p:nvPr>
        </p:nvSpPr>
        <p:spPr>
          <a:xfrm>
            <a:off x="152400" y="1168400"/>
            <a:ext cx="11887200" cy="5689600"/>
          </a:xfrm>
        </p:spPr>
        <p:txBody>
          <a:bodyPr/>
          <a:lstStyle/>
          <a:p>
            <a:pPr>
              <a:defRPr/>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Luis recently received a promotion at his treatment agency and is now committee chair for hiring two new counselors.  After reviewing applicant resumes with this committee, four candidates are chosen for final interviews. Luis works with an administrative assistant to arrange the interviews. Before the first interview, the administrative assistant hands Luis copies of the applicants’ resumes and two-typed pages of notes. Luis looks at the notes and the administrative assistant says, ‘Oh, I completed an internet search on all of the applicants and typed a summary of my findings.’ Luis stops for a minute to contemplate his next steps.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4279359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944E-31F5-419B-BCB9-0D7B25560A80}"/>
              </a:ext>
            </a:extLst>
          </p:cNvPr>
          <p:cNvSpPr>
            <a:spLocks noGrp="1"/>
          </p:cNvSpPr>
          <p:nvPr>
            <p:ph type="title"/>
          </p:nvPr>
        </p:nvSpPr>
        <p:spPr>
          <a:xfrm>
            <a:off x="677334" y="609600"/>
            <a:ext cx="8596668" cy="1320800"/>
          </a:xfrm>
        </p:spPr>
        <p:txBody>
          <a:bodyPr>
            <a:normAutofit fontScale="90000"/>
          </a:bodyPr>
          <a:lstStyle/>
          <a:p>
            <a:r>
              <a:rPr lang="en-US" sz="4400" dirty="0"/>
              <a:t>Process Improvement/Take-Aways</a:t>
            </a:r>
          </a:p>
        </p:txBody>
      </p:sp>
      <p:sp>
        <p:nvSpPr>
          <p:cNvPr id="3" name="Content Placeholder 2">
            <a:extLst>
              <a:ext uri="{FF2B5EF4-FFF2-40B4-BE49-F238E27FC236}">
                <a16:creationId xmlns:a16="http://schemas.microsoft.com/office/drawing/2014/main" id="{B0364491-6287-4EE6-AD69-AD376016A3C9}"/>
              </a:ext>
            </a:extLst>
          </p:cNvPr>
          <p:cNvSpPr>
            <a:spLocks noGrp="1"/>
          </p:cNvSpPr>
          <p:nvPr>
            <p:ph idx="1"/>
          </p:nvPr>
        </p:nvSpPr>
        <p:spPr>
          <a:xfrm>
            <a:off x="491067" y="1574801"/>
            <a:ext cx="10126133" cy="4466562"/>
          </a:xfrm>
        </p:spPr>
        <p:txBody>
          <a:bodyPr>
            <a:normAutofit/>
          </a:bodyPr>
          <a:lstStyle/>
          <a:p>
            <a:pPr marL="0" indent="0">
              <a:buFont typeface="Wingdings" panose="05000000000000000000" pitchFamily="2" charset="2"/>
              <a:buNone/>
              <a:defRPr/>
            </a:pPr>
            <a:r>
              <a:rPr lang="en-US" sz="2800" dirty="0">
                <a:solidFill>
                  <a:schemeClr val="tx1"/>
                </a:solidFill>
              </a:rPr>
              <a:t>1.   Develop written practice policies and procedures</a:t>
            </a:r>
          </a:p>
          <a:p>
            <a:pPr marL="0" indent="0">
              <a:buFont typeface="Wingdings" panose="05000000000000000000" pitchFamily="2" charset="2"/>
              <a:buNone/>
              <a:defRPr/>
            </a:pPr>
            <a:r>
              <a:rPr lang="en-US" sz="2800" dirty="0">
                <a:solidFill>
                  <a:schemeClr val="tx1"/>
                </a:solidFill>
              </a:rPr>
              <a:t>         in regard to social media and digital technology</a:t>
            </a:r>
          </a:p>
          <a:p>
            <a:pPr marL="0" indent="0">
              <a:buFont typeface="Wingdings" panose="05000000000000000000" pitchFamily="2" charset="2"/>
              <a:buNone/>
              <a:defRPr/>
            </a:pPr>
            <a:r>
              <a:rPr lang="en-US" sz="2800" dirty="0">
                <a:solidFill>
                  <a:schemeClr val="tx1"/>
                </a:solidFill>
              </a:rPr>
              <a:t>          and incorporate these with the information provided</a:t>
            </a:r>
          </a:p>
          <a:p>
            <a:pPr marL="0" indent="0">
              <a:buFont typeface="Wingdings" panose="05000000000000000000" pitchFamily="2" charset="2"/>
              <a:buNone/>
              <a:defRPr/>
            </a:pPr>
            <a:r>
              <a:rPr lang="en-US" sz="2800" dirty="0">
                <a:solidFill>
                  <a:schemeClr val="tx1"/>
                </a:solidFill>
              </a:rPr>
              <a:t>        to clients before or during the initial session.</a:t>
            </a:r>
          </a:p>
          <a:p>
            <a:pPr marL="457200" indent="-457200">
              <a:buFont typeface="Wingdings" panose="05000000000000000000" pitchFamily="2" charset="2"/>
              <a:buAutoNum type="arabicPeriod"/>
              <a:defRPr/>
            </a:pPr>
            <a:endParaRPr lang="en-US" sz="2800" dirty="0">
              <a:solidFill>
                <a:schemeClr val="tx1"/>
              </a:solidFill>
            </a:endParaRPr>
          </a:p>
          <a:p>
            <a:pPr marL="0" indent="0">
              <a:buFont typeface="Wingdings" panose="05000000000000000000" pitchFamily="2" charset="2"/>
              <a:buNone/>
              <a:defRPr/>
            </a:pPr>
            <a:r>
              <a:rPr lang="en-US" sz="2800" dirty="0">
                <a:solidFill>
                  <a:schemeClr val="tx1"/>
                </a:solidFill>
              </a:rPr>
              <a:t>2.  Build in up-front education of the client</a:t>
            </a:r>
          </a:p>
          <a:p>
            <a:pPr marL="0" indent="0">
              <a:buFont typeface="Wingdings" panose="05000000000000000000" pitchFamily="2" charset="2"/>
              <a:buNone/>
              <a:defRPr/>
            </a:pPr>
            <a:r>
              <a:rPr lang="en-US" sz="2800" dirty="0">
                <a:solidFill>
                  <a:schemeClr val="tx1"/>
                </a:solidFill>
              </a:rPr>
              <a:t>        about the pros and cons of e-therapy</a:t>
            </a:r>
          </a:p>
          <a:p>
            <a:pPr marL="0" indent="0">
              <a:buFont typeface="Wingdings" panose="05000000000000000000" pitchFamily="2" charset="2"/>
              <a:buNone/>
              <a:defRPr/>
            </a:pPr>
            <a:r>
              <a:rPr lang="en-US" sz="2800" dirty="0">
                <a:solidFill>
                  <a:schemeClr val="tx1"/>
                </a:solidFill>
              </a:rPr>
              <a:t>        to support informed consent.</a:t>
            </a:r>
          </a:p>
          <a:p>
            <a:endParaRPr lang="en-US" dirty="0"/>
          </a:p>
        </p:txBody>
      </p:sp>
      <p:sp>
        <p:nvSpPr>
          <p:cNvPr id="4" name="Footer Placeholder 3">
            <a:extLst>
              <a:ext uri="{FF2B5EF4-FFF2-40B4-BE49-F238E27FC236}">
                <a16:creationId xmlns:a16="http://schemas.microsoft.com/office/drawing/2014/main" id="{24BDFE02-1EBD-485A-BA0B-B37B1CBC564B}"/>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28E9EFB-E6B3-4821-8CB1-8E0409AE1A8C}"/>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Picture 3">
            <a:extLst>
              <a:ext uri="{FF2B5EF4-FFF2-40B4-BE49-F238E27FC236}">
                <a16:creationId xmlns:a16="http://schemas.microsoft.com/office/drawing/2014/main" id="{F28434C8-6426-4FF5-AFCE-AB1E00241C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0725" y="4104546"/>
            <a:ext cx="3761657" cy="23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538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8AF5-7FC1-4978-8D9F-BC2C95BABE59}"/>
              </a:ext>
            </a:extLst>
          </p:cNvPr>
          <p:cNvSpPr>
            <a:spLocks noGrp="1"/>
          </p:cNvSpPr>
          <p:nvPr>
            <p:ph type="title"/>
          </p:nvPr>
        </p:nvSpPr>
        <p:spPr/>
        <p:txBody>
          <a:bodyPr>
            <a:normAutofit fontScale="90000"/>
          </a:bodyPr>
          <a:lstStyle/>
          <a:p>
            <a:r>
              <a:rPr lang="en-US" sz="4400" dirty="0"/>
              <a:t>Process Improvement/Take-Aways</a:t>
            </a:r>
          </a:p>
        </p:txBody>
      </p:sp>
      <p:sp>
        <p:nvSpPr>
          <p:cNvPr id="3" name="Content Placeholder 2">
            <a:extLst>
              <a:ext uri="{FF2B5EF4-FFF2-40B4-BE49-F238E27FC236}">
                <a16:creationId xmlns:a16="http://schemas.microsoft.com/office/drawing/2014/main" id="{A78D206E-7368-4D53-88BC-AEADBD8C2CE0}"/>
              </a:ext>
            </a:extLst>
          </p:cNvPr>
          <p:cNvSpPr>
            <a:spLocks noGrp="1"/>
          </p:cNvSpPr>
          <p:nvPr>
            <p:ph idx="1"/>
          </p:nvPr>
        </p:nvSpPr>
        <p:spPr>
          <a:xfrm>
            <a:off x="287867" y="1608667"/>
            <a:ext cx="8986135" cy="4432695"/>
          </a:xfrm>
        </p:spPr>
        <p:txBody>
          <a:bodyPr/>
          <a:lstStyle/>
          <a:p>
            <a:pPr marL="0" indent="0">
              <a:buFont typeface="Wingdings" panose="05000000000000000000" pitchFamily="2" charset="2"/>
              <a:buNone/>
              <a:defRPr/>
            </a:pPr>
            <a:r>
              <a:rPr lang="en-US" sz="3200" dirty="0">
                <a:solidFill>
                  <a:schemeClr val="tx1"/>
                </a:solidFill>
              </a:rPr>
              <a:t>3.  Engage in training and education</a:t>
            </a:r>
          </a:p>
          <a:p>
            <a:pPr marL="0" indent="0">
              <a:buFont typeface="Wingdings" panose="05000000000000000000" pitchFamily="2" charset="2"/>
              <a:buNone/>
              <a:defRPr/>
            </a:pPr>
            <a:r>
              <a:rPr lang="en-US" sz="3200" dirty="0">
                <a:solidFill>
                  <a:schemeClr val="tx1"/>
                </a:solidFill>
              </a:rPr>
              <a:t>        about the use of social media and </a:t>
            </a:r>
          </a:p>
          <a:p>
            <a:pPr marL="0" indent="0">
              <a:buFont typeface="Wingdings" panose="05000000000000000000" pitchFamily="2" charset="2"/>
              <a:buNone/>
              <a:defRPr/>
            </a:pPr>
            <a:r>
              <a:rPr lang="en-US" sz="3200" dirty="0">
                <a:solidFill>
                  <a:schemeClr val="tx1"/>
                </a:solidFill>
              </a:rPr>
              <a:t>        digital technology in counseling </a:t>
            </a:r>
          </a:p>
          <a:p>
            <a:pPr marL="0" indent="0">
              <a:buFont typeface="Wingdings" panose="05000000000000000000" pitchFamily="2" charset="2"/>
              <a:buNone/>
              <a:defRPr/>
            </a:pPr>
            <a:r>
              <a:rPr lang="en-US" sz="3200" dirty="0">
                <a:solidFill>
                  <a:schemeClr val="tx1"/>
                </a:solidFill>
              </a:rPr>
              <a:t>        prior to engaging in such,  including </a:t>
            </a:r>
          </a:p>
          <a:p>
            <a:pPr marL="0" indent="0">
              <a:buFont typeface="Wingdings" panose="05000000000000000000" pitchFamily="2" charset="2"/>
              <a:buNone/>
              <a:defRPr/>
            </a:pPr>
            <a:r>
              <a:rPr lang="en-US" sz="3200" dirty="0">
                <a:solidFill>
                  <a:schemeClr val="tx1"/>
                </a:solidFill>
              </a:rPr>
              <a:t>        implications and ethical concerns. </a:t>
            </a:r>
          </a:p>
          <a:p>
            <a:endParaRPr lang="en-US" dirty="0"/>
          </a:p>
        </p:txBody>
      </p:sp>
      <p:sp>
        <p:nvSpPr>
          <p:cNvPr id="4" name="Footer Placeholder 3">
            <a:extLst>
              <a:ext uri="{FF2B5EF4-FFF2-40B4-BE49-F238E27FC236}">
                <a16:creationId xmlns:a16="http://schemas.microsoft.com/office/drawing/2014/main" id="{1A9C4E72-CE65-49D6-8AAF-00AF54B26A70}"/>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E701275-CC40-4C01-834B-EEFED3062CEF}"/>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6" name="Picture 3">
            <a:extLst>
              <a:ext uri="{FF2B5EF4-FFF2-40B4-BE49-F238E27FC236}">
                <a16:creationId xmlns:a16="http://schemas.microsoft.com/office/drawing/2014/main" id="{ADCA2060-254B-43A6-991E-E90D7EF209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9605" y="3940175"/>
            <a:ext cx="3114528" cy="26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279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FE7C-6454-4E1E-B92D-55B647C60831}"/>
              </a:ext>
            </a:extLst>
          </p:cNvPr>
          <p:cNvSpPr>
            <a:spLocks noGrp="1"/>
          </p:cNvSpPr>
          <p:nvPr>
            <p:ph type="title"/>
          </p:nvPr>
        </p:nvSpPr>
        <p:spPr/>
        <p:txBody>
          <a:bodyPr>
            <a:normAutofit/>
          </a:bodyPr>
          <a:lstStyle/>
          <a:p>
            <a:r>
              <a:rPr lang="en-US" sz="4400" dirty="0"/>
              <a:t>Process Improvement Take-Aways</a:t>
            </a:r>
          </a:p>
        </p:txBody>
      </p:sp>
      <p:sp>
        <p:nvSpPr>
          <p:cNvPr id="3" name="Content Placeholder 2">
            <a:extLst>
              <a:ext uri="{FF2B5EF4-FFF2-40B4-BE49-F238E27FC236}">
                <a16:creationId xmlns:a16="http://schemas.microsoft.com/office/drawing/2014/main" id="{08ABD82B-345E-4849-B563-7990B775D924}"/>
              </a:ext>
            </a:extLst>
          </p:cNvPr>
          <p:cNvSpPr>
            <a:spLocks noGrp="1"/>
          </p:cNvSpPr>
          <p:nvPr>
            <p:ph idx="1"/>
          </p:nvPr>
        </p:nvSpPr>
        <p:spPr>
          <a:xfrm>
            <a:off x="372533" y="1540933"/>
            <a:ext cx="8901469" cy="4500429"/>
          </a:xfrm>
        </p:spPr>
        <p:txBody>
          <a:bodyPr>
            <a:normAutofit/>
          </a:bodyPr>
          <a:lstStyle/>
          <a:p>
            <a:pPr marL="0" indent="0">
              <a:buFont typeface="Wingdings" panose="05000000000000000000" pitchFamily="2" charset="2"/>
              <a:buNone/>
              <a:defRPr/>
            </a:pPr>
            <a:r>
              <a:rPr lang="en-US" sz="2800" dirty="0">
                <a:solidFill>
                  <a:schemeClr val="tx1"/>
                </a:solidFill>
              </a:rPr>
              <a:t>4. Engage in continual supervision</a:t>
            </a:r>
          </a:p>
          <a:p>
            <a:pPr marL="0" indent="0">
              <a:buFont typeface="Wingdings" panose="05000000000000000000" pitchFamily="2" charset="2"/>
              <a:buNone/>
              <a:defRPr/>
            </a:pPr>
            <a:r>
              <a:rPr lang="en-US" sz="2800" dirty="0">
                <a:solidFill>
                  <a:schemeClr val="tx1"/>
                </a:solidFill>
              </a:rPr>
              <a:t>       and stay abreast of new treatment</a:t>
            </a:r>
          </a:p>
          <a:p>
            <a:pPr marL="0" indent="0">
              <a:buFont typeface="Wingdings" panose="05000000000000000000" pitchFamily="2" charset="2"/>
              <a:buNone/>
              <a:defRPr/>
            </a:pPr>
            <a:r>
              <a:rPr lang="en-US" sz="2800" dirty="0">
                <a:solidFill>
                  <a:schemeClr val="tx1"/>
                </a:solidFill>
              </a:rPr>
              <a:t>       interventions and  advances in technology</a:t>
            </a:r>
          </a:p>
          <a:p>
            <a:pPr marL="0" indent="0">
              <a:buFont typeface="Wingdings" panose="05000000000000000000" pitchFamily="2" charset="2"/>
              <a:buNone/>
              <a:defRPr/>
            </a:pPr>
            <a:r>
              <a:rPr lang="en-US" sz="2800" dirty="0">
                <a:solidFill>
                  <a:schemeClr val="tx1"/>
                </a:solidFill>
              </a:rPr>
              <a:t>       through ongoing education. </a:t>
            </a:r>
          </a:p>
          <a:p>
            <a:pPr marL="0" indent="0">
              <a:buFont typeface="Wingdings" panose="05000000000000000000" pitchFamily="2" charset="2"/>
              <a:buNone/>
              <a:defRPr/>
            </a:pPr>
            <a:endParaRPr lang="en-US" sz="2800" dirty="0">
              <a:solidFill>
                <a:schemeClr val="tx1"/>
              </a:solidFill>
            </a:endParaRPr>
          </a:p>
          <a:p>
            <a:pPr marL="0" indent="0">
              <a:buFont typeface="Wingdings" panose="05000000000000000000" pitchFamily="2" charset="2"/>
              <a:buNone/>
              <a:defRPr/>
            </a:pPr>
            <a:r>
              <a:rPr lang="en-US" sz="2800" dirty="0">
                <a:solidFill>
                  <a:schemeClr val="tx1"/>
                </a:solidFill>
              </a:rPr>
              <a:t>5. When using technology, you must help</a:t>
            </a:r>
          </a:p>
          <a:p>
            <a:pPr marL="0" indent="0">
              <a:buFont typeface="Wingdings" panose="05000000000000000000" pitchFamily="2" charset="2"/>
              <a:buNone/>
              <a:defRPr/>
            </a:pPr>
            <a:r>
              <a:rPr lang="en-US" sz="2800" dirty="0">
                <a:solidFill>
                  <a:schemeClr val="tx1"/>
                </a:solidFill>
              </a:rPr>
              <a:t>        the client to understand this as well to</a:t>
            </a:r>
          </a:p>
          <a:p>
            <a:pPr marL="0" indent="0">
              <a:buFont typeface="Wingdings" panose="05000000000000000000" pitchFamily="2" charset="2"/>
              <a:buNone/>
              <a:defRPr/>
            </a:pPr>
            <a:r>
              <a:rPr lang="en-US" sz="2800" dirty="0">
                <a:solidFill>
                  <a:schemeClr val="tx1"/>
                </a:solidFill>
              </a:rPr>
              <a:t>        ensure comfort in engaging in e-therapy.</a:t>
            </a:r>
          </a:p>
        </p:txBody>
      </p:sp>
      <p:sp>
        <p:nvSpPr>
          <p:cNvPr id="4" name="Footer Placeholder 3">
            <a:extLst>
              <a:ext uri="{FF2B5EF4-FFF2-40B4-BE49-F238E27FC236}">
                <a16:creationId xmlns:a16="http://schemas.microsoft.com/office/drawing/2014/main" id="{47F5CD4F-6B84-4212-9641-54472869F18F}"/>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22897928-0755-4F1C-9BA3-8FC18BE1FA45}"/>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8" name="Picture 7">
            <a:extLst>
              <a:ext uri="{FF2B5EF4-FFF2-40B4-BE49-F238E27FC236}">
                <a16:creationId xmlns:a16="http://schemas.microsoft.com/office/drawing/2014/main" id="{E57C825C-23BD-4EBF-BDD1-CC696F687A66}"/>
              </a:ext>
            </a:extLst>
          </p:cNvPr>
          <p:cNvPicPr>
            <a:picLocks noChangeAspect="1"/>
          </p:cNvPicPr>
          <p:nvPr/>
        </p:nvPicPr>
        <p:blipFill>
          <a:blip r:embed="rId2"/>
          <a:stretch>
            <a:fillRect/>
          </a:stretch>
        </p:blipFill>
        <p:spPr>
          <a:xfrm>
            <a:off x="8720666" y="1540933"/>
            <a:ext cx="2794000" cy="2794000"/>
          </a:xfrm>
          <a:prstGeom prst="rect">
            <a:avLst/>
          </a:prstGeom>
        </p:spPr>
      </p:pic>
      <p:pic>
        <p:nvPicPr>
          <p:cNvPr id="9" name="Picture 4">
            <a:extLst>
              <a:ext uri="{FF2B5EF4-FFF2-40B4-BE49-F238E27FC236}">
                <a16:creationId xmlns:a16="http://schemas.microsoft.com/office/drawing/2014/main" id="{320A4EC0-58C3-4FC2-9582-5D2E4EB08D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6964" y="4334933"/>
            <a:ext cx="2287370" cy="233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113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5D9E-08FF-4864-B368-AC5411FF7A66}"/>
              </a:ext>
            </a:extLst>
          </p:cNvPr>
          <p:cNvSpPr>
            <a:spLocks noGrp="1"/>
          </p:cNvSpPr>
          <p:nvPr>
            <p:ph type="title"/>
          </p:nvPr>
        </p:nvSpPr>
        <p:spPr>
          <a:xfrm>
            <a:off x="677333" y="609600"/>
            <a:ext cx="9651999" cy="1320800"/>
          </a:xfrm>
        </p:spPr>
        <p:txBody>
          <a:bodyPr>
            <a:normAutofit/>
          </a:bodyPr>
          <a:lstStyle/>
          <a:p>
            <a:r>
              <a:rPr lang="en-US" sz="4400" dirty="0"/>
              <a:t>Process</a:t>
            </a:r>
            <a:r>
              <a:rPr lang="en-US" sz="4800" dirty="0"/>
              <a:t> Improvement Take-Aways</a:t>
            </a:r>
          </a:p>
        </p:txBody>
      </p:sp>
      <p:sp>
        <p:nvSpPr>
          <p:cNvPr id="3" name="Content Placeholder 2">
            <a:extLst>
              <a:ext uri="{FF2B5EF4-FFF2-40B4-BE49-F238E27FC236}">
                <a16:creationId xmlns:a16="http://schemas.microsoft.com/office/drawing/2014/main" id="{67571794-2D8E-4EA8-8998-7A5A4101EAC1}"/>
              </a:ext>
            </a:extLst>
          </p:cNvPr>
          <p:cNvSpPr>
            <a:spLocks noGrp="1"/>
          </p:cNvSpPr>
          <p:nvPr>
            <p:ph idx="1"/>
          </p:nvPr>
        </p:nvSpPr>
        <p:spPr>
          <a:xfrm>
            <a:off x="677333" y="1540933"/>
            <a:ext cx="9330267" cy="5080000"/>
          </a:xfrm>
        </p:spPr>
        <p:txBody>
          <a:bodyPr>
            <a:normAutofit/>
          </a:bodyPr>
          <a:lstStyle/>
          <a:p>
            <a:pPr marL="0" indent="0">
              <a:buFont typeface="Wingdings" panose="05000000000000000000" pitchFamily="2" charset="2"/>
              <a:buNone/>
              <a:defRPr/>
            </a:pPr>
            <a:r>
              <a:rPr lang="en-US" sz="2800" dirty="0">
                <a:solidFill>
                  <a:schemeClr val="tx1"/>
                </a:solidFill>
              </a:rPr>
              <a:t>6 . Utilize strong safeguards and secure</a:t>
            </a:r>
          </a:p>
          <a:p>
            <a:pPr marL="0" indent="0">
              <a:buFont typeface="Wingdings" panose="05000000000000000000" pitchFamily="2" charset="2"/>
              <a:buNone/>
              <a:defRPr/>
            </a:pPr>
            <a:r>
              <a:rPr lang="en-US" sz="2800" dirty="0">
                <a:solidFill>
                  <a:schemeClr val="tx1"/>
                </a:solidFill>
              </a:rPr>
              <a:t>        technology to protect ensure confidentiality and </a:t>
            </a:r>
          </a:p>
          <a:p>
            <a:pPr marL="0" indent="0">
              <a:buFont typeface="Wingdings" panose="05000000000000000000" pitchFamily="2" charset="2"/>
              <a:buNone/>
              <a:defRPr/>
            </a:pPr>
            <a:r>
              <a:rPr lang="en-US" sz="2800" dirty="0">
                <a:solidFill>
                  <a:schemeClr val="tx1"/>
                </a:solidFill>
              </a:rPr>
              <a:t>        secure access to client information, including</a:t>
            </a:r>
          </a:p>
          <a:p>
            <a:pPr marL="0" indent="0">
              <a:buFont typeface="Wingdings" panose="05000000000000000000" pitchFamily="2" charset="2"/>
              <a:buNone/>
              <a:defRPr/>
            </a:pPr>
            <a:r>
              <a:rPr lang="en-US" sz="2800" dirty="0">
                <a:solidFill>
                  <a:schemeClr val="tx1"/>
                </a:solidFill>
              </a:rPr>
              <a:t>        encryption and password protection</a:t>
            </a:r>
          </a:p>
          <a:p>
            <a:pPr marL="0" indent="0">
              <a:buFont typeface="Wingdings" panose="05000000000000000000" pitchFamily="2" charset="2"/>
              <a:buNone/>
              <a:defRPr/>
            </a:pPr>
            <a:r>
              <a:rPr lang="en-US" sz="2800" dirty="0">
                <a:solidFill>
                  <a:schemeClr val="tx1"/>
                </a:solidFill>
              </a:rPr>
              <a:t>        in all communication.</a:t>
            </a:r>
          </a:p>
          <a:p>
            <a:pPr marL="0" indent="0">
              <a:buFont typeface="Wingdings" panose="05000000000000000000" pitchFamily="2" charset="2"/>
              <a:buNone/>
              <a:defRPr/>
            </a:pPr>
            <a:endParaRPr lang="en-US" sz="2800" dirty="0">
              <a:solidFill>
                <a:schemeClr val="tx1"/>
              </a:solidFill>
            </a:endParaRPr>
          </a:p>
          <a:p>
            <a:pPr marL="0" indent="0">
              <a:buFont typeface="Wingdings" panose="05000000000000000000" pitchFamily="2" charset="2"/>
              <a:buNone/>
              <a:defRPr/>
            </a:pPr>
            <a:r>
              <a:rPr lang="en-US" sz="2800" dirty="0">
                <a:solidFill>
                  <a:schemeClr val="tx1"/>
                </a:solidFill>
              </a:rPr>
              <a:t>7. Use only secure methods of information transmission,    </a:t>
            </a:r>
          </a:p>
          <a:p>
            <a:pPr marL="0" indent="0">
              <a:buFont typeface="Wingdings" panose="05000000000000000000" pitchFamily="2" charset="2"/>
              <a:buNone/>
              <a:defRPr/>
            </a:pPr>
            <a:r>
              <a:rPr lang="en-US" sz="2800" dirty="0">
                <a:solidFill>
                  <a:schemeClr val="tx1"/>
                </a:solidFill>
              </a:rPr>
              <a:t>        documentation, and data storage and disposal</a:t>
            </a:r>
            <a:r>
              <a:rPr lang="en-US" sz="2800" dirty="0">
                <a:solidFill>
                  <a:schemeClr val="tx1">
                    <a:lumMod val="50000"/>
                    <a:lumOff val="50000"/>
                  </a:schemeClr>
                </a:solidFill>
              </a:rPr>
              <a:t>. </a:t>
            </a:r>
          </a:p>
          <a:p>
            <a:pPr lvl="1"/>
            <a:endParaRPr lang="en-US" dirty="0"/>
          </a:p>
        </p:txBody>
      </p:sp>
      <p:sp>
        <p:nvSpPr>
          <p:cNvPr id="4" name="Footer Placeholder 3">
            <a:extLst>
              <a:ext uri="{FF2B5EF4-FFF2-40B4-BE49-F238E27FC236}">
                <a16:creationId xmlns:a16="http://schemas.microsoft.com/office/drawing/2014/main" id="{7632BA0B-B977-4A27-8AE1-47FCCA4B3F70}"/>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FDD37268-DC30-4EF3-9EE1-BCF5A013B296}"/>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6" name="Picture 3">
            <a:extLst>
              <a:ext uri="{FF2B5EF4-FFF2-40B4-BE49-F238E27FC236}">
                <a16:creationId xmlns:a16="http://schemas.microsoft.com/office/drawing/2014/main" id="{45BF59D1-D8E4-4C95-B72D-CEEBFFE697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6167" y="2228420"/>
            <a:ext cx="3315833" cy="277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801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E9F-64F7-49D5-AEEE-A45973087249}"/>
              </a:ext>
            </a:extLst>
          </p:cNvPr>
          <p:cNvSpPr>
            <a:spLocks noGrp="1"/>
          </p:cNvSpPr>
          <p:nvPr>
            <p:ph type="title"/>
          </p:nvPr>
        </p:nvSpPr>
        <p:spPr>
          <a:xfrm>
            <a:off x="677334" y="451513"/>
            <a:ext cx="8596668" cy="1478887"/>
          </a:xfrm>
        </p:spPr>
        <p:txBody>
          <a:bodyPr>
            <a:noAutofit/>
          </a:bodyPr>
          <a:lstStyle/>
          <a:p>
            <a:r>
              <a:rPr lang="en-US" sz="4400" dirty="0"/>
              <a:t>Process Improvement Take-Aways</a:t>
            </a:r>
          </a:p>
        </p:txBody>
      </p:sp>
      <p:sp>
        <p:nvSpPr>
          <p:cNvPr id="3" name="Content Placeholder 2">
            <a:extLst>
              <a:ext uri="{FF2B5EF4-FFF2-40B4-BE49-F238E27FC236}">
                <a16:creationId xmlns:a16="http://schemas.microsoft.com/office/drawing/2014/main" id="{675F3B20-129E-4AE0-9588-107D12B75916}"/>
              </a:ext>
            </a:extLst>
          </p:cNvPr>
          <p:cNvSpPr>
            <a:spLocks noGrp="1"/>
          </p:cNvSpPr>
          <p:nvPr>
            <p:ph idx="1"/>
          </p:nvPr>
        </p:nvSpPr>
        <p:spPr>
          <a:xfrm>
            <a:off x="499533" y="1367896"/>
            <a:ext cx="8952269" cy="5221153"/>
          </a:xfrm>
        </p:spPr>
        <p:txBody>
          <a:bodyPr>
            <a:normAutofit lnSpcReduction="10000"/>
          </a:bodyPr>
          <a:lstStyle/>
          <a:p>
            <a:pPr marL="0" indent="0">
              <a:buFont typeface="Wingdings" panose="05000000000000000000" pitchFamily="2" charset="2"/>
              <a:buNone/>
              <a:defRPr/>
            </a:pPr>
            <a:r>
              <a:rPr lang="en-US" sz="2800" dirty="0">
                <a:solidFill>
                  <a:schemeClr val="tx1"/>
                </a:solidFill>
              </a:rPr>
              <a:t>8. Provide avenues for thorough screening and</a:t>
            </a:r>
          </a:p>
          <a:p>
            <a:pPr marL="0" indent="0">
              <a:buFont typeface="Wingdings" panose="05000000000000000000" pitchFamily="2" charset="2"/>
              <a:buNone/>
              <a:defRPr/>
            </a:pPr>
            <a:r>
              <a:rPr lang="en-US" sz="2800" dirty="0">
                <a:solidFill>
                  <a:schemeClr val="tx1"/>
                </a:solidFill>
              </a:rPr>
              <a:t>       assessment protocols to assure clients are</a:t>
            </a:r>
          </a:p>
          <a:p>
            <a:pPr marL="0" indent="0">
              <a:buFont typeface="Wingdings" panose="05000000000000000000" pitchFamily="2" charset="2"/>
              <a:buNone/>
              <a:defRPr/>
            </a:pPr>
            <a:r>
              <a:rPr lang="en-US" sz="2800" dirty="0">
                <a:solidFill>
                  <a:schemeClr val="tx1"/>
                </a:solidFill>
              </a:rPr>
              <a:t>       appropriate for virtual counseling.</a:t>
            </a:r>
          </a:p>
          <a:p>
            <a:pPr marL="0" indent="0">
              <a:buFont typeface="Wingdings" panose="05000000000000000000" pitchFamily="2" charset="2"/>
              <a:buNone/>
              <a:defRPr/>
            </a:pPr>
            <a:endParaRPr lang="en-US" sz="2800" dirty="0">
              <a:solidFill>
                <a:schemeClr val="tx1"/>
              </a:solidFill>
            </a:endParaRPr>
          </a:p>
          <a:p>
            <a:pPr marL="0" indent="0">
              <a:buFont typeface="Wingdings" panose="05000000000000000000" pitchFamily="2" charset="2"/>
              <a:buNone/>
              <a:defRPr/>
            </a:pPr>
            <a:r>
              <a:rPr lang="en-US" sz="2800" dirty="0">
                <a:solidFill>
                  <a:schemeClr val="tx1"/>
                </a:solidFill>
              </a:rPr>
              <a:t>9. Limit the use of information obtained</a:t>
            </a:r>
          </a:p>
          <a:p>
            <a:pPr marL="0" indent="0">
              <a:buFont typeface="Wingdings" panose="05000000000000000000" pitchFamily="2" charset="2"/>
              <a:buNone/>
              <a:defRPr/>
            </a:pPr>
            <a:r>
              <a:rPr lang="en-US" sz="2800" dirty="0">
                <a:solidFill>
                  <a:schemeClr val="tx1"/>
                </a:solidFill>
              </a:rPr>
              <a:t>       through digital technology and social </a:t>
            </a:r>
          </a:p>
          <a:p>
            <a:pPr marL="0" indent="0">
              <a:buFont typeface="Wingdings" panose="05000000000000000000" pitchFamily="2" charset="2"/>
              <a:buNone/>
              <a:defRPr/>
            </a:pPr>
            <a:r>
              <a:rPr lang="en-US" sz="2800" dirty="0">
                <a:solidFill>
                  <a:schemeClr val="tx1"/>
                </a:solidFill>
              </a:rPr>
              <a:t>       media sources (Google, Linked In, </a:t>
            </a:r>
          </a:p>
          <a:p>
            <a:pPr marL="0" indent="0">
              <a:buFont typeface="Wingdings" panose="05000000000000000000" pitchFamily="2" charset="2"/>
              <a:buNone/>
              <a:defRPr/>
            </a:pPr>
            <a:r>
              <a:rPr lang="en-US" sz="2800" dirty="0">
                <a:solidFill>
                  <a:schemeClr val="tx1"/>
                </a:solidFill>
              </a:rPr>
              <a:t>       Facebook, Twitter, etc.) in accordance</a:t>
            </a:r>
          </a:p>
          <a:p>
            <a:pPr marL="0" indent="0">
              <a:buFont typeface="Wingdings" panose="05000000000000000000" pitchFamily="2" charset="2"/>
              <a:buNone/>
              <a:defRPr/>
            </a:pPr>
            <a:r>
              <a:rPr lang="en-US" sz="2800" dirty="0">
                <a:solidFill>
                  <a:schemeClr val="tx1"/>
                </a:solidFill>
              </a:rPr>
              <a:t>       with procedures discussed with the </a:t>
            </a:r>
          </a:p>
          <a:p>
            <a:pPr marL="0" indent="0">
              <a:buFont typeface="Wingdings" panose="05000000000000000000" pitchFamily="2" charset="2"/>
              <a:buNone/>
              <a:defRPr/>
            </a:pPr>
            <a:r>
              <a:rPr lang="en-US" sz="2800" dirty="0">
                <a:solidFill>
                  <a:schemeClr val="tx1"/>
                </a:solidFill>
              </a:rPr>
              <a:t>       client prior to or at the start of services.</a:t>
            </a:r>
          </a:p>
          <a:p>
            <a:endParaRPr lang="en-US" dirty="0"/>
          </a:p>
        </p:txBody>
      </p:sp>
      <p:sp>
        <p:nvSpPr>
          <p:cNvPr id="4" name="Footer Placeholder 3">
            <a:extLst>
              <a:ext uri="{FF2B5EF4-FFF2-40B4-BE49-F238E27FC236}">
                <a16:creationId xmlns:a16="http://schemas.microsoft.com/office/drawing/2014/main" id="{F17658CD-75CD-46B8-8B09-D78EA6091074}"/>
              </a:ext>
            </a:extLst>
          </p:cNvPr>
          <p:cNvSpPr>
            <a:spLocks noGrp="1"/>
          </p:cNvSpPr>
          <p:nvPr>
            <p:ph type="ftr" sz="quarter" idx="11"/>
          </p:nvPr>
        </p:nvSpPr>
        <p:spPr>
          <a:xfrm>
            <a:off x="677334" y="640648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16645E2B-F89E-4F60-9362-F4F7C254B2AD}"/>
              </a:ext>
            </a:extLst>
          </p:cNvPr>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6" name="Picture 3">
            <a:extLst>
              <a:ext uri="{FF2B5EF4-FFF2-40B4-BE49-F238E27FC236}">
                <a16:creationId xmlns:a16="http://schemas.microsoft.com/office/drawing/2014/main" id="{28D7DA0D-03EC-4F17-B6B0-D8FC62CC28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2423" y="2895600"/>
            <a:ext cx="3673913" cy="332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63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443D-6D22-418C-9199-4CD60D3563E3}"/>
              </a:ext>
            </a:extLst>
          </p:cNvPr>
          <p:cNvSpPr>
            <a:spLocks noGrp="1"/>
          </p:cNvSpPr>
          <p:nvPr>
            <p:ph type="title"/>
          </p:nvPr>
        </p:nvSpPr>
        <p:spPr/>
        <p:txBody>
          <a:bodyPr>
            <a:normAutofit/>
          </a:bodyPr>
          <a:lstStyle/>
          <a:p>
            <a:r>
              <a:rPr lang="en-US" sz="4400" dirty="0"/>
              <a:t>Process Improvement Take-Aways</a:t>
            </a:r>
          </a:p>
        </p:txBody>
      </p:sp>
      <p:sp>
        <p:nvSpPr>
          <p:cNvPr id="3" name="Content Placeholder 2">
            <a:extLst>
              <a:ext uri="{FF2B5EF4-FFF2-40B4-BE49-F238E27FC236}">
                <a16:creationId xmlns:a16="http://schemas.microsoft.com/office/drawing/2014/main" id="{B80658D9-0040-4613-8758-6A3E7A09C261}"/>
              </a:ext>
            </a:extLst>
          </p:cNvPr>
          <p:cNvSpPr>
            <a:spLocks noGrp="1"/>
          </p:cNvSpPr>
          <p:nvPr>
            <p:ph idx="1"/>
          </p:nvPr>
        </p:nvSpPr>
        <p:spPr>
          <a:xfrm>
            <a:off x="406401" y="1930400"/>
            <a:ext cx="8867602" cy="4110962"/>
          </a:xfrm>
        </p:spPr>
        <p:txBody>
          <a:bodyPr/>
          <a:lstStyle/>
          <a:p>
            <a:pPr marL="0" indent="0">
              <a:buFont typeface="Wingdings" panose="05000000000000000000" pitchFamily="2" charset="2"/>
              <a:buNone/>
              <a:defRPr/>
            </a:pPr>
            <a:r>
              <a:rPr lang="en-US" sz="2800" dirty="0">
                <a:solidFill>
                  <a:schemeClr val="tx1"/>
                </a:solidFill>
              </a:rPr>
              <a:t>10. Advise clients about appropriate</a:t>
            </a:r>
          </a:p>
          <a:p>
            <a:pPr marL="0" indent="0">
              <a:buFont typeface="Wingdings" panose="05000000000000000000" pitchFamily="2" charset="2"/>
              <a:buNone/>
              <a:defRPr/>
            </a:pPr>
            <a:r>
              <a:rPr lang="en-US" sz="2800" dirty="0">
                <a:solidFill>
                  <a:schemeClr val="tx1"/>
                </a:solidFill>
              </a:rPr>
              <a:t>         ways to communicate with them</a:t>
            </a:r>
          </a:p>
          <a:p>
            <a:pPr marL="0" indent="0">
              <a:buFont typeface="Wingdings" panose="05000000000000000000" pitchFamily="2" charset="2"/>
              <a:buNone/>
              <a:defRPr/>
            </a:pPr>
            <a:r>
              <a:rPr lang="en-US" sz="2800" dirty="0">
                <a:solidFill>
                  <a:schemeClr val="tx1"/>
                </a:solidFill>
              </a:rPr>
              <a:t>         and advise them about the potential</a:t>
            </a:r>
          </a:p>
          <a:p>
            <a:pPr marL="0" indent="0">
              <a:buFont typeface="Wingdings" panose="05000000000000000000" pitchFamily="2" charset="2"/>
              <a:buNone/>
              <a:defRPr/>
            </a:pPr>
            <a:r>
              <a:rPr lang="en-US" sz="2800" dirty="0">
                <a:solidFill>
                  <a:schemeClr val="tx1"/>
                </a:solidFill>
              </a:rPr>
              <a:t>         risks of sending messages through</a:t>
            </a:r>
          </a:p>
          <a:p>
            <a:pPr marL="0" indent="0">
              <a:buFont typeface="Wingdings" panose="05000000000000000000" pitchFamily="2" charset="2"/>
              <a:buNone/>
              <a:defRPr/>
            </a:pPr>
            <a:r>
              <a:rPr lang="en-US" sz="2800" dirty="0">
                <a:solidFill>
                  <a:schemeClr val="tx1"/>
                </a:solidFill>
              </a:rPr>
              <a:t>         social media and digital technology.</a:t>
            </a:r>
          </a:p>
          <a:p>
            <a:endParaRPr lang="en-US" dirty="0"/>
          </a:p>
        </p:txBody>
      </p:sp>
      <p:sp>
        <p:nvSpPr>
          <p:cNvPr id="4" name="Footer Placeholder 3">
            <a:extLst>
              <a:ext uri="{FF2B5EF4-FFF2-40B4-BE49-F238E27FC236}">
                <a16:creationId xmlns:a16="http://schemas.microsoft.com/office/drawing/2014/main" id="{4A880D9A-CEDB-4479-9421-13F025CD3656}"/>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3B0A133A-1717-470A-91A1-C8F66524953F}"/>
              </a:ext>
            </a:extLst>
          </p:cNvPr>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6" name="Picture 3">
            <a:extLst>
              <a:ext uri="{FF2B5EF4-FFF2-40B4-BE49-F238E27FC236}">
                <a16:creationId xmlns:a16="http://schemas.microsoft.com/office/drawing/2014/main" id="{3855D323-2418-4755-8166-A525D5C979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0663" y="2201333"/>
            <a:ext cx="3354219" cy="310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95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2FC6-CB91-4DC8-A6FB-2D331C2821EE}"/>
              </a:ext>
            </a:extLst>
          </p:cNvPr>
          <p:cNvSpPr>
            <a:spLocks noGrp="1"/>
          </p:cNvSpPr>
          <p:nvPr>
            <p:ph type="title"/>
          </p:nvPr>
        </p:nvSpPr>
        <p:spPr>
          <a:xfrm>
            <a:off x="618067" y="0"/>
            <a:ext cx="8596668" cy="1320800"/>
          </a:xfrm>
        </p:spPr>
        <p:txBody>
          <a:bodyPr>
            <a:normAutofit/>
          </a:bodyPr>
          <a:lstStyle/>
          <a:p>
            <a:pPr algn="ctr"/>
            <a:r>
              <a:rPr lang="en-US" sz="4800" dirty="0"/>
              <a:t>Social Media</a:t>
            </a:r>
          </a:p>
        </p:txBody>
      </p:sp>
      <p:sp>
        <p:nvSpPr>
          <p:cNvPr id="3" name="Content Placeholder 2">
            <a:extLst>
              <a:ext uri="{FF2B5EF4-FFF2-40B4-BE49-F238E27FC236}">
                <a16:creationId xmlns:a16="http://schemas.microsoft.com/office/drawing/2014/main" id="{D6D123C7-0DF8-47B7-A638-A7FAC3303AEE}"/>
              </a:ext>
            </a:extLst>
          </p:cNvPr>
          <p:cNvSpPr>
            <a:spLocks noGrp="1"/>
          </p:cNvSpPr>
          <p:nvPr>
            <p:ph idx="1"/>
          </p:nvPr>
        </p:nvSpPr>
        <p:spPr>
          <a:xfrm>
            <a:off x="457200" y="816638"/>
            <a:ext cx="10641369" cy="6041362"/>
          </a:xfrm>
        </p:spPr>
        <p:txBody>
          <a:bodyPr>
            <a:normAutofit/>
          </a:bodyPr>
          <a:lstStyle/>
          <a:p>
            <a:pPr>
              <a:defRPr/>
            </a:pPr>
            <a:r>
              <a:rPr lang="en-US" sz="2800" dirty="0"/>
              <a:t>Social Media – technology-based forms of electronic</a:t>
            </a:r>
          </a:p>
          <a:p>
            <a:pPr marL="0" indent="0">
              <a:buFont typeface="Wingdings" panose="05000000000000000000" pitchFamily="2" charset="2"/>
              <a:buNone/>
              <a:defRPr/>
            </a:pPr>
            <a:r>
              <a:rPr lang="en-US" sz="2800" dirty="0"/>
              <a:t>        communications through which users create online personal      </a:t>
            </a:r>
          </a:p>
          <a:p>
            <a:pPr marL="0" indent="0">
              <a:buFont typeface="Wingdings" panose="05000000000000000000" pitchFamily="2" charset="2"/>
              <a:buNone/>
              <a:defRPr/>
            </a:pPr>
            <a:r>
              <a:rPr lang="en-US" sz="2800" dirty="0"/>
              <a:t>        and professional virtual communities to share information,    </a:t>
            </a:r>
          </a:p>
          <a:p>
            <a:pPr marL="0" indent="0">
              <a:buFont typeface="Wingdings" panose="05000000000000000000" pitchFamily="2" charset="2"/>
              <a:buNone/>
              <a:defRPr/>
            </a:pPr>
            <a:r>
              <a:rPr lang="en-US" sz="2800" dirty="0"/>
              <a:t>        ideas, beliefs, personal messages and other content , e.g. :</a:t>
            </a:r>
          </a:p>
          <a:p>
            <a:pPr lvl="1">
              <a:defRPr/>
            </a:pPr>
            <a:r>
              <a:rPr lang="en-US" sz="2800" dirty="0"/>
              <a:t> Twitter, Google+, Yahoo</a:t>
            </a:r>
          </a:p>
          <a:p>
            <a:pPr lvl="1">
              <a:defRPr/>
            </a:pPr>
            <a:r>
              <a:rPr lang="en-US" sz="2800" dirty="0"/>
              <a:t> Linked In, List Serves,</a:t>
            </a:r>
          </a:p>
          <a:p>
            <a:pPr lvl="1">
              <a:defRPr/>
            </a:pPr>
            <a:r>
              <a:rPr lang="en-US" sz="2800" dirty="0"/>
              <a:t> E-mail, Texting, Mobile-Based Apps</a:t>
            </a:r>
          </a:p>
          <a:p>
            <a:pPr lvl="1">
              <a:defRPr/>
            </a:pPr>
            <a:r>
              <a:rPr lang="en-US" sz="2800" dirty="0"/>
              <a:t> Chat rooms, Instagrams</a:t>
            </a:r>
          </a:p>
          <a:p>
            <a:pPr lvl="1">
              <a:defRPr/>
            </a:pPr>
            <a:r>
              <a:rPr lang="en-US" sz="2800" dirty="0"/>
              <a:t>Blogs, Facebook, My Space</a:t>
            </a:r>
          </a:p>
          <a:p>
            <a:endParaRPr lang="en-US" dirty="0"/>
          </a:p>
        </p:txBody>
      </p:sp>
      <p:sp>
        <p:nvSpPr>
          <p:cNvPr id="4" name="Footer Placeholder 3">
            <a:extLst>
              <a:ext uri="{FF2B5EF4-FFF2-40B4-BE49-F238E27FC236}">
                <a16:creationId xmlns:a16="http://schemas.microsoft.com/office/drawing/2014/main" id="{B9740700-AA80-417C-BCE6-E8C928488C52}"/>
              </a:ext>
            </a:extLst>
          </p:cNvPr>
          <p:cNvSpPr>
            <a:spLocks noGrp="1"/>
          </p:cNvSpPr>
          <p:nvPr>
            <p:ph type="ftr" sz="quarter" idx="11"/>
          </p:nvPr>
        </p:nvSpPr>
        <p:spPr/>
        <p:txBody>
          <a:bodyPr/>
          <a:lstStyle/>
          <a:p>
            <a:r>
              <a:rPr lang="en-US" dirty="0"/>
              <a:t>PCB Conference 2018</a:t>
            </a:r>
          </a:p>
        </p:txBody>
      </p:sp>
      <p:pic>
        <p:nvPicPr>
          <p:cNvPr id="6" name="Picture 5">
            <a:extLst>
              <a:ext uri="{FF2B5EF4-FFF2-40B4-BE49-F238E27FC236}">
                <a16:creationId xmlns:a16="http://schemas.microsoft.com/office/drawing/2014/main" id="{EA544C83-F649-493F-BE8B-E83740FB27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502" y="3879187"/>
            <a:ext cx="341206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718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651E-F4B2-4FFA-A7E1-A58E132A10C1}"/>
              </a:ext>
            </a:extLst>
          </p:cNvPr>
          <p:cNvSpPr>
            <a:spLocks noGrp="1"/>
          </p:cNvSpPr>
          <p:nvPr>
            <p:ph type="title"/>
          </p:nvPr>
        </p:nvSpPr>
        <p:spPr/>
        <p:txBody>
          <a:bodyPr>
            <a:normAutofit/>
          </a:bodyPr>
          <a:lstStyle/>
          <a:p>
            <a:r>
              <a:rPr lang="en-US" sz="4400" dirty="0"/>
              <a:t>Process Improvement Take-Aways</a:t>
            </a:r>
          </a:p>
        </p:txBody>
      </p:sp>
      <p:sp>
        <p:nvSpPr>
          <p:cNvPr id="3" name="Content Placeholder 2">
            <a:extLst>
              <a:ext uri="{FF2B5EF4-FFF2-40B4-BE49-F238E27FC236}">
                <a16:creationId xmlns:a16="http://schemas.microsoft.com/office/drawing/2014/main" id="{F2E4275C-D3F8-48CA-B52F-A7585660069A}"/>
              </a:ext>
            </a:extLst>
          </p:cNvPr>
          <p:cNvSpPr>
            <a:spLocks noGrp="1"/>
          </p:cNvSpPr>
          <p:nvPr>
            <p:ph idx="1"/>
          </p:nvPr>
        </p:nvSpPr>
        <p:spPr>
          <a:xfrm>
            <a:off x="558800" y="1784615"/>
            <a:ext cx="10718800" cy="4585095"/>
          </a:xfrm>
        </p:spPr>
        <p:txBody>
          <a:bodyPr>
            <a:normAutofit fontScale="85000" lnSpcReduction="20000"/>
          </a:bodyPr>
          <a:lstStyle/>
          <a:p>
            <a:pPr marL="0" indent="0">
              <a:buFont typeface="Wingdings" panose="05000000000000000000" pitchFamily="2" charset="2"/>
              <a:buNone/>
              <a:defRPr/>
            </a:pPr>
            <a:r>
              <a:rPr lang="en-US" sz="3000" dirty="0">
                <a:solidFill>
                  <a:schemeClr val="tx1"/>
                </a:solidFill>
              </a:rPr>
              <a:t>11. Be hyperaware of what you post on any</a:t>
            </a:r>
          </a:p>
          <a:p>
            <a:pPr marL="0" indent="0">
              <a:buFont typeface="Wingdings" panose="05000000000000000000" pitchFamily="2" charset="2"/>
              <a:buNone/>
              <a:defRPr/>
            </a:pPr>
            <a:r>
              <a:rPr lang="en-US" sz="3000" dirty="0">
                <a:solidFill>
                  <a:schemeClr val="tx1"/>
                </a:solidFill>
              </a:rPr>
              <a:t>        social media and of the boundary </a:t>
            </a:r>
          </a:p>
          <a:p>
            <a:pPr marL="0" indent="0">
              <a:buFont typeface="Wingdings" panose="05000000000000000000" pitchFamily="2" charset="2"/>
              <a:buNone/>
              <a:defRPr/>
            </a:pPr>
            <a:r>
              <a:rPr lang="en-US" sz="3000" dirty="0">
                <a:solidFill>
                  <a:schemeClr val="tx1"/>
                </a:solidFill>
              </a:rPr>
              <a:t>        vulnerabilities of using unsecure technology.</a:t>
            </a:r>
          </a:p>
          <a:p>
            <a:pPr marL="0" indent="0">
              <a:buFont typeface="Wingdings" panose="05000000000000000000" pitchFamily="2" charset="2"/>
              <a:buNone/>
              <a:defRPr/>
            </a:pPr>
            <a:r>
              <a:rPr lang="en-US" sz="3000" dirty="0">
                <a:solidFill>
                  <a:schemeClr val="tx1"/>
                </a:solidFill>
              </a:rPr>
              <a:t>        Don’t put anything out there that you   </a:t>
            </a:r>
          </a:p>
          <a:p>
            <a:pPr marL="0" indent="0">
              <a:buFont typeface="Wingdings" panose="05000000000000000000" pitchFamily="2" charset="2"/>
              <a:buNone/>
              <a:defRPr/>
            </a:pPr>
            <a:r>
              <a:rPr lang="en-US" sz="3000" dirty="0">
                <a:solidFill>
                  <a:schemeClr val="tx1"/>
                </a:solidFill>
              </a:rPr>
              <a:t>        would not be OK with if found by a client </a:t>
            </a:r>
          </a:p>
          <a:p>
            <a:pPr marL="0" indent="0">
              <a:buFont typeface="Wingdings" panose="05000000000000000000" pitchFamily="2" charset="2"/>
              <a:buNone/>
              <a:defRPr/>
            </a:pPr>
            <a:r>
              <a:rPr lang="en-US" sz="3000" dirty="0">
                <a:solidFill>
                  <a:schemeClr val="tx1"/>
                </a:solidFill>
              </a:rPr>
              <a:t>        or colleague or employer.</a:t>
            </a:r>
          </a:p>
          <a:p>
            <a:pPr marL="0" indent="0">
              <a:buFont typeface="Wingdings" panose="05000000000000000000" pitchFamily="2" charset="2"/>
              <a:buNone/>
              <a:defRPr/>
            </a:pPr>
            <a:endParaRPr lang="en-US" sz="3000" dirty="0">
              <a:solidFill>
                <a:schemeClr val="tx1"/>
              </a:solidFill>
            </a:endParaRPr>
          </a:p>
          <a:p>
            <a:pPr marL="0" indent="0">
              <a:buFont typeface="Wingdings" panose="05000000000000000000" pitchFamily="2" charset="2"/>
              <a:buNone/>
              <a:defRPr/>
            </a:pPr>
            <a:r>
              <a:rPr lang="en-US" sz="3000" dirty="0">
                <a:solidFill>
                  <a:schemeClr val="tx1"/>
                </a:solidFill>
              </a:rPr>
              <a:t>12. Limit information posted to that which does</a:t>
            </a:r>
          </a:p>
          <a:p>
            <a:pPr marL="0" indent="0">
              <a:buFont typeface="Wingdings" panose="05000000000000000000" pitchFamily="2" charset="2"/>
              <a:buNone/>
              <a:defRPr/>
            </a:pPr>
            <a:r>
              <a:rPr lang="en-US" sz="3000" dirty="0">
                <a:solidFill>
                  <a:schemeClr val="tx1"/>
                </a:solidFill>
              </a:rPr>
              <a:t>        not create multiple relationships or threaten    </a:t>
            </a:r>
          </a:p>
          <a:p>
            <a:pPr marL="0" indent="0">
              <a:buFont typeface="Wingdings" panose="05000000000000000000" pitchFamily="2" charset="2"/>
              <a:buNone/>
              <a:defRPr/>
            </a:pPr>
            <a:r>
              <a:rPr lang="en-US" sz="3000" dirty="0">
                <a:solidFill>
                  <a:schemeClr val="tx1"/>
                </a:solidFill>
              </a:rPr>
              <a:t>        confidentiality. </a:t>
            </a:r>
          </a:p>
          <a:p>
            <a:endParaRPr lang="en-US" dirty="0"/>
          </a:p>
        </p:txBody>
      </p:sp>
      <p:sp>
        <p:nvSpPr>
          <p:cNvPr id="4" name="Footer Placeholder 3">
            <a:extLst>
              <a:ext uri="{FF2B5EF4-FFF2-40B4-BE49-F238E27FC236}">
                <a16:creationId xmlns:a16="http://schemas.microsoft.com/office/drawing/2014/main" id="{D502E3F0-0345-4D20-9447-AEFBDFEA6AF5}"/>
              </a:ext>
            </a:extLst>
          </p:cNvPr>
          <p:cNvSpPr>
            <a:spLocks noGrp="1"/>
          </p:cNvSpPr>
          <p:nvPr>
            <p:ph type="ftr" sz="quarter" idx="11"/>
          </p:nvPr>
        </p:nvSpPr>
        <p:spPr>
          <a:xfrm>
            <a:off x="790053" y="624085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125F49AB-E682-429B-9468-17942D3AA568}"/>
              </a:ext>
            </a:extLst>
          </p:cNvPr>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10" name="Picture 9">
            <a:extLst>
              <a:ext uri="{FF2B5EF4-FFF2-40B4-BE49-F238E27FC236}">
                <a16:creationId xmlns:a16="http://schemas.microsoft.com/office/drawing/2014/main" id="{5826A644-685F-473D-AB7F-54211B8422D7}"/>
              </a:ext>
            </a:extLst>
          </p:cNvPr>
          <p:cNvPicPr>
            <a:picLocks noChangeAspect="1"/>
          </p:cNvPicPr>
          <p:nvPr/>
        </p:nvPicPr>
        <p:blipFill>
          <a:blip r:embed="rId2"/>
          <a:stretch>
            <a:fillRect/>
          </a:stretch>
        </p:blipFill>
        <p:spPr>
          <a:xfrm>
            <a:off x="8590663" y="3047668"/>
            <a:ext cx="3335867" cy="2993694"/>
          </a:xfrm>
          <a:prstGeom prst="rect">
            <a:avLst/>
          </a:prstGeom>
        </p:spPr>
      </p:pic>
    </p:spTree>
    <p:extLst>
      <p:ext uri="{BB962C8B-B14F-4D97-AF65-F5344CB8AC3E}">
        <p14:creationId xmlns:p14="http://schemas.microsoft.com/office/powerpoint/2010/main" val="3000455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1DA3-1DA7-445D-BD87-221A20B3BC96}"/>
              </a:ext>
            </a:extLst>
          </p:cNvPr>
          <p:cNvSpPr>
            <a:spLocks noGrp="1"/>
          </p:cNvSpPr>
          <p:nvPr>
            <p:ph type="title"/>
          </p:nvPr>
        </p:nvSpPr>
        <p:spPr/>
        <p:txBody>
          <a:bodyPr>
            <a:normAutofit/>
          </a:bodyPr>
          <a:lstStyle/>
          <a:p>
            <a:r>
              <a:rPr lang="en-US" sz="4400" dirty="0"/>
              <a:t>Process Improvement Take-Aways</a:t>
            </a:r>
          </a:p>
        </p:txBody>
      </p:sp>
      <p:sp>
        <p:nvSpPr>
          <p:cNvPr id="3" name="Content Placeholder 2">
            <a:extLst>
              <a:ext uri="{FF2B5EF4-FFF2-40B4-BE49-F238E27FC236}">
                <a16:creationId xmlns:a16="http://schemas.microsoft.com/office/drawing/2014/main" id="{3D7BB699-EA05-44C8-904E-74B85892173D}"/>
              </a:ext>
            </a:extLst>
          </p:cNvPr>
          <p:cNvSpPr>
            <a:spLocks noGrp="1"/>
          </p:cNvSpPr>
          <p:nvPr>
            <p:ph idx="1"/>
          </p:nvPr>
        </p:nvSpPr>
        <p:spPr>
          <a:xfrm>
            <a:off x="352598" y="1744133"/>
            <a:ext cx="8596668" cy="3945467"/>
          </a:xfrm>
        </p:spPr>
        <p:txBody>
          <a:bodyPr/>
          <a:lstStyle/>
          <a:p>
            <a:pPr marL="0" indent="0">
              <a:buFont typeface="Wingdings" panose="05000000000000000000" pitchFamily="2" charset="2"/>
              <a:buNone/>
              <a:defRPr/>
            </a:pPr>
            <a:r>
              <a:rPr lang="en-US" sz="2800" dirty="0">
                <a:solidFill>
                  <a:schemeClr val="tx1"/>
                </a:solidFill>
              </a:rPr>
              <a:t>13. Develop effective plans for handling </a:t>
            </a:r>
          </a:p>
          <a:p>
            <a:pPr marL="0" indent="0">
              <a:buFont typeface="Wingdings" panose="05000000000000000000" pitchFamily="2" charset="2"/>
              <a:buNone/>
              <a:defRPr/>
            </a:pPr>
            <a:r>
              <a:rPr lang="en-US" sz="2800" dirty="0">
                <a:solidFill>
                  <a:schemeClr val="tx1"/>
                </a:solidFill>
              </a:rPr>
              <a:t>         emergencies/crises and develop local </a:t>
            </a:r>
          </a:p>
          <a:p>
            <a:pPr marL="0" indent="0">
              <a:buFont typeface="Wingdings" panose="05000000000000000000" pitchFamily="2" charset="2"/>
              <a:buNone/>
              <a:defRPr/>
            </a:pPr>
            <a:r>
              <a:rPr lang="en-US" sz="2800" dirty="0">
                <a:solidFill>
                  <a:schemeClr val="tx1"/>
                </a:solidFill>
              </a:rPr>
              <a:t>         contacts and procedures for referral </a:t>
            </a:r>
          </a:p>
          <a:p>
            <a:pPr marL="0" indent="0">
              <a:buFont typeface="Wingdings" panose="05000000000000000000" pitchFamily="2" charset="2"/>
              <a:buNone/>
              <a:defRPr/>
            </a:pPr>
            <a:r>
              <a:rPr lang="en-US" sz="2800" dirty="0">
                <a:solidFill>
                  <a:schemeClr val="tx1"/>
                </a:solidFill>
              </a:rPr>
              <a:t>         and intervention. Make sure you have</a:t>
            </a:r>
          </a:p>
          <a:p>
            <a:pPr marL="0" indent="0">
              <a:buFont typeface="Wingdings" panose="05000000000000000000" pitchFamily="2" charset="2"/>
              <a:buNone/>
              <a:defRPr/>
            </a:pPr>
            <a:r>
              <a:rPr lang="en-US" sz="2800" dirty="0">
                <a:solidFill>
                  <a:schemeClr val="tx1"/>
                </a:solidFill>
              </a:rPr>
              <a:t>         a local emergency contact for your</a:t>
            </a:r>
          </a:p>
          <a:p>
            <a:pPr marL="0" indent="0">
              <a:buFont typeface="Wingdings" panose="05000000000000000000" pitchFamily="2" charset="2"/>
              <a:buNone/>
              <a:defRPr/>
            </a:pPr>
            <a:r>
              <a:rPr lang="en-US" sz="2800" dirty="0">
                <a:solidFill>
                  <a:schemeClr val="tx1"/>
                </a:solidFill>
              </a:rPr>
              <a:t>         client.</a:t>
            </a:r>
          </a:p>
          <a:p>
            <a:endParaRPr lang="en-US" dirty="0"/>
          </a:p>
        </p:txBody>
      </p:sp>
      <p:sp>
        <p:nvSpPr>
          <p:cNvPr id="4" name="Footer Placeholder 3">
            <a:extLst>
              <a:ext uri="{FF2B5EF4-FFF2-40B4-BE49-F238E27FC236}">
                <a16:creationId xmlns:a16="http://schemas.microsoft.com/office/drawing/2014/main" id="{AAC91713-93ED-4F82-B792-6FB3C706DFEB}"/>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AADB9A38-6FBD-4F2F-A708-0560F6DCBE41}"/>
              </a:ext>
            </a:extLst>
          </p:cNvPr>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6" name="Picture 1">
            <a:extLst>
              <a:ext uri="{FF2B5EF4-FFF2-40B4-BE49-F238E27FC236}">
                <a16:creationId xmlns:a16="http://schemas.microsoft.com/office/drawing/2014/main" id="{4FF1557B-E170-4E72-87C9-1BE9ADF9A3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7333" y="2282162"/>
            <a:ext cx="379400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412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55DE-EDDE-41A1-8DE7-22D74BFA1563}"/>
              </a:ext>
            </a:extLst>
          </p:cNvPr>
          <p:cNvSpPr>
            <a:spLocks noGrp="1"/>
          </p:cNvSpPr>
          <p:nvPr>
            <p:ph type="title"/>
          </p:nvPr>
        </p:nvSpPr>
        <p:spPr/>
        <p:txBody>
          <a:bodyPr>
            <a:normAutofit/>
          </a:bodyPr>
          <a:lstStyle/>
          <a:p>
            <a:r>
              <a:rPr lang="en-US" sz="4400" dirty="0"/>
              <a:t>Process Improvement Take-Aways</a:t>
            </a:r>
          </a:p>
        </p:txBody>
      </p:sp>
      <p:sp>
        <p:nvSpPr>
          <p:cNvPr id="3" name="Content Placeholder 2">
            <a:extLst>
              <a:ext uri="{FF2B5EF4-FFF2-40B4-BE49-F238E27FC236}">
                <a16:creationId xmlns:a16="http://schemas.microsoft.com/office/drawing/2014/main" id="{3A89EDF3-DF9D-4CA7-9B78-D3291C9FF030}"/>
              </a:ext>
            </a:extLst>
          </p:cNvPr>
          <p:cNvSpPr>
            <a:spLocks noGrp="1"/>
          </p:cNvSpPr>
          <p:nvPr>
            <p:ph idx="1"/>
          </p:nvPr>
        </p:nvSpPr>
        <p:spPr>
          <a:xfrm>
            <a:off x="389467" y="1557867"/>
            <a:ext cx="8884535" cy="4483495"/>
          </a:xfrm>
        </p:spPr>
        <p:txBody>
          <a:bodyPr/>
          <a:lstStyle/>
          <a:p>
            <a:pPr marL="0" indent="0">
              <a:buFont typeface="Wingdings" panose="05000000000000000000" pitchFamily="2" charset="2"/>
              <a:buNone/>
              <a:defRPr/>
            </a:pPr>
            <a:r>
              <a:rPr lang="en-US" sz="2800" dirty="0">
                <a:solidFill>
                  <a:schemeClr val="tx1"/>
                </a:solidFill>
              </a:rPr>
              <a:t>14. Employ thorough documentation</a:t>
            </a:r>
          </a:p>
          <a:p>
            <a:pPr marL="0" indent="0">
              <a:buFont typeface="Wingdings" panose="05000000000000000000" pitchFamily="2" charset="2"/>
              <a:buNone/>
              <a:defRPr/>
            </a:pPr>
            <a:r>
              <a:rPr lang="en-US" sz="2800" dirty="0">
                <a:solidFill>
                  <a:schemeClr val="tx1"/>
                </a:solidFill>
              </a:rPr>
              <a:t>         practices. Include all electronic </a:t>
            </a:r>
          </a:p>
          <a:p>
            <a:pPr marL="0" indent="0">
              <a:buFont typeface="Wingdings" panose="05000000000000000000" pitchFamily="2" charset="2"/>
              <a:buNone/>
              <a:defRPr/>
            </a:pPr>
            <a:r>
              <a:rPr lang="en-US" sz="2800" dirty="0">
                <a:solidFill>
                  <a:schemeClr val="tx1"/>
                </a:solidFill>
              </a:rPr>
              <a:t>         communications exchanged with</a:t>
            </a:r>
          </a:p>
          <a:p>
            <a:pPr marL="0" indent="0">
              <a:buFont typeface="Wingdings" panose="05000000000000000000" pitchFamily="2" charset="2"/>
              <a:buNone/>
              <a:defRPr/>
            </a:pPr>
            <a:r>
              <a:rPr lang="en-US" sz="2800" dirty="0">
                <a:solidFill>
                  <a:schemeClr val="tx1"/>
                </a:solidFill>
              </a:rPr>
              <a:t>         clients as part of the record,</a:t>
            </a:r>
          </a:p>
          <a:p>
            <a:pPr marL="0" indent="0">
              <a:buFont typeface="Wingdings" panose="05000000000000000000" pitchFamily="2" charset="2"/>
              <a:buNone/>
              <a:defRPr/>
            </a:pPr>
            <a:r>
              <a:rPr lang="en-US" sz="2800" dirty="0">
                <a:solidFill>
                  <a:schemeClr val="tx1"/>
                </a:solidFill>
              </a:rPr>
              <a:t>         even when related to clerical or</a:t>
            </a:r>
          </a:p>
          <a:p>
            <a:pPr marL="0" indent="0">
              <a:buFont typeface="Wingdings" panose="05000000000000000000" pitchFamily="2" charset="2"/>
              <a:buNone/>
              <a:defRPr/>
            </a:pPr>
            <a:r>
              <a:rPr lang="en-US" sz="2800" dirty="0">
                <a:solidFill>
                  <a:schemeClr val="tx1"/>
                </a:solidFill>
              </a:rPr>
              <a:t>         administrative issues.</a:t>
            </a:r>
          </a:p>
          <a:p>
            <a:endParaRPr lang="en-US" dirty="0"/>
          </a:p>
        </p:txBody>
      </p:sp>
      <p:sp>
        <p:nvSpPr>
          <p:cNvPr id="4" name="Footer Placeholder 3">
            <a:extLst>
              <a:ext uri="{FF2B5EF4-FFF2-40B4-BE49-F238E27FC236}">
                <a16:creationId xmlns:a16="http://schemas.microsoft.com/office/drawing/2014/main" id="{0F971E85-4F2B-45F1-BA83-065AB5BEAE10}"/>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A1591F72-9A1F-4698-B28A-CCFE6A58ED02}"/>
              </a:ext>
            </a:extLst>
          </p:cNvPr>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6" name="Picture 6">
            <a:extLst>
              <a:ext uri="{FF2B5EF4-FFF2-40B4-BE49-F238E27FC236}">
                <a16:creationId xmlns:a16="http://schemas.microsoft.com/office/drawing/2014/main" id="{9FBE4429-F969-41F0-808D-82A7947427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4932" y="1557866"/>
            <a:ext cx="3928533" cy="392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698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8C53-8E14-4E74-95D7-9C1A6B6D4F17}"/>
              </a:ext>
            </a:extLst>
          </p:cNvPr>
          <p:cNvSpPr>
            <a:spLocks noGrp="1"/>
          </p:cNvSpPr>
          <p:nvPr>
            <p:ph type="title"/>
          </p:nvPr>
        </p:nvSpPr>
        <p:spPr/>
        <p:txBody>
          <a:bodyPr>
            <a:normAutofit/>
          </a:bodyPr>
          <a:lstStyle/>
          <a:p>
            <a:r>
              <a:rPr lang="en-US" sz="4400" dirty="0"/>
              <a:t>Process Improvement Take-Aways</a:t>
            </a:r>
          </a:p>
        </p:txBody>
      </p:sp>
      <p:sp>
        <p:nvSpPr>
          <p:cNvPr id="3" name="Content Placeholder 2">
            <a:extLst>
              <a:ext uri="{FF2B5EF4-FFF2-40B4-BE49-F238E27FC236}">
                <a16:creationId xmlns:a16="http://schemas.microsoft.com/office/drawing/2014/main" id="{CF63CEA6-E0A8-43EA-8199-446FAF1C9926}"/>
              </a:ext>
            </a:extLst>
          </p:cNvPr>
          <p:cNvSpPr>
            <a:spLocks noGrp="1"/>
          </p:cNvSpPr>
          <p:nvPr>
            <p:ph idx="1"/>
          </p:nvPr>
        </p:nvSpPr>
        <p:spPr>
          <a:xfrm>
            <a:off x="524933" y="1524000"/>
            <a:ext cx="10430934" cy="4724399"/>
          </a:xfrm>
        </p:spPr>
        <p:txBody>
          <a:bodyPr>
            <a:normAutofit/>
          </a:bodyPr>
          <a:lstStyle/>
          <a:p>
            <a:pPr marL="0" indent="0">
              <a:buFont typeface="Wingdings" panose="05000000000000000000" pitchFamily="2" charset="2"/>
              <a:buNone/>
              <a:defRPr/>
            </a:pPr>
            <a:r>
              <a:rPr lang="en-US" sz="2400" dirty="0">
                <a:solidFill>
                  <a:schemeClr val="tx1"/>
                </a:solidFill>
              </a:rPr>
              <a:t>15. Be knowledgeable about and follow</a:t>
            </a:r>
          </a:p>
          <a:p>
            <a:pPr marL="0" indent="0">
              <a:buFont typeface="Wingdings" panose="05000000000000000000" pitchFamily="2" charset="2"/>
              <a:buNone/>
              <a:defRPr/>
            </a:pPr>
            <a:r>
              <a:rPr lang="en-US" sz="2400" dirty="0">
                <a:solidFill>
                  <a:schemeClr val="tx1"/>
                </a:solidFill>
              </a:rPr>
              <a:t>          all guidelines, regulations and laws </a:t>
            </a:r>
          </a:p>
          <a:p>
            <a:pPr marL="0" indent="0">
              <a:buFont typeface="Wingdings" panose="05000000000000000000" pitchFamily="2" charset="2"/>
              <a:buNone/>
              <a:defRPr/>
            </a:pPr>
            <a:r>
              <a:rPr lang="en-US" sz="2400" dirty="0">
                <a:solidFill>
                  <a:schemeClr val="tx1"/>
                </a:solidFill>
              </a:rPr>
              <a:t>          about licensure, confidentiality and</a:t>
            </a:r>
          </a:p>
          <a:p>
            <a:pPr marL="0" indent="0">
              <a:buFont typeface="Wingdings" panose="05000000000000000000" pitchFamily="2" charset="2"/>
              <a:buNone/>
              <a:defRPr/>
            </a:pPr>
            <a:r>
              <a:rPr lang="en-US" sz="2400" dirty="0">
                <a:solidFill>
                  <a:schemeClr val="tx1"/>
                </a:solidFill>
              </a:rPr>
              <a:t>          security of client information in your </a:t>
            </a:r>
          </a:p>
          <a:p>
            <a:pPr marL="0" indent="0">
              <a:buFont typeface="Wingdings" panose="05000000000000000000" pitchFamily="2" charset="2"/>
              <a:buNone/>
              <a:defRPr/>
            </a:pPr>
            <a:r>
              <a:rPr lang="en-US" sz="2400" dirty="0">
                <a:solidFill>
                  <a:schemeClr val="tx1"/>
                </a:solidFill>
              </a:rPr>
              <a:t>          state as well as the location of your client.</a:t>
            </a:r>
          </a:p>
        </p:txBody>
      </p:sp>
      <p:sp>
        <p:nvSpPr>
          <p:cNvPr id="4" name="Footer Placeholder 3">
            <a:extLst>
              <a:ext uri="{FF2B5EF4-FFF2-40B4-BE49-F238E27FC236}">
                <a16:creationId xmlns:a16="http://schemas.microsoft.com/office/drawing/2014/main" id="{ED85D6C9-0B7F-4D33-9854-01411EAC82BE}"/>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76553E4E-7A5A-47DE-AE14-CB6F2416661A}"/>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
        <p:nvSpPr>
          <p:cNvPr id="6" name="Content Placeholder 2">
            <a:extLst>
              <a:ext uri="{FF2B5EF4-FFF2-40B4-BE49-F238E27FC236}">
                <a16:creationId xmlns:a16="http://schemas.microsoft.com/office/drawing/2014/main" id="{C1F1751F-0E6A-46F1-88AB-0049DC73E81E}"/>
              </a:ext>
            </a:extLst>
          </p:cNvPr>
          <p:cNvSpPr txBox="1">
            <a:spLocks/>
          </p:cNvSpPr>
          <p:nvPr/>
        </p:nvSpPr>
        <p:spPr>
          <a:xfrm>
            <a:off x="977192" y="3276600"/>
            <a:ext cx="11946078" cy="129320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dirty="0"/>
          </a:p>
        </p:txBody>
      </p:sp>
      <p:pic>
        <p:nvPicPr>
          <p:cNvPr id="7" name="Picture 3">
            <a:extLst>
              <a:ext uri="{FF2B5EF4-FFF2-40B4-BE49-F238E27FC236}">
                <a16:creationId xmlns:a16="http://schemas.microsoft.com/office/drawing/2014/main" id="{578A82A9-17C9-4680-A90E-9E180CAC2F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28" y="1365913"/>
            <a:ext cx="2127866" cy="212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1C86845C-8B84-435A-8DDE-4F0BA781C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887" y="4399492"/>
            <a:ext cx="2747746" cy="148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4D9459B-9EEC-471A-8117-61EC3AFB4F99}"/>
              </a:ext>
            </a:extLst>
          </p:cNvPr>
          <p:cNvSpPr txBox="1"/>
          <p:nvPr/>
        </p:nvSpPr>
        <p:spPr>
          <a:xfrm>
            <a:off x="5254414" y="5181600"/>
            <a:ext cx="45719" cy="369332"/>
          </a:xfrm>
          <a:prstGeom prst="rect">
            <a:avLst/>
          </a:prstGeom>
          <a:noFill/>
        </p:spPr>
        <p:txBody>
          <a:bodyPr wrap="square" rtlCol="0">
            <a:spAutoFit/>
          </a:bodyPr>
          <a:lstStyle/>
          <a:p>
            <a:endParaRPr lang="en-US" dirty="0"/>
          </a:p>
        </p:txBody>
      </p:sp>
      <p:sp>
        <p:nvSpPr>
          <p:cNvPr id="10" name="Rectangle 9">
            <a:extLst>
              <a:ext uri="{FF2B5EF4-FFF2-40B4-BE49-F238E27FC236}">
                <a16:creationId xmlns:a16="http://schemas.microsoft.com/office/drawing/2014/main" id="{90B96C39-1707-4ABE-A328-841C595A1404}"/>
              </a:ext>
            </a:extLst>
          </p:cNvPr>
          <p:cNvSpPr/>
          <p:nvPr/>
        </p:nvSpPr>
        <p:spPr>
          <a:xfrm>
            <a:off x="3377491" y="4581435"/>
            <a:ext cx="7104242" cy="1200329"/>
          </a:xfrm>
          <a:prstGeom prst="rect">
            <a:avLst/>
          </a:prstGeom>
        </p:spPr>
        <p:txBody>
          <a:bodyPr wrap="square">
            <a:spAutoFit/>
          </a:bodyPr>
          <a:lstStyle/>
          <a:p>
            <a:pPr>
              <a:defRPr/>
            </a:pPr>
            <a:r>
              <a:rPr lang="en-US" sz="2400" dirty="0"/>
              <a:t>16. Know and follow your code of ethics</a:t>
            </a:r>
          </a:p>
          <a:p>
            <a:pPr>
              <a:defRPr/>
            </a:pPr>
            <a:r>
              <a:rPr lang="en-US" sz="2400" dirty="0"/>
              <a:t>         regarding the specifics of virtual counseling</a:t>
            </a:r>
          </a:p>
          <a:p>
            <a:pPr>
              <a:defRPr/>
            </a:pPr>
            <a:r>
              <a:rPr lang="en-US" sz="2400" dirty="0"/>
              <a:t>         and the use of social media. </a:t>
            </a:r>
          </a:p>
        </p:txBody>
      </p:sp>
    </p:spTree>
    <p:extLst>
      <p:ext uri="{BB962C8B-B14F-4D97-AF65-F5344CB8AC3E}">
        <p14:creationId xmlns:p14="http://schemas.microsoft.com/office/powerpoint/2010/main" val="13763398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AD5-84BA-4AC8-95DD-0784757F7A2D}"/>
              </a:ext>
            </a:extLst>
          </p:cNvPr>
          <p:cNvSpPr>
            <a:spLocks noGrp="1"/>
          </p:cNvSpPr>
          <p:nvPr>
            <p:ph type="title"/>
          </p:nvPr>
        </p:nvSpPr>
        <p:spPr/>
        <p:txBody>
          <a:bodyPr>
            <a:normAutofit/>
          </a:bodyPr>
          <a:lstStyle/>
          <a:p>
            <a:r>
              <a:rPr lang="en-US" sz="4400" dirty="0"/>
              <a:t>Process Improvement Take-Aways</a:t>
            </a:r>
          </a:p>
        </p:txBody>
      </p:sp>
      <p:sp>
        <p:nvSpPr>
          <p:cNvPr id="3" name="Content Placeholder 2">
            <a:extLst>
              <a:ext uri="{FF2B5EF4-FFF2-40B4-BE49-F238E27FC236}">
                <a16:creationId xmlns:a16="http://schemas.microsoft.com/office/drawing/2014/main" id="{623A5474-B7EE-4F06-9D7E-C0A4674A4E65}"/>
              </a:ext>
            </a:extLst>
          </p:cNvPr>
          <p:cNvSpPr>
            <a:spLocks noGrp="1"/>
          </p:cNvSpPr>
          <p:nvPr>
            <p:ph idx="1"/>
          </p:nvPr>
        </p:nvSpPr>
        <p:spPr>
          <a:xfrm>
            <a:off x="575733" y="1524000"/>
            <a:ext cx="8799869" cy="4517362"/>
          </a:xfrm>
        </p:spPr>
        <p:txBody>
          <a:bodyPr/>
          <a:lstStyle/>
          <a:p>
            <a:pPr marL="0" indent="0">
              <a:buFont typeface="Wingdings" panose="05000000000000000000" pitchFamily="2" charset="2"/>
              <a:buNone/>
            </a:pPr>
            <a:endParaRPr lang="en-US" altLang="en-US" sz="2800" dirty="0">
              <a:solidFill>
                <a:schemeClr val="tx1"/>
              </a:solidFill>
            </a:endParaRPr>
          </a:p>
          <a:p>
            <a:pPr marL="0" indent="0">
              <a:buFont typeface="Wingdings" panose="05000000000000000000" pitchFamily="2" charset="2"/>
              <a:buNone/>
            </a:pPr>
            <a:r>
              <a:rPr lang="en-US" altLang="en-US" sz="2800" dirty="0">
                <a:solidFill>
                  <a:schemeClr val="tx1"/>
                </a:solidFill>
              </a:rPr>
              <a:t>17. Have the availability of  a knowledgeable</a:t>
            </a:r>
          </a:p>
          <a:p>
            <a:pPr marL="0" indent="0">
              <a:buFont typeface="Wingdings" panose="05000000000000000000" pitchFamily="2" charset="2"/>
              <a:buNone/>
            </a:pPr>
            <a:r>
              <a:rPr lang="en-US" altLang="en-US" sz="2800" dirty="0">
                <a:solidFill>
                  <a:schemeClr val="tx1"/>
                </a:solidFill>
              </a:rPr>
              <a:t>           attorney and your own liability</a:t>
            </a:r>
          </a:p>
          <a:p>
            <a:pPr marL="0" indent="0">
              <a:buFont typeface="Wingdings" panose="05000000000000000000" pitchFamily="2" charset="2"/>
              <a:buNone/>
            </a:pPr>
            <a:r>
              <a:rPr lang="en-US" altLang="en-US" sz="2800" dirty="0">
                <a:solidFill>
                  <a:schemeClr val="tx1"/>
                </a:solidFill>
              </a:rPr>
              <a:t>           insurance that covers e-therapy.</a:t>
            </a:r>
          </a:p>
          <a:p>
            <a:pPr marL="0" indent="0">
              <a:buFont typeface="Wingdings" panose="05000000000000000000" pitchFamily="2" charset="2"/>
              <a:buNone/>
            </a:pPr>
            <a:r>
              <a:rPr lang="en-US" altLang="en-US" sz="2800" dirty="0">
                <a:solidFill>
                  <a:schemeClr val="tx1"/>
                </a:solidFill>
              </a:rPr>
              <a:t>18. Develop a solid risk management plan</a:t>
            </a:r>
          </a:p>
          <a:p>
            <a:pPr marL="0" indent="0">
              <a:buFont typeface="Wingdings" panose="05000000000000000000" pitchFamily="2" charset="2"/>
              <a:buNone/>
            </a:pPr>
            <a:r>
              <a:rPr lang="en-US" altLang="en-US" sz="2800" dirty="0">
                <a:solidFill>
                  <a:schemeClr val="tx1"/>
                </a:solidFill>
              </a:rPr>
              <a:t>           for your practice.</a:t>
            </a:r>
          </a:p>
          <a:p>
            <a:endParaRPr lang="en-US" dirty="0"/>
          </a:p>
        </p:txBody>
      </p:sp>
      <p:sp>
        <p:nvSpPr>
          <p:cNvPr id="4" name="Footer Placeholder 3">
            <a:extLst>
              <a:ext uri="{FF2B5EF4-FFF2-40B4-BE49-F238E27FC236}">
                <a16:creationId xmlns:a16="http://schemas.microsoft.com/office/drawing/2014/main" id="{7C1AD0EC-13DE-4580-9105-93368DCCA0BF}"/>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71F1DB46-C8C0-427A-99A0-37F62A088EDE}"/>
              </a:ext>
            </a:extLst>
          </p:cNvPr>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6" name="Picture 3">
            <a:extLst>
              <a:ext uri="{FF2B5EF4-FFF2-40B4-BE49-F238E27FC236}">
                <a16:creationId xmlns:a16="http://schemas.microsoft.com/office/drawing/2014/main" id="{727A5557-E500-4DF9-B78C-83ED1F1358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4002" y="2269068"/>
            <a:ext cx="3278650" cy="352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599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9FD3-DC95-4D2F-8B9E-CAB702639561}"/>
              </a:ext>
            </a:extLst>
          </p:cNvPr>
          <p:cNvSpPr>
            <a:spLocks noGrp="1"/>
          </p:cNvSpPr>
          <p:nvPr>
            <p:ph type="title"/>
          </p:nvPr>
        </p:nvSpPr>
        <p:spPr>
          <a:xfrm>
            <a:off x="541866" y="237069"/>
            <a:ext cx="8732137" cy="532340"/>
          </a:xfrm>
        </p:spPr>
        <p:txBody>
          <a:bodyPr>
            <a:normAutofit fontScale="90000"/>
          </a:bodyPr>
          <a:lstStyle/>
          <a:p>
            <a:r>
              <a:rPr lang="en-US" sz="4400" dirty="0"/>
              <a:t>In Closing:</a:t>
            </a:r>
          </a:p>
        </p:txBody>
      </p:sp>
      <p:sp>
        <p:nvSpPr>
          <p:cNvPr id="3" name="Content Placeholder 2">
            <a:extLst>
              <a:ext uri="{FF2B5EF4-FFF2-40B4-BE49-F238E27FC236}">
                <a16:creationId xmlns:a16="http://schemas.microsoft.com/office/drawing/2014/main" id="{96C22240-C195-488C-A81B-B756C4403331}"/>
              </a:ext>
            </a:extLst>
          </p:cNvPr>
          <p:cNvSpPr>
            <a:spLocks noGrp="1"/>
          </p:cNvSpPr>
          <p:nvPr>
            <p:ph idx="1"/>
          </p:nvPr>
        </p:nvSpPr>
        <p:spPr>
          <a:xfrm>
            <a:off x="220133" y="951969"/>
            <a:ext cx="10278533" cy="5271955"/>
          </a:xfrm>
        </p:spPr>
        <p:txBody>
          <a:bodyPr>
            <a:normAutofit/>
          </a:bodyPr>
          <a:lstStyle/>
          <a:p>
            <a:r>
              <a:rPr lang="en-US" sz="2800" dirty="0">
                <a:effectLst>
                  <a:outerShdw blurRad="38100" dist="38100" dir="2700000" algn="tl">
                    <a:srgbClr val="000000">
                      <a:alpha val="43137"/>
                    </a:srgbClr>
                  </a:outerShdw>
                </a:effectLst>
              </a:rPr>
              <a:t>A good deal of thought and care must go</a:t>
            </a:r>
          </a:p>
          <a:p>
            <a:pPr marL="0" indent="0">
              <a:buNone/>
            </a:pPr>
            <a:r>
              <a:rPr lang="en-US" sz="2800" dirty="0">
                <a:effectLst>
                  <a:outerShdw blurRad="38100" dist="38100" dir="2700000" algn="tl">
                    <a:srgbClr val="000000">
                      <a:alpha val="43137"/>
                    </a:srgbClr>
                  </a:outerShdw>
                </a:effectLst>
              </a:rPr>
              <a:t>     into how we use technology, given how it</a:t>
            </a:r>
          </a:p>
          <a:p>
            <a:pPr marL="0" indent="0">
              <a:buNone/>
            </a:pPr>
            <a:r>
              <a:rPr lang="en-US" sz="2800" dirty="0">
                <a:effectLst>
                  <a:outerShdw blurRad="38100" dist="38100" dir="2700000" algn="tl">
                    <a:srgbClr val="000000">
                      <a:alpha val="43137"/>
                    </a:srgbClr>
                  </a:outerShdw>
                </a:effectLst>
              </a:rPr>
              <a:t>     may impact our clients and what it means</a:t>
            </a:r>
          </a:p>
          <a:p>
            <a:pPr marL="0" indent="0">
              <a:buNone/>
            </a:pPr>
            <a:r>
              <a:rPr lang="en-US" sz="2800" dirty="0">
                <a:effectLst>
                  <a:outerShdw blurRad="38100" dist="38100" dir="2700000" algn="tl">
                    <a:srgbClr val="000000">
                      <a:alpha val="43137"/>
                    </a:srgbClr>
                  </a:outerShdw>
                </a:effectLst>
              </a:rPr>
              <a:t>     for our professional lives.</a:t>
            </a:r>
          </a:p>
        </p:txBody>
      </p:sp>
      <p:sp>
        <p:nvSpPr>
          <p:cNvPr id="4" name="Footer Placeholder 3">
            <a:extLst>
              <a:ext uri="{FF2B5EF4-FFF2-40B4-BE49-F238E27FC236}">
                <a16:creationId xmlns:a16="http://schemas.microsoft.com/office/drawing/2014/main" id="{F9DE0B71-424F-4D6A-81D8-FBBA6254F6C3}"/>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AD286B48-7426-4BB6-9095-1B77B83DA10E}"/>
              </a:ext>
            </a:extLst>
          </p:cNvPr>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6" name="Picture 4">
            <a:extLst>
              <a:ext uri="{FF2B5EF4-FFF2-40B4-BE49-F238E27FC236}">
                <a16:creationId xmlns:a16="http://schemas.microsoft.com/office/drawing/2014/main" id="{AB0A43DA-649F-42F1-B371-D29F18EDD4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3625" y="634076"/>
            <a:ext cx="249237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17FEB883-D57E-4B8D-9564-DC856931E7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457" y="3337616"/>
            <a:ext cx="1656821" cy="165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B0E15F-C2B5-45BC-A30B-E08CF29A2624}"/>
              </a:ext>
            </a:extLst>
          </p:cNvPr>
          <p:cNvSpPr/>
          <p:nvPr/>
        </p:nvSpPr>
        <p:spPr>
          <a:xfrm>
            <a:off x="1473199" y="3309624"/>
            <a:ext cx="7772399" cy="1815882"/>
          </a:xfrm>
          <a:prstGeom prst="rect">
            <a:avLst/>
          </a:prstGeom>
        </p:spPr>
        <p:txBody>
          <a:bodyPr wrap="square">
            <a:spAutoFit/>
          </a:bodyPr>
          <a:lstStyle/>
          <a:p>
            <a:pPr marL="1714500" lvl="3" indent="-342900">
              <a:buFont typeface="Wingdings" panose="05000000000000000000" pitchFamily="2" charset="2"/>
              <a:buChar char="Ø"/>
              <a:defRPr/>
            </a:pPr>
            <a:r>
              <a:rPr lang="en-US" sz="2800" dirty="0">
                <a:effectLst>
                  <a:outerShdw blurRad="38100" dist="38100" dir="2700000" algn="tl">
                    <a:srgbClr val="000000">
                      <a:alpha val="43137"/>
                    </a:srgbClr>
                  </a:outerShdw>
                </a:effectLst>
              </a:rPr>
              <a:t>Technology is here to stay and is likely to become an even more prominent methodology of service    </a:t>
            </a:r>
          </a:p>
          <a:p>
            <a:pPr lvl="3">
              <a:defRPr/>
            </a:pPr>
            <a:r>
              <a:rPr lang="en-US" sz="2800" dirty="0">
                <a:effectLst>
                  <a:outerShdw blurRad="38100" dist="38100" dir="2700000" algn="tl">
                    <a:srgbClr val="000000">
                      <a:alpha val="43137"/>
                    </a:srgbClr>
                  </a:outerShdw>
                </a:effectLst>
              </a:rPr>
              <a:t>        delivery.</a:t>
            </a:r>
          </a:p>
        </p:txBody>
      </p:sp>
      <p:sp>
        <p:nvSpPr>
          <p:cNvPr id="9" name="Rectangle 8">
            <a:extLst>
              <a:ext uri="{FF2B5EF4-FFF2-40B4-BE49-F238E27FC236}">
                <a16:creationId xmlns:a16="http://schemas.microsoft.com/office/drawing/2014/main" id="{3EADFBA3-6625-45FB-B1EA-C6D76CA82051}"/>
              </a:ext>
            </a:extLst>
          </p:cNvPr>
          <p:cNvSpPr/>
          <p:nvPr/>
        </p:nvSpPr>
        <p:spPr>
          <a:xfrm>
            <a:off x="1693334" y="5103649"/>
            <a:ext cx="9482666" cy="1384995"/>
          </a:xfrm>
          <a:prstGeom prst="rect">
            <a:avLst/>
          </a:prstGeom>
        </p:spPr>
        <p:txBody>
          <a:bodyPr wrap="square">
            <a:spAutoFit/>
          </a:bodyPr>
          <a:lstStyle/>
          <a:p>
            <a:pPr marL="342900" indent="-342900">
              <a:buFont typeface="Wingdings" panose="05000000000000000000" pitchFamily="2" charset="2"/>
              <a:buChar char="Ø"/>
              <a:defRPr/>
            </a:pPr>
            <a:r>
              <a:rPr lang="en-US" sz="2800" dirty="0">
                <a:effectLst>
                  <a:outerShdw blurRad="38100" dist="38100" dir="2700000" algn="tl">
                    <a:srgbClr val="000000">
                      <a:alpha val="43137"/>
                    </a:srgbClr>
                  </a:outerShdw>
                </a:effectLst>
              </a:rPr>
              <a:t>With adequate training, supervision and adherence to ethical standards we can be prepared to handle what lies ahead to continue to serve our clients well. </a:t>
            </a:r>
          </a:p>
        </p:txBody>
      </p:sp>
    </p:spTree>
    <p:extLst>
      <p:ext uri="{BB962C8B-B14F-4D97-AF65-F5344CB8AC3E}">
        <p14:creationId xmlns:p14="http://schemas.microsoft.com/office/powerpoint/2010/main" val="2782680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6DBBB-49D1-4A87-BF26-45EE3855F086}"/>
              </a:ext>
            </a:extLst>
          </p:cNvPr>
          <p:cNvSpPr>
            <a:spLocks noGrp="1"/>
          </p:cNvSpPr>
          <p:nvPr>
            <p:ph idx="1"/>
          </p:nvPr>
        </p:nvSpPr>
        <p:spPr>
          <a:xfrm>
            <a:off x="2243667" y="951969"/>
            <a:ext cx="7704666" cy="5206337"/>
          </a:xfrm>
        </p:spPr>
        <p:txBody>
          <a:bodyPr>
            <a:normAutofit fontScale="77500" lnSpcReduction="20000"/>
          </a:bodyPr>
          <a:lstStyle/>
          <a:p>
            <a:pPr>
              <a:defRPr/>
            </a:pPr>
            <a:endParaRPr lang="en-US" dirty="0"/>
          </a:p>
          <a:p>
            <a:pPr>
              <a:defRPr/>
            </a:pPr>
            <a:r>
              <a:rPr lang="en-US" sz="2400" dirty="0"/>
              <a:t>                   	</a:t>
            </a:r>
            <a:r>
              <a:rPr lang="en-US" sz="4275" b="1" dirty="0">
                <a:latin typeface="Trebuchet MS" panose="020B0603020202020204" pitchFamily="34" charset="0"/>
              </a:rPr>
              <a:t>Any questions before           </a:t>
            </a:r>
          </a:p>
          <a:p>
            <a:pPr marL="0" indent="0">
              <a:buNone/>
              <a:defRPr/>
            </a:pPr>
            <a:r>
              <a:rPr lang="en-US" sz="4275" b="1" dirty="0">
                <a:latin typeface="Trebuchet MS" panose="020B0603020202020204" pitchFamily="34" charset="0"/>
              </a:rPr>
              <a:t>                      we close today?</a:t>
            </a:r>
          </a:p>
          <a:p>
            <a:pPr>
              <a:defRPr/>
            </a:pPr>
            <a:endParaRPr lang="en-US" dirty="0">
              <a:latin typeface="Comic Sans MS" panose="030F0702030302020204" pitchFamily="66" charset="0"/>
            </a:endParaRPr>
          </a:p>
          <a:p>
            <a:pPr marL="0" indent="0">
              <a:buNone/>
              <a:defRPr/>
            </a:pPr>
            <a:endParaRPr lang="en-US" sz="2400" dirty="0">
              <a:latin typeface="Comic Sans MS" panose="030F0702030302020204" pitchFamily="66" charset="0"/>
            </a:endParaRPr>
          </a:p>
          <a:p>
            <a:pPr>
              <a:defRPr/>
            </a:pPr>
            <a:r>
              <a:rPr lang="en-US" sz="4000" b="1" dirty="0">
                <a:latin typeface="Trebuchet MS" panose="020B0603020202020204" pitchFamily="34" charset="0"/>
              </a:rPr>
              <a:t>Thank you for participating</a:t>
            </a:r>
          </a:p>
          <a:p>
            <a:pPr marL="0" indent="0">
              <a:buNone/>
              <a:defRPr/>
            </a:pPr>
            <a:r>
              <a:rPr lang="en-US" sz="4000" b="1" dirty="0">
                <a:latin typeface="Trebuchet MS" panose="020B0603020202020204" pitchFamily="34" charset="0"/>
              </a:rPr>
              <a:t>    today!</a:t>
            </a:r>
          </a:p>
          <a:p>
            <a:pPr>
              <a:defRPr/>
            </a:pPr>
            <a:endParaRPr lang="en-US" sz="3825" dirty="0">
              <a:latin typeface="Comic Sans MS" panose="030F0702030302020204" pitchFamily="66" charset="0"/>
            </a:endParaRPr>
          </a:p>
          <a:p>
            <a:pPr>
              <a:defRPr/>
            </a:pPr>
            <a:endParaRPr lang="en-US" sz="3825" b="1" dirty="0">
              <a:latin typeface="Comic Sans MS" panose="030F0702030302020204" pitchFamily="66" charset="0"/>
            </a:endParaRPr>
          </a:p>
          <a:p>
            <a:pPr>
              <a:defRPr/>
            </a:pPr>
            <a:endParaRPr lang="en-US" sz="4000" b="1" dirty="0">
              <a:latin typeface="Trebuchet MS" panose="020B0603020202020204" pitchFamily="34" charset="0"/>
            </a:endParaRPr>
          </a:p>
          <a:p>
            <a:pPr lvl="3">
              <a:defRPr/>
            </a:pPr>
            <a:r>
              <a:rPr lang="en-US" sz="3600" b="1" dirty="0">
                <a:latin typeface="Trebuchet MS" panose="020B0603020202020204" pitchFamily="34" charset="0"/>
              </a:rPr>
              <a:t>Have a safe trip home! </a:t>
            </a:r>
          </a:p>
        </p:txBody>
      </p:sp>
      <p:sp>
        <p:nvSpPr>
          <p:cNvPr id="56323" name="Slide Number Placeholder 4">
            <a:extLst>
              <a:ext uri="{FF2B5EF4-FFF2-40B4-BE49-F238E27FC236}">
                <a16:creationId xmlns:a16="http://schemas.microsoft.com/office/drawing/2014/main" id="{53455D90-98F4-4377-B31C-6EC7C4F41292}"/>
              </a:ext>
            </a:extLst>
          </p:cNvPr>
          <p:cNvSpPr>
            <a:spLocks noGrp="1"/>
          </p:cNvSpPr>
          <p:nvPr>
            <p:ph type="sldNum" sz="quarter" idx="12"/>
          </p:nvPr>
        </p:nvSpPr>
        <p:spPr>
          <a:noFill/>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9D73D22-8FBA-46E0-969A-A79EAF35D9F8}" type="slidenum">
              <a:rPr lang="en-US" altLang="en-US" sz="1200"/>
              <a:pPr>
                <a:spcBef>
                  <a:spcPct val="0"/>
                </a:spcBef>
                <a:buClrTx/>
                <a:buSzTx/>
                <a:buFontTx/>
                <a:buNone/>
              </a:pPr>
              <a:t>56</a:t>
            </a:fld>
            <a:endParaRPr lang="en-US" altLang="en-US" sz="1200" dirty="0"/>
          </a:p>
        </p:txBody>
      </p:sp>
      <p:pic>
        <p:nvPicPr>
          <p:cNvPr id="56324" name="Picture 6" descr="C:\Users\KColeman\AppData\Local\Microsoft\Windows\Temporary Internet Files\Content.IE5\KXF3OYMP\MC900105220[1].wmf">
            <a:extLst>
              <a:ext uri="{FF2B5EF4-FFF2-40B4-BE49-F238E27FC236}">
                <a16:creationId xmlns:a16="http://schemas.microsoft.com/office/drawing/2014/main" id="{2CD72A8D-8B0D-428F-9C64-55588B15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157" y="3612356"/>
            <a:ext cx="345022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descr="C:\Users\KColeman\AppData\Local\Microsoft\Windows\Temporary Internet Files\Content.IE5\RRHHX8VN\MC900434411[1].wmf">
            <a:extLst>
              <a:ext uri="{FF2B5EF4-FFF2-40B4-BE49-F238E27FC236}">
                <a16:creationId xmlns:a16="http://schemas.microsoft.com/office/drawing/2014/main" id="{C091D2C9-CBBD-42FA-9907-CA9140FD1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982" y="505882"/>
            <a:ext cx="2033881" cy="228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0" descr="C:\Users\KColeman\AppData\Local\Microsoft\Windows\Temporary Internet Files\Content.IE5\XUDBGBAF\MC900414976[1].wmf">
            <a:extLst>
              <a:ext uri="{FF2B5EF4-FFF2-40B4-BE49-F238E27FC236}">
                <a16:creationId xmlns:a16="http://schemas.microsoft.com/office/drawing/2014/main" id="{D6FE7BC0-A9CF-40FC-9C54-DF55C5156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123" y="5221153"/>
            <a:ext cx="3113087"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515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2063-39B7-4005-BD0A-6836D32C9788}"/>
              </a:ext>
            </a:extLst>
          </p:cNvPr>
          <p:cNvSpPr>
            <a:spLocks noGrp="1"/>
          </p:cNvSpPr>
          <p:nvPr>
            <p:ph type="title"/>
          </p:nvPr>
        </p:nvSpPr>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C4B65021-F49C-4757-925E-72EF7CAA6D61}"/>
              </a:ext>
            </a:extLst>
          </p:cNvPr>
          <p:cNvSpPr>
            <a:spLocks noGrp="1"/>
          </p:cNvSpPr>
          <p:nvPr>
            <p:ph idx="1"/>
          </p:nvPr>
        </p:nvSpPr>
        <p:spPr>
          <a:xfrm>
            <a:off x="491067" y="1524001"/>
            <a:ext cx="8782935" cy="4517362"/>
          </a:xfrm>
        </p:spPr>
        <p:txBody>
          <a:bodyPr/>
          <a:lstStyle/>
          <a:p>
            <a:pPr>
              <a:defRPr/>
            </a:pPr>
            <a:r>
              <a:rPr lang="en-US" sz="2800" dirty="0"/>
              <a:t>Ethics in E-therapy and TeleMental Health, Addiction Technology Transfer Center (ATTC): New Ethical Dilemmas in the Digital Age. Nancy A. Roget, MS, MFT, LAHC. University of Nevada. Webinar. </a:t>
            </a:r>
          </a:p>
          <a:p>
            <a:pPr>
              <a:defRPr/>
            </a:pPr>
            <a:endParaRPr lang="en-US" sz="2800" dirty="0"/>
          </a:p>
          <a:p>
            <a:pPr>
              <a:defRPr/>
            </a:pPr>
            <a:r>
              <a:rPr lang="en-US" sz="2800" dirty="0"/>
              <a:t>American Psychological Association. Guidelines for the Practice of Telepsychology, Adopted July 31, 2013. </a:t>
            </a:r>
          </a:p>
          <a:p>
            <a:endParaRPr lang="en-US" dirty="0"/>
          </a:p>
        </p:txBody>
      </p:sp>
      <p:sp>
        <p:nvSpPr>
          <p:cNvPr id="4" name="Footer Placeholder 3">
            <a:extLst>
              <a:ext uri="{FF2B5EF4-FFF2-40B4-BE49-F238E27FC236}">
                <a16:creationId xmlns:a16="http://schemas.microsoft.com/office/drawing/2014/main" id="{7BE72D74-91BD-4F8A-8CFE-972744CCBE15}"/>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EBBAE95F-8327-4691-898C-49C1D99F0091}"/>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3083583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06E0-4D4F-44EB-9AD0-E1985956A3F3}"/>
              </a:ext>
            </a:extLst>
          </p:cNvPr>
          <p:cNvSpPr>
            <a:spLocks noGrp="1"/>
          </p:cNvSpPr>
          <p:nvPr>
            <p:ph type="title"/>
          </p:nvPr>
        </p:nvSpPr>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F620B78E-067C-44C9-B158-3E34B4220398}"/>
              </a:ext>
            </a:extLst>
          </p:cNvPr>
          <p:cNvSpPr>
            <a:spLocks noGrp="1"/>
          </p:cNvSpPr>
          <p:nvPr>
            <p:ph idx="1"/>
          </p:nvPr>
        </p:nvSpPr>
        <p:spPr>
          <a:xfrm>
            <a:off x="287867" y="1439333"/>
            <a:ext cx="8986135" cy="4602029"/>
          </a:xfrm>
        </p:spPr>
        <p:txBody>
          <a:bodyPr/>
          <a:lstStyle/>
          <a:p>
            <a:pPr>
              <a:defRPr/>
            </a:pPr>
            <a:r>
              <a:rPr lang="en-US" sz="2800" dirty="0"/>
              <a:t>American Association of Christian Counselors – AACC Code of Ethics – Y2014.</a:t>
            </a:r>
          </a:p>
          <a:p>
            <a:pPr marL="0" indent="0">
              <a:buFont typeface="Wingdings" panose="05000000000000000000" pitchFamily="2" charset="2"/>
              <a:buNone/>
              <a:defRPr/>
            </a:pPr>
            <a:endParaRPr lang="en-US" sz="2800" dirty="0"/>
          </a:p>
          <a:p>
            <a:pPr>
              <a:defRPr/>
            </a:pPr>
            <a:r>
              <a:rPr lang="en-US" sz="2800" dirty="0"/>
              <a:t>Distance Counseling, Technology and Social Media, Counseling Today, Sept 2014, pg. 23-25.</a:t>
            </a:r>
          </a:p>
          <a:p>
            <a:pPr marL="0" indent="0">
              <a:buFont typeface="Wingdings" panose="05000000000000000000" pitchFamily="2" charset="2"/>
              <a:buNone/>
              <a:defRPr/>
            </a:pPr>
            <a:endParaRPr lang="en-US" sz="2800" dirty="0"/>
          </a:p>
          <a:p>
            <a:pPr>
              <a:defRPr/>
            </a:pPr>
            <a:r>
              <a:rPr lang="en-US" sz="2800" dirty="0"/>
              <a:t>Journal of American Psychological Association, A New Emphasis on Telehealth, A. Novotney, June 2011,Vol 42,No. 6.</a:t>
            </a:r>
          </a:p>
          <a:p>
            <a:endParaRPr lang="en-US" dirty="0"/>
          </a:p>
        </p:txBody>
      </p:sp>
      <p:sp>
        <p:nvSpPr>
          <p:cNvPr id="4" name="Footer Placeholder 3">
            <a:extLst>
              <a:ext uri="{FF2B5EF4-FFF2-40B4-BE49-F238E27FC236}">
                <a16:creationId xmlns:a16="http://schemas.microsoft.com/office/drawing/2014/main" id="{67315B31-BDD4-49FD-8200-D164F1992429}"/>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A2B63ED8-1C8E-485C-B4D6-8386E1C25251}"/>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1201181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C888-72AE-479E-BCE0-142D8328E400}"/>
              </a:ext>
            </a:extLst>
          </p:cNvPr>
          <p:cNvSpPr>
            <a:spLocks noGrp="1"/>
          </p:cNvSpPr>
          <p:nvPr>
            <p:ph type="title"/>
          </p:nvPr>
        </p:nvSpPr>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E09E6E09-518A-4B4B-8DB4-EDEAA4379F51}"/>
              </a:ext>
            </a:extLst>
          </p:cNvPr>
          <p:cNvSpPr>
            <a:spLocks noGrp="1"/>
          </p:cNvSpPr>
          <p:nvPr>
            <p:ph idx="1"/>
          </p:nvPr>
        </p:nvSpPr>
        <p:spPr>
          <a:xfrm>
            <a:off x="423333" y="1557867"/>
            <a:ext cx="8850669" cy="4483495"/>
          </a:xfrm>
        </p:spPr>
        <p:txBody>
          <a:bodyPr/>
          <a:lstStyle/>
          <a:p>
            <a:pPr>
              <a:defRPr/>
            </a:pPr>
            <a:r>
              <a:rPr lang="en-US" sz="2800" dirty="0"/>
              <a:t>A Beginners Guide to Internet, Digital and Social Media Ethics for Counselors and Psychologists. </a:t>
            </a:r>
          </a:p>
          <a:p>
            <a:pPr marL="0" indent="0">
              <a:buNone/>
              <a:defRPr/>
            </a:pPr>
            <a:r>
              <a:rPr lang="en-US" sz="2800" dirty="0"/>
              <a:t>   Dr. Kelly Kolmes, Australia Counseling, Webinar,  </a:t>
            </a:r>
          </a:p>
          <a:p>
            <a:pPr marL="0" indent="0">
              <a:buNone/>
              <a:defRPr/>
            </a:pPr>
            <a:r>
              <a:rPr lang="en-US" sz="2800" dirty="0"/>
              <a:t>   7/9/13.</a:t>
            </a:r>
          </a:p>
          <a:p>
            <a:pPr>
              <a:defRPr/>
            </a:pPr>
            <a:endParaRPr lang="en-US" sz="2800" dirty="0"/>
          </a:p>
          <a:p>
            <a:pPr>
              <a:defRPr/>
            </a:pPr>
            <a:r>
              <a:rPr lang="en-US" sz="2800" dirty="0"/>
              <a:t>Ethics in E-Therapy and TeleMental Health for  Counselors. AllCEUS Counseling Education Webinar,10/25/13. Dr. Dawn Snipes. PhD, LMHC, CRC, NCC.</a:t>
            </a:r>
          </a:p>
          <a:p>
            <a:endParaRPr lang="en-US" dirty="0"/>
          </a:p>
        </p:txBody>
      </p:sp>
      <p:sp>
        <p:nvSpPr>
          <p:cNvPr id="4" name="Footer Placeholder 3">
            <a:extLst>
              <a:ext uri="{FF2B5EF4-FFF2-40B4-BE49-F238E27FC236}">
                <a16:creationId xmlns:a16="http://schemas.microsoft.com/office/drawing/2014/main" id="{17D2332F-8D8B-4D37-B6B4-194EF3EB3E89}"/>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57024279-959D-4D59-8981-4C2B56856FD6}"/>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166992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2985-A596-4DD4-B5A9-DC1AD88D1D68}"/>
              </a:ext>
            </a:extLst>
          </p:cNvPr>
          <p:cNvSpPr>
            <a:spLocks noGrp="1"/>
          </p:cNvSpPr>
          <p:nvPr>
            <p:ph type="title"/>
          </p:nvPr>
        </p:nvSpPr>
        <p:spPr>
          <a:xfrm>
            <a:off x="795866" y="186268"/>
            <a:ext cx="8478135" cy="795866"/>
          </a:xfrm>
        </p:spPr>
        <p:txBody>
          <a:bodyPr>
            <a:normAutofit fontScale="90000"/>
          </a:bodyPr>
          <a:lstStyle/>
          <a:p>
            <a:pPr algn="ctr"/>
            <a:r>
              <a:rPr lang="en-US" sz="6000" dirty="0"/>
              <a:t>	Social Media</a:t>
            </a:r>
          </a:p>
        </p:txBody>
      </p:sp>
      <p:sp>
        <p:nvSpPr>
          <p:cNvPr id="4" name="Footer Placeholder 3">
            <a:extLst>
              <a:ext uri="{FF2B5EF4-FFF2-40B4-BE49-F238E27FC236}">
                <a16:creationId xmlns:a16="http://schemas.microsoft.com/office/drawing/2014/main" id="{C3A3EC79-880D-4F29-8342-B79DFD0E63FD}"/>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71A0240F-B350-4883-9B51-3D6C3D8ED39B}"/>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Content Placeholder 1">
            <a:extLst>
              <a:ext uri="{FF2B5EF4-FFF2-40B4-BE49-F238E27FC236}">
                <a16:creationId xmlns:a16="http://schemas.microsoft.com/office/drawing/2014/main" id="{25E5B758-6EE9-4198-8D4A-ECD93288C1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742" y="1117600"/>
            <a:ext cx="11572516" cy="5554132"/>
          </a:xfrm>
        </p:spPr>
      </p:pic>
    </p:spTree>
    <p:extLst>
      <p:ext uri="{BB962C8B-B14F-4D97-AF65-F5344CB8AC3E}">
        <p14:creationId xmlns:p14="http://schemas.microsoft.com/office/powerpoint/2010/main" val="675894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6309-FBC1-4A3A-80C5-D142AEACAFF4}"/>
              </a:ext>
            </a:extLst>
          </p:cNvPr>
          <p:cNvSpPr>
            <a:spLocks noGrp="1"/>
          </p:cNvSpPr>
          <p:nvPr>
            <p:ph type="title"/>
          </p:nvPr>
        </p:nvSpPr>
        <p:spPr>
          <a:xfrm>
            <a:off x="677334" y="152400"/>
            <a:ext cx="8596668" cy="955677"/>
          </a:xfrm>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13FBE31D-65F2-482C-816E-01C784E61CD1}"/>
              </a:ext>
            </a:extLst>
          </p:cNvPr>
          <p:cNvSpPr>
            <a:spLocks noGrp="1"/>
          </p:cNvSpPr>
          <p:nvPr>
            <p:ph idx="1"/>
          </p:nvPr>
        </p:nvSpPr>
        <p:spPr>
          <a:xfrm>
            <a:off x="327468" y="1108077"/>
            <a:ext cx="9296400" cy="5076163"/>
          </a:xfrm>
        </p:spPr>
        <p:txBody>
          <a:bodyPr>
            <a:normAutofit/>
          </a:bodyPr>
          <a:lstStyle/>
          <a:p>
            <a:pPr>
              <a:defRPr/>
            </a:pPr>
            <a:r>
              <a:rPr lang="en-US" sz="2800" dirty="0"/>
              <a:t>7 Ways to Legally and Ethically Expand Your Services with Evidence-Based Telehealth, Thomas Dunham, Ph.D.; NAADAC Webinar, 1/11/2017.</a:t>
            </a:r>
          </a:p>
          <a:p>
            <a:pPr>
              <a:defRPr/>
            </a:pPr>
            <a:endParaRPr lang="en-US" sz="2800" dirty="0"/>
          </a:p>
          <a:p>
            <a:pPr>
              <a:defRPr/>
            </a:pPr>
            <a:r>
              <a:rPr lang="en-US" sz="2800" dirty="0"/>
              <a:t>Best Practices for an Online World, Daniel G. Lannin &amp; Norman A. Scott, Ph.D. American Psychological Association CE Corner, February 2014, Vol. 45, No. 2. </a:t>
            </a:r>
          </a:p>
          <a:p>
            <a:pPr>
              <a:defRPr/>
            </a:pPr>
            <a:endParaRPr lang="en-US" sz="2800" dirty="0"/>
          </a:p>
          <a:p>
            <a:pPr>
              <a:defRPr/>
            </a:pPr>
            <a:r>
              <a:rPr lang="en-US" sz="2800" dirty="0"/>
              <a:t>Georgia Telehealth Rule. Telehealth Certification Institute, Webinar, Raymond Barrett .</a:t>
            </a:r>
          </a:p>
          <a:p>
            <a:pPr>
              <a:defRPr/>
            </a:pPr>
            <a:endParaRPr lang="en-US" dirty="0"/>
          </a:p>
          <a:p>
            <a:endParaRPr lang="en-US" dirty="0"/>
          </a:p>
        </p:txBody>
      </p:sp>
      <p:sp>
        <p:nvSpPr>
          <p:cNvPr id="4" name="Footer Placeholder 3">
            <a:extLst>
              <a:ext uri="{FF2B5EF4-FFF2-40B4-BE49-F238E27FC236}">
                <a16:creationId xmlns:a16="http://schemas.microsoft.com/office/drawing/2014/main" id="{ABB25312-06B2-4883-A207-E582A5136A4D}"/>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2F490E9-6EA4-4D56-A12A-323C39EA22B0}"/>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599663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BD5E-9DD8-4264-8FC9-7AD09940362F}"/>
              </a:ext>
            </a:extLst>
          </p:cNvPr>
          <p:cNvSpPr>
            <a:spLocks noGrp="1"/>
          </p:cNvSpPr>
          <p:nvPr>
            <p:ph type="title"/>
          </p:nvPr>
        </p:nvSpPr>
        <p:spPr>
          <a:xfrm>
            <a:off x="677334" y="0"/>
            <a:ext cx="8596668" cy="816638"/>
          </a:xfrm>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63BD99F6-F292-4948-96D5-B9DE6D935DF1}"/>
              </a:ext>
            </a:extLst>
          </p:cNvPr>
          <p:cNvSpPr>
            <a:spLocks noGrp="1"/>
          </p:cNvSpPr>
          <p:nvPr>
            <p:ph idx="1"/>
          </p:nvPr>
        </p:nvSpPr>
        <p:spPr>
          <a:xfrm>
            <a:off x="287867" y="948267"/>
            <a:ext cx="8986135" cy="5093095"/>
          </a:xfrm>
        </p:spPr>
        <p:txBody>
          <a:bodyPr>
            <a:normAutofit lnSpcReduction="10000"/>
          </a:bodyPr>
          <a:lstStyle/>
          <a:p>
            <a:pPr>
              <a:defRPr/>
            </a:pPr>
            <a:endParaRPr lang="en-US" dirty="0"/>
          </a:p>
          <a:p>
            <a:pPr>
              <a:defRPr/>
            </a:pPr>
            <a:r>
              <a:rPr lang="en-US" sz="2800" dirty="0"/>
              <a:t>Ethics in an Online World, Mita M. Johnson, Ed.D., LAC, MAC. SAP; NAADAC Webinar: 4/17/2014.</a:t>
            </a:r>
          </a:p>
          <a:p>
            <a:pPr marL="0" indent="0">
              <a:buFont typeface="Wingdings" panose="05000000000000000000" pitchFamily="2" charset="2"/>
              <a:buNone/>
              <a:defRPr/>
            </a:pPr>
            <a:endParaRPr lang="en-US" sz="2800" dirty="0"/>
          </a:p>
          <a:p>
            <a:pPr>
              <a:defRPr/>
            </a:pPr>
            <a:r>
              <a:rPr lang="en-US" sz="2800" dirty="0"/>
              <a:t>An Introduction to  Ethical Issues Online, APA, PACFA, APS, Australian Psychological Society, Webinar 11/17/2015.</a:t>
            </a:r>
          </a:p>
          <a:p>
            <a:pPr marL="0" indent="0">
              <a:buFont typeface="Wingdings" panose="05000000000000000000" pitchFamily="2" charset="2"/>
              <a:buNone/>
              <a:defRPr/>
            </a:pPr>
            <a:endParaRPr lang="en-US" sz="2800" dirty="0"/>
          </a:p>
          <a:p>
            <a:pPr>
              <a:defRPr/>
            </a:pPr>
            <a:r>
              <a:rPr lang="en-US" sz="2800" dirty="0"/>
              <a:t>On Line Therapy: The Practitioner’s Definitive Guide. Mark Tyrrell. </a:t>
            </a:r>
            <a:r>
              <a:rPr lang="en-US" sz="2800" dirty="0">
                <a:hlinkClick r:id="rId3"/>
              </a:rPr>
              <a:t>http://unk.com/blog/the-definitive-guide-to-online-therapy/</a:t>
            </a:r>
            <a:endParaRPr lang="en-US" sz="2800" dirty="0"/>
          </a:p>
          <a:p>
            <a:endParaRPr lang="en-US" dirty="0"/>
          </a:p>
        </p:txBody>
      </p:sp>
      <p:sp>
        <p:nvSpPr>
          <p:cNvPr id="4" name="Footer Placeholder 3">
            <a:extLst>
              <a:ext uri="{FF2B5EF4-FFF2-40B4-BE49-F238E27FC236}">
                <a16:creationId xmlns:a16="http://schemas.microsoft.com/office/drawing/2014/main" id="{943A8186-9D74-4B02-AB8B-429245EF06FB}"/>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29444318-1254-42B8-BE3D-F3B6E53E382D}"/>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2068612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F0EA-B6F8-4C34-A43D-6FEA2CFC2867}"/>
              </a:ext>
            </a:extLst>
          </p:cNvPr>
          <p:cNvSpPr>
            <a:spLocks noGrp="1"/>
          </p:cNvSpPr>
          <p:nvPr>
            <p:ph type="title"/>
          </p:nvPr>
        </p:nvSpPr>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CA329909-12E0-4DCA-B9D2-9B5ABB64364E}"/>
              </a:ext>
            </a:extLst>
          </p:cNvPr>
          <p:cNvSpPr>
            <a:spLocks noGrp="1"/>
          </p:cNvSpPr>
          <p:nvPr>
            <p:ph idx="1"/>
          </p:nvPr>
        </p:nvSpPr>
        <p:spPr>
          <a:xfrm>
            <a:off x="321733" y="1490133"/>
            <a:ext cx="9347200" cy="4551229"/>
          </a:xfrm>
        </p:spPr>
        <p:txBody>
          <a:bodyPr>
            <a:noAutofit/>
          </a:bodyPr>
          <a:lstStyle/>
          <a:p>
            <a:pPr>
              <a:defRPr/>
            </a:pPr>
            <a:r>
              <a:rPr lang="en-US" sz="2800" dirty="0"/>
              <a:t>U.S. Department of Health and Human Services (2014) Health Insurance Portability and Accountability Act of 1996 (HIPAA).</a:t>
            </a:r>
          </a:p>
          <a:p>
            <a:pPr marL="0" indent="0">
              <a:buFont typeface="Wingdings" panose="05000000000000000000" pitchFamily="2" charset="2"/>
              <a:buNone/>
              <a:defRPr/>
            </a:pPr>
            <a:endParaRPr lang="en-US" sz="2800" dirty="0"/>
          </a:p>
          <a:p>
            <a:pPr>
              <a:defRPr/>
            </a:pPr>
            <a:r>
              <a:rPr lang="en-US" sz="2800" dirty="0"/>
              <a:t>Using Technology and Online Counseling: The Future in Now. Oscar McKnight &amp; Kerri Carmichael, Psychological Counseling Services, Ashland University; Gregory Pollock, John Carroll University</a:t>
            </a:r>
          </a:p>
        </p:txBody>
      </p:sp>
      <p:sp>
        <p:nvSpPr>
          <p:cNvPr id="4" name="Footer Placeholder 3">
            <a:extLst>
              <a:ext uri="{FF2B5EF4-FFF2-40B4-BE49-F238E27FC236}">
                <a16:creationId xmlns:a16="http://schemas.microsoft.com/office/drawing/2014/main" id="{7AD950F8-8138-47B3-8B97-6740DF1F7529}"/>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3BF1A7F-0CA8-429A-8C20-2A7C7E415F71}"/>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181175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0177-07FF-449A-BD1D-0543878F8676}"/>
              </a:ext>
            </a:extLst>
          </p:cNvPr>
          <p:cNvSpPr>
            <a:spLocks noGrp="1"/>
          </p:cNvSpPr>
          <p:nvPr>
            <p:ph type="title"/>
          </p:nvPr>
        </p:nvSpPr>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F4A7485F-E90C-43F0-8E63-D43475F7C958}"/>
              </a:ext>
            </a:extLst>
          </p:cNvPr>
          <p:cNvSpPr>
            <a:spLocks noGrp="1"/>
          </p:cNvSpPr>
          <p:nvPr>
            <p:ph idx="1"/>
          </p:nvPr>
        </p:nvSpPr>
        <p:spPr>
          <a:xfrm>
            <a:off x="440267" y="1507067"/>
            <a:ext cx="8833735" cy="4534295"/>
          </a:xfrm>
        </p:spPr>
        <p:txBody>
          <a:bodyPr>
            <a:normAutofit lnSpcReduction="10000"/>
          </a:bodyPr>
          <a:lstStyle/>
          <a:p>
            <a:pPr>
              <a:defRPr/>
            </a:pPr>
            <a:r>
              <a:rPr lang="en-US" sz="2800" dirty="0"/>
              <a:t>Professional Association Codes of Ethics and Guidelines on TeleHealth, E-Therapy, Digital Ethics, &amp; Social Media. Ofer Zur, Ph.D., Zur Institute retrieved from </a:t>
            </a:r>
            <a:r>
              <a:rPr lang="en-US" sz="2800" dirty="0">
                <a:hlinkClick r:id="rId2"/>
              </a:rPr>
              <a:t>http://www.zurinstitute.com/ethicsof telehealth.html</a:t>
            </a:r>
            <a:r>
              <a:rPr lang="en-US" sz="2800" dirty="0"/>
              <a:t>.</a:t>
            </a:r>
          </a:p>
          <a:p>
            <a:pPr>
              <a:defRPr/>
            </a:pPr>
            <a:endParaRPr lang="en-US" sz="2800" dirty="0"/>
          </a:p>
          <a:p>
            <a:pPr>
              <a:defRPr/>
            </a:pPr>
            <a:r>
              <a:rPr lang="en-US" sz="2800" dirty="0"/>
              <a:t>Model Regulatory Standards for Technology and Social Work Practice.  ASWB International Technology Task Force, 2013-2014 </a:t>
            </a:r>
          </a:p>
          <a:p>
            <a:endParaRPr lang="en-US" dirty="0"/>
          </a:p>
        </p:txBody>
      </p:sp>
      <p:sp>
        <p:nvSpPr>
          <p:cNvPr id="4" name="Footer Placeholder 3">
            <a:extLst>
              <a:ext uri="{FF2B5EF4-FFF2-40B4-BE49-F238E27FC236}">
                <a16:creationId xmlns:a16="http://schemas.microsoft.com/office/drawing/2014/main" id="{9BF3A73A-B595-44FE-9815-C47E5B5E10B9}"/>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4D47696D-6C90-48A2-980B-8C73C82C982A}"/>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3176203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3C8B-36A5-44F1-9603-35FC58F7BFD0}"/>
              </a:ext>
            </a:extLst>
          </p:cNvPr>
          <p:cNvSpPr>
            <a:spLocks noGrp="1"/>
          </p:cNvSpPr>
          <p:nvPr>
            <p:ph type="title"/>
          </p:nvPr>
        </p:nvSpPr>
        <p:spPr/>
        <p:txBody>
          <a:bodyPr>
            <a:normAutofit/>
          </a:bodyPr>
          <a:lstStyle/>
          <a:p>
            <a:r>
              <a:rPr lang="en-US" sz="4400" dirty="0"/>
              <a:t>References</a:t>
            </a:r>
          </a:p>
        </p:txBody>
      </p:sp>
      <p:sp>
        <p:nvSpPr>
          <p:cNvPr id="3" name="Content Placeholder 2">
            <a:extLst>
              <a:ext uri="{FF2B5EF4-FFF2-40B4-BE49-F238E27FC236}">
                <a16:creationId xmlns:a16="http://schemas.microsoft.com/office/drawing/2014/main" id="{CB1EE65E-DA7D-49E4-8E4D-349A38924E44}"/>
              </a:ext>
            </a:extLst>
          </p:cNvPr>
          <p:cNvSpPr>
            <a:spLocks noGrp="1"/>
          </p:cNvSpPr>
          <p:nvPr>
            <p:ph idx="1"/>
          </p:nvPr>
        </p:nvSpPr>
        <p:spPr>
          <a:xfrm>
            <a:off x="406400" y="1405467"/>
            <a:ext cx="8867602" cy="4635895"/>
          </a:xfrm>
        </p:spPr>
        <p:txBody>
          <a:bodyPr>
            <a:normAutofit lnSpcReduction="10000"/>
          </a:bodyPr>
          <a:lstStyle/>
          <a:p>
            <a:pPr marL="0" indent="0">
              <a:buFont typeface="Wingdings" panose="05000000000000000000" pitchFamily="2" charset="2"/>
              <a:buNone/>
              <a:defRPr/>
            </a:pPr>
            <a:r>
              <a:rPr lang="en-US" sz="2800" dirty="0"/>
              <a:t>Some case studies from:</a:t>
            </a:r>
          </a:p>
          <a:p>
            <a:pPr>
              <a:defRPr/>
            </a:pPr>
            <a:r>
              <a:rPr lang="en-US" sz="2800" dirty="0"/>
              <a:t> ATTC Training: Ethics in E-therapy and TeleMental Health, Addiction Technology Transfer Center (ATTC): New Ethical Dilemmas in the Digital Age. Nancy A. Roget,  MS, MFT, LAHC. University of Nevada. Webinar.</a:t>
            </a:r>
          </a:p>
          <a:p>
            <a:pPr>
              <a:defRPr/>
            </a:pPr>
            <a:endParaRPr lang="en-US" sz="2800" dirty="0"/>
          </a:p>
          <a:p>
            <a:pPr>
              <a:defRPr/>
            </a:pPr>
            <a:r>
              <a:rPr lang="en-US" sz="2800" dirty="0"/>
              <a:t>Ethics and Social Media.  PA Certification Board Annual Conference, 2014,  Stephanie Murtaugh , MA, CAADC, CCS. </a:t>
            </a:r>
          </a:p>
          <a:p>
            <a:endParaRPr lang="en-US" dirty="0"/>
          </a:p>
        </p:txBody>
      </p:sp>
      <p:sp>
        <p:nvSpPr>
          <p:cNvPr id="4" name="Footer Placeholder 3">
            <a:extLst>
              <a:ext uri="{FF2B5EF4-FFF2-40B4-BE49-F238E27FC236}">
                <a16:creationId xmlns:a16="http://schemas.microsoft.com/office/drawing/2014/main" id="{C4821CFA-73F1-4B9A-81C2-EFEAEF7209C9}"/>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91765EC2-135F-4AC4-86E2-4E8B6D6C572C}"/>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170984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4905-541F-4B1D-B02E-5A74E171BEE8}"/>
              </a:ext>
            </a:extLst>
          </p:cNvPr>
          <p:cNvSpPr>
            <a:spLocks noGrp="1"/>
          </p:cNvSpPr>
          <p:nvPr>
            <p:ph type="title"/>
          </p:nvPr>
        </p:nvSpPr>
        <p:spPr>
          <a:xfrm>
            <a:off x="677334" y="609599"/>
            <a:ext cx="8596668" cy="1320800"/>
          </a:xfrm>
        </p:spPr>
        <p:txBody>
          <a:bodyPr/>
          <a:lstStyle/>
          <a:p>
            <a:r>
              <a:rPr lang="en-US" dirty="0"/>
              <a:t>                      c</a:t>
            </a:r>
          </a:p>
        </p:txBody>
      </p:sp>
      <p:sp>
        <p:nvSpPr>
          <p:cNvPr id="4" name="Footer Placeholder 3">
            <a:extLst>
              <a:ext uri="{FF2B5EF4-FFF2-40B4-BE49-F238E27FC236}">
                <a16:creationId xmlns:a16="http://schemas.microsoft.com/office/drawing/2014/main" id="{AB8B2CC6-8634-4999-903C-9969151DDB6E}"/>
              </a:ext>
            </a:extLst>
          </p:cNvPr>
          <p:cNvSpPr>
            <a:spLocks noGrp="1"/>
          </p:cNvSpPr>
          <p:nvPr>
            <p:ph type="ftr" sz="quarter" idx="11"/>
          </p:nvPr>
        </p:nvSpPr>
        <p:spPr>
          <a:xfrm>
            <a:off x="626535" y="6394715"/>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909F6BCC-F0BB-4D39-A710-CC4C61448A7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Content Placeholder 7">
            <a:extLst>
              <a:ext uri="{FF2B5EF4-FFF2-40B4-BE49-F238E27FC236}">
                <a16:creationId xmlns:a16="http://schemas.microsoft.com/office/drawing/2014/main" id="{DD93EFE3-8143-4478-8620-DABF6A4EEA89}"/>
              </a:ext>
            </a:extLst>
          </p:cNvPr>
          <p:cNvSpPr>
            <a:spLocks noGrp="1"/>
          </p:cNvSpPr>
          <p:nvPr>
            <p:ph idx="1"/>
          </p:nvPr>
        </p:nvSpPr>
        <p:spPr>
          <a:xfrm>
            <a:off x="321733" y="1625600"/>
            <a:ext cx="10651067" cy="4780887"/>
          </a:xfrm>
        </p:spPr>
        <p:txBody>
          <a:bodyPr>
            <a:normAutofit/>
          </a:bodyPr>
          <a:lstStyle/>
          <a:p>
            <a:pPr>
              <a:defRPr/>
            </a:pPr>
            <a:r>
              <a:rPr lang="en-US" sz="2800" dirty="0"/>
              <a:t>1970’s – telehealth  first used by hospitals to provide</a:t>
            </a:r>
          </a:p>
          <a:p>
            <a:pPr marL="0" indent="0">
              <a:buFont typeface="Wingdings" panose="05000000000000000000" pitchFamily="2" charset="2"/>
              <a:buNone/>
              <a:defRPr/>
            </a:pPr>
            <a:r>
              <a:rPr lang="en-US" sz="2800" dirty="0"/>
              <a:t>	 MD to MD consultation</a:t>
            </a:r>
          </a:p>
          <a:p>
            <a:pPr>
              <a:defRPr/>
            </a:pPr>
            <a:r>
              <a:rPr lang="en-US" sz="2800" dirty="0"/>
              <a:t>2000 - Independent clinical and health practitioners began to use this methodology for therapy</a:t>
            </a:r>
          </a:p>
          <a:p>
            <a:pPr>
              <a:defRPr/>
            </a:pPr>
            <a:r>
              <a:rPr lang="en-US" sz="2800" dirty="0"/>
              <a:t>21</a:t>
            </a:r>
            <a:r>
              <a:rPr lang="en-US" sz="2800" baseline="30000" dirty="0"/>
              <a:t>st</a:t>
            </a:r>
            <a:r>
              <a:rPr lang="en-US" sz="2800" dirty="0"/>
              <a:t> century – the increased use of communication</a:t>
            </a:r>
          </a:p>
          <a:p>
            <a:pPr marL="0" indent="0">
              <a:buFont typeface="Wingdings" panose="05000000000000000000" pitchFamily="2" charset="2"/>
              <a:buNone/>
              <a:defRPr/>
            </a:pPr>
            <a:r>
              <a:rPr lang="en-US" sz="2800" dirty="0"/>
              <a:t>	by text, instant messages, email, etc.</a:t>
            </a:r>
          </a:p>
          <a:p>
            <a:pPr>
              <a:defRPr/>
            </a:pPr>
            <a:r>
              <a:rPr lang="en-US" sz="2800" dirty="0"/>
              <a:t>2006 – telehealth and face to face counseling given same rate compensation in some states by law</a:t>
            </a:r>
          </a:p>
          <a:p>
            <a:pPr>
              <a:defRPr/>
            </a:pPr>
            <a:r>
              <a:rPr lang="en-US" sz="2800" dirty="0"/>
              <a:t>2010 -  State certification for e-therapy by Florida</a:t>
            </a:r>
          </a:p>
          <a:p>
            <a:pPr>
              <a:defRPr/>
            </a:pPr>
            <a:endParaRPr lang="en-US" sz="2800" dirty="0"/>
          </a:p>
          <a:p>
            <a:pPr>
              <a:defRPr/>
            </a:pPr>
            <a:endParaRPr lang="en-US" sz="2800" dirty="0"/>
          </a:p>
          <a:p>
            <a:endParaRPr lang="en-US" dirty="0"/>
          </a:p>
        </p:txBody>
      </p:sp>
      <p:pic>
        <p:nvPicPr>
          <p:cNvPr id="10" name="Picture 3">
            <a:extLst>
              <a:ext uri="{FF2B5EF4-FFF2-40B4-BE49-F238E27FC236}">
                <a16:creationId xmlns:a16="http://schemas.microsoft.com/office/drawing/2014/main" id="{04D03B15-81B3-4640-85F2-20F9F938BE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64294"/>
            <a:ext cx="4876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83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B691-35B4-49C6-A11F-6492A1AED792}"/>
              </a:ext>
            </a:extLst>
          </p:cNvPr>
          <p:cNvSpPr>
            <a:spLocks noGrp="1"/>
          </p:cNvSpPr>
          <p:nvPr>
            <p:ph type="title"/>
          </p:nvPr>
        </p:nvSpPr>
        <p:spPr/>
        <p:txBody>
          <a:bodyPr>
            <a:normAutofit/>
          </a:bodyPr>
          <a:lstStyle/>
          <a:p>
            <a:r>
              <a:rPr lang="en-US" sz="5400" dirty="0"/>
              <a:t>Benefits/Advantages</a:t>
            </a:r>
          </a:p>
        </p:txBody>
      </p:sp>
      <p:sp>
        <p:nvSpPr>
          <p:cNvPr id="3" name="Content Placeholder 2">
            <a:extLst>
              <a:ext uri="{FF2B5EF4-FFF2-40B4-BE49-F238E27FC236}">
                <a16:creationId xmlns:a16="http://schemas.microsoft.com/office/drawing/2014/main" id="{EBE37E67-B395-4104-9A47-5DFDC950981C}"/>
              </a:ext>
            </a:extLst>
          </p:cNvPr>
          <p:cNvSpPr>
            <a:spLocks noGrp="1"/>
          </p:cNvSpPr>
          <p:nvPr>
            <p:ph idx="1"/>
          </p:nvPr>
        </p:nvSpPr>
        <p:spPr/>
        <p:txBody>
          <a:bodyPr/>
          <a:lstStyle/>
          <a:p>
            <a:pPr>
              <a:defRPr/>
            </a:pPr>
            <a:r>
              <a:rPr lang="en-US" sz="4400" dirty="0"/>
              <a:t>Accessibility</a:t>
            </a:r>
          </a:p>
          <a:p>
            <a:pPr>
              <a:defRPr/>
            </a:pPr>
            <a:r>
              <a:rPr lang="en-US" sz="4400" dirty="0"/>
              <a:t>Adaptability</a:t>
            </a:r>
          </a:p>
          <a:p>
            <a:pPr>
              <a:defRPr/>
            </a:pPr>
            <a:r>
              <a:rPr lang="en-US" sz="4400" dirty="0"/>
              <a:t>Affordability</a:t>
            </a:r>
          </a:p>
          <a:p>
            <a:pPr>
              <a:defRPr/>
            </a:pPr>
            <a:r>
              <a:rPr lang="en-US" sz="4400" dirty="0"/>
              <a:t>Convenience</a:t>
            </a:r>
          </a:p>
          <a:p>
            <a:endParaRPr lang="en-US" dirty="0"/>
          </a:p>
        </p:txBody>
      </p:sp>
      <p:sp>
        <p:nvSpPr>
          <p:cNvPr id="4" name="Footer Placeholder 3">
            <a:extLst>
              <a:ext uri="{FF2B5EF4-FFF2-40B4-BE49-F238E27FC236}">
                <a16:creationId xmlns:a16="http://schemas.microsoft.com/office/drawing/2014/main" id="{11E0A43C-69F0-4C2E-80E8-622C136B8017}"/>
              </a:ext>
            </a:extLst>
          </p:cNvPr>
          <p:cNvSpPr>
            <a:spLocks noGrp="1"/>
          </p:cNvSpPr>
          <p:nvPr>
            <p:ph type="ftr" sz="quarter" idx="11"/>
          </p:nvPr>
        </p:nvSpPr>
        <p:spPr/>
        <p:txBody>
          <a:bodyPr/>
          <a:lstStyle/>
          <a:p>
            <a:r>
              <a:rPr lang="en-US" dirty="0"/>
              <a:t>PCB Conference 2018</a:t>
            </a:r>
          </a:p>
        </p:txBody>
      </p:sp>
      <p:sp>
        <p:nvSpPr>
          <p:cNvPr id="5" name="Slide Number Placeholder 4">
            <a:extLst>
              <a:ext uri="{FF2B5EF4-FFF2-40B4-BE49-F238E27FC236}">
                <a16:creationId xmlns:a16="http://schemas.microsoft.com/office/drawing/2014/main" id="{F4E38E57-CB14-46E1-B750-D8417B39CE28}"/>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Picture 1">
            <a:extLst>
              <a:ext uri="{FF2B5EF4-FFF2-40B4-BE49-F238E27FC236}">
                <a16:creationId xmlns:a16="http://schemas.microsoft.com/office/drawing/2014/main" id="{F2988390-52AD-4921-9F86-A4FF5816A2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550055"/>
            <a:ext cx="32766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5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EF81-0EDE-4506-80A1-B7C92F9FA077}"/>
              </a:ext>
            </a:extLst>
          </p:cNvPr>
          <p:cNvSpPr>
            <a:spLocks noGrp="1"/>
          </p:cNvSpPr>
          <p:nvPr>
            <p:ph type="title"/>
          </p:nvPr>
        </p:nvSpPr>
        <p:spPr>
          <a:xfrm>
            <a:off x="677333" y="135467"/>
            <a:ext cx="8540403" cy="999066"/>
          </a:xfrm>
        </p:spPr>
        <p:txBody>
          <a:bodyPr>
            <a:normAutofit fontScale="90000"/>
          </a:bodyPr>
          <a:lstStyle/>
          <a:p>
            <a:pPr algn="ctr"/>
            <a:r>
              <a:rPr lang="en-US" sz="6000" dirty="0"/>
              <a:t>Accessibility</a:t>
            </a:r>
          </a:p>
        </p:txBody>
      </p:sp>
      <p:sp>
        <p:nvSpPr>
          <p:cNvPr id="3" name="Content Placeholder 2">
            <a:extLst>
              <a:ext uri="{FF2B5EF4-FFF2-40B4-BE49-F238E27FC236}">
                <a16:creationId xmlns:a16="http://schemas.microsoft.com/office/drawing/2014/main" id="{AF19136F-DAFF-460F-966D-4480A8FEB51F}"/>
              </a:ext>
            </a:extLst>
          </p:cNvPr>
          <p:cNvSpPr>
            <a:spLocks noGrp="1"/>
          </p:cNvSpPr>
          <p:nvPr>
            <p:ph idx="1"/>
          </p:nvPr>
        </p:nvSpPr>
        <p:spPr>
          <a:xfrm>
            <a:off x="677333" y="1151466"/>
            <a:ext cx="9905999" cy="5588000"/>
          </a:xfrm>
        </p:spPr>
        <p:txBody>
          <a:bodyPr>
            <a:normAutofit fontScale="70000" lnSpcReduction="20000"/>
          </a:bodyPr>
          <a:lstStyle/>
          <a:p>
            <a:pPr>
              <a:defRPr/>
            </a:pPr>
            <a:r>
              <a:rPr lang="en-US" sz="4000" dirty="0"/>
              <a:t>Rural/Frontier/Remote areas</a:t>
            </a:r>
          </a:p>
          <a:p>
            <a:pPr>
              <a:defRPr/>
            </a:pPr>
            <a:r>
              <a:rPr lang="en-US" sz="4000" dirty="0"/>
              <a:t>Areas with mental health professional shortages</a:t>
            </a:r>
          </a:p>
          <a:p>
            <a:pPr>
              <a:defRPr/>
            </a:pPr>
            <a:r>
              <a:rPr lang="en-US" sz="4000" dirty="0"/>
              <a:t>Underserved populations</a:t>
            </a:r>
          </a:p>
          <a:p>
            <a:pPr>
              <a:defRPr/>
            </a:pPr>
            <a:r>
              <a:rPr lang="en-US" sz="4000" dirty="0"/>
              <a:t>Disability, illness, mobility and homebound concerns</a:t>
            </a:r>
          </a:p>
          <a:p>
            <a:pPr>
              <a:defRPr/>
            </a:pPr>
            <a:r>
              <a:rPr lang="en-US" sz="4000" dirty="0"/>
              <a:t>Special MH populations including debilitating or isolating </a:t>
            </a:r>
          </a:p>
          <a:p>
            <a:pPr marL="0" indent="0">
              <a:buFont typeface="Wingdings" panose="05000000000000000000" pitchFamily="2" charset="2"/>
              <a:buNone/>
              <a:defRPr/>
            </a:pPr>
            <a:r>
              <a:rPr lang="en-US" sz="4000" dirty="0"/>
              <a:t>        SUD/MH concerns</a:t>
            </a:r>
          </a:p>
          <a:p>
            <a:pPr>
              <a:defRPr/>
            </a:pPr>
            <a:r>
              <a:rPr lang="en-US" sz="4000" dirty="0"/>
              <a:t>Quick appointment availability</a:t>
            </a:r>
          </a:p>
          <a:p>
            <a:pPr>
              <a:defRPr/>
            </a:pPr>
            <a:r>
              <a:rPr lang="en-US" sz="4000" dirty="0"/>
              <a:t>Extension of pre-established relationships when client relocates or is mobile</a:t>
            </a:r>
          </a:p>
          <a:p>
            <a:pPr>
              <a:defRPr/>
            </a:pPr>
            <a:r>
              <a:rPr lang="en-US" sz="4000" dirty="0"/>
              <a:t>Access to specialists and consultants on particular problems</a:t>
            </a:r>
          </a:p>
          <a:p>
            <a:endParaRPr lang="en-US" dirty="0"/>
          </a:p>
        </p:txBody>
      </p:sp>
      <p:sp>
        <p:nvSpPr>
          <p:cNvPr id="4" name="Footer Placeholder 3">
            <a:extLst>
              <a:ext uri="{FF2B5EF4-FFF2-40B4-BE49-F238E27FC236}">
                <a16:creationId xmlns:a16="http://schemas.microsoft.com/office/drawing/2014/main" id="{4E4C7D90-217D-4656-85DB-AA17DABA4BDA}"/>
              </a:ext>
            </a:extLst>
          </p:cNvPr>
          <p:cNvSpPr>
            <a:spLocks noGrp="1"/>
          </p:cNvSpPr>
          <p:nvPr>
            <p:ph type="ftr" sz="quarter" idx="11"/>
          </p:nvPr>
        </p:nvSpPr>
        <p:spPr>
          <a:xfrm>
            <a:off x="677333" y="6406487"/>
            <a:ext cx="6297612" cy="365125"/>
          </a:xfrm>
        </p:spPr>
        <p:txBody>
          <a:bodyPr/>
          <a:lstStyle/>
          <a:p>
            <a:r>
              <a:rPr lang="en-US" dirty="0"/>
              <a:t>PCB Conference 2018</a:t>
            </a:r>
          </a:p>
        </p:txBody>
      </p:sp>
      <p:sp>
        <p:nvSpPr>
          <p:cNvPr id="5" name="Slide Number Placeholder 4">
            <a:extLst>
              <a:ext uri="{FF2B5EF4-FFF2-40B4-BE49-F238E27FC236}">
                <a16:creationId xmlns:a16="http://schemas.microsoft.com/office/drawing/2014/main" id="{81BE3C98-9EAF-467A-AE8C-8EC14A7A6127}"/>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1">
            <a:extLst>
              <a:ext uri="{FF2B5EF4-FFF2-40B4-BE49-F238E27FC236}">
                <a16:creationId xmlns:a16="http://schemas.microsoft.com/office/drawing/2014/main" id="{0DAD8925-00C1-4FD4-ACF5-48E131FEA3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451513"/>
            <a:ext cx="3409856"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6806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546</TotalTime>
  <Words>3613</Words>
  <Application>Microsoft Office PowerPoint</Application>
  <PresentationFormat>Widescreen</PresentationFormat>
  <Paragraphs>584</Paragraphs>
  <Slides>64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MS PGothic</vt:lpstr>
      <vt:lpstr>Arial</vt:lpstr>
      <vt:lpstr>Arial Narrow</vt:lpstr>
      <vt:lpstr>Calibri</vt:lpstr>
      <vt:lpstr>Comic Sans MS</vt:lpstr>
      <vt:lpstr>Tahoma</vt:lpstr>
      <vt:lpstr>Times CE</vt:lpstr>
      <vt:lpstr>Times New Roman</vt:lpstr>
      <vt:lpstr>Trebuchet MS</vt:lpstr>
      <vt:lpstr>Wingdings</vt:lpstr>
      <vt:lpstr>Wingdings 3</vt:lpstr>
      <vt:lpstr>Facet</vt:lpstr>
      <vt:lpstr>Ethical Challenges of Social Media and Virtual Counseling</vt:lpstr>
      <vt:lpstr>Session Description</vt:lpstr>
      <vt:lpstr>Session Objectives</vt:lpstr>
      <vt:lpstr>Distance (Virtual) Counseling</vt:lpstr>
      <vt:lpstr>Social Media</vt:lpstr>
      <vt:lpstr> Social Media</vt:lpstr>
      <vt:lpstr>                      c</vt:lpstr>
      <vt:lpstr>Benefits/Advantages</vt:lpstr>
      <vt:lpstr>Accessibility</vt:lpstr>
      <vt:lpstr>Adaptability</vt:lpstr>
      <vt:lpstr>Affordability</vt:lpstr>
      <vt:lpstr>Convenience</vt:lpstr>
      <vt:lpstr>Limitations/Disadvantages</vt:lpstr>
      <vt:lpstr>Confidentiality/ Security and of Data and Client Information</vt:lpstr>
      <vt:lpstr>Technical Difficulties</vt:lpstr>
      <vt:lpstr>Limits to Populations Served</vt:lpstr>
      <vt:lpstr>Therapist Credibility/Client Identification</vt:lpstr>
      <vt:lpstr>Therapeutic Hurdles</vt:lpstr>
      <vt:lpstr>Therapeutic Hurdles</vt:lpstr>
      <vt:lpstr>Potential Ethical Problems</vt:lpstr>
      <vt:lpstr>Lack of Ethical Guidance</vt:lpstr>
      <vt:lpstr>Boundaries/ Dual Relationships</vt:lpstr>
      <vt:lpstr>Boundaries/Dual Relationships</vt:lpstr>
      <vt:lpstr>Boundaries/Dual Relationships</vt:lpstr>
      <vt:lpstr>Boundaries/Dual Relationships</vt:lpstr>
      <vt:lpstr>Informed Consent/Autonomy</vt:lpstr>
      <vt:lpstr>Competency</vt:lpstr>
      <vt:lpstr>Competency</vt:lpstr>
      <vt:lpstr>Jurisdictional Issues</vt:lpstr>
      <vt:lpstr>              Confidentiality/Privacy</vt:lpstr>
      <vt:lpstr>Confidentiality/Privacy</vt:lpstr>
      <vt:lpstr>Maintaining Client Standards</vt:lpstr>
      <vt:lpstr>Maintaining Client Standards</vt:lpstr>
      <vt:lpstr>Maintaining Client Standards</vt:lpstr>
      <vt:lpstr>Appropriate Therapeutic Interventions</vt:lpstr>
      <vt:lpstr>Appropriate Therapeutic Interventions</vt:lpstr>
      <vt:lpstr>Appropriate Therapeutic Interventions</vt:lpstr>
      <vt:lpstr>PowerPoint Presentation</vt:lpstr>
      <vt:lpstr>Vignette - Jake</vt:lpstr>
      <vt:lpstr>Vignette - Pat</vt:lpstr>
      <vt:lpstr>Vignette - Madison</vt:lpstr>
      <vt:lpstr>Vignette - Jerry</vt:lpstr>
      <vt:lpstr>Vignette - Luis</vt:lpstr>
      <vt:lpstr>Process Improvement/Take-Aways</vt:lpstr>
      <vt:lpstr>Process Improvement/Take-Aways</vt:lpstr>
      <vt:lpstr>Process Improvement Take-Aways</vt:lpstr>
      <vt:lpstr>Process Improvement Take-Aways</vt:lpstr>
      <vt:lpstr>Process Improvement Take-Aways</vt:lpstr>
      <vt:lpstr>Process Improvement Take-Aways</vt:lpstr>
      <vt:lpstr>Process Improvement Take-Aways</vt:lpstr>
      <vt:lpstr>Process Improvement Take-Aways</vt:lpstr>
      <vt:lpstr>Process Improvement Take-Aways</vt:lpstr>
      <vt:lpstr>Process Improvement Take-Aways</vt:lpstr>
      <vt:lpstr>Process Improvement Take-Aways</vt:lpstr>
      <vt:lpstr>In Closing:</vt:lpstr>
      <vt:lpstr>PowerPoint Presentation</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Challenges of Social Media and Virtual Counseling</dc:title>
  <dc:creator>Kathy Coleman</dc:creator>
  <cp:lastModifiedBy>Alissa Bradley</cp:lastModifiedBy>
  <cp:revision>43</cp:revision>
  <dcterms:created xsi:type="dcterms:W3CDTF">2018-04-25T01:23:23Z</dcterms:created>
  <dcterms:modified xsi:type="dcterms:W3CDTF">2018-04-25T15:28:00Z</dcterms:modified>
</cp:coreProperties>
</file>