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7"/>
  </p:notesMasterIdLst>
  <p:sldIdLst>
    <p:sldId id="269" r:id="rId2"/>
    <p:sldId id="266" r:id="rId3"/>
    <p:sldId id="267" r:id="rId4"/>
    <p:sldId id="276" r:id="rId5"/>
    <p:sldId id="277" r:id="rId6"/>
    <p:sldId id="274" r:id="rId7"/>
    <p:sldId id="312" r:id="rId8"/>
    <p:sldId id="313" r:id="rId9"/>
    <p:sldId id="265" r:id="rId10"/>
    <p:sldId id="278" r:id="rId11"/>
    <p:sldId id="279" r:id="rId12"/>
    <p:sldId id="315" r:id="rId13"/>
    <p:sldId id="286" r:id="rId14"/>
    <p:sldId id="268" r:id="rId15"/>
    <p:sldId id="294" r:id="rId16"/>
    <p:sldId id="280" r:id="rId17"/>
    <p:sldId id="281" r:id="rId18"/>
    <p:sldId id="284" r:id="rId19"/>
    <p:sldId id="256" r:id="rId20"/>
    <p:sldId id="282" r:id="rId21"/>
    <p:sldId id="324" r:id="rId22"/>
    <p:sldId id="332" r:id="rId23"/>
    <p:sldId id="257" r:id="rId24"/>
    <p:sldId id="283" r:id="rId25"/>
    <p:sldId id="275" r:id="rId26"/>
    <p:sldId id="293" r:id="rId27"/>
    <p:sldId id="258" r:id="rId28"/>
    <p:sldId id="259" r:id="rId29"/>
    <p:sldId id="299" r:id="rId30"/>
    <p:sldId id="287" r:id="rId31"/>
    <p:sldId id="260" r:id="rId32"/>
    <p:sldId id="291" r:id="rId33"/>
    <p:sldId id="288" r:id="rId34"/>
    <p:sldId id="289" r:id="rId35"/>
    <p:sldId id="290" r:id="rId36"/>
    <p:sldId id="261" r:id="rId37"/>
    <p:sldId id="262" r:id="rId38"/>
    <p:sldId id="263" r:id="rId39"/>
    <p:sldId id="300" r:id="rId40"/>
    <p:sldId id="301" r:id="rId41"/>
    <p:sldId id="302" r:id="rId42"/>
    <p:sldId id="303" r:id="rId43"/>
    <p:sldId id="264" r:id="rId44"/>
    <p:sldId id="292" r:id="rId45"/>
    <p:sldId id="305" r:id="rId46"/>
    <p:sldId id="306" r:id="rId47"/>
    <p:sldId id="307" r:id="rId48"/>
    <p:sldId id="296" r:id="rId49"/>
    <p:sldId id="295" r:id="rId50"/>
    <p:sldId id="321" r:id="rId51"/>
    <p:sldId id="309" r:id="rId52"/>
    <p:sldId id="310" r:id="rId53"/>
    <p:sldId id="311" r:id="rId54"/>
    <p:sldId id="317" r:id="rId55"/>
    <p:sldId id="318" r:id="rId56"/>
    <p:sldId id="322" r:id="rId57"/>
    <p:sldId id="298" r:id="rId58"/>
    <p:sldId id="333" r:id="rId59"/>
    <p:sldId id="325" r:id="rId60"/>
    <p:sldId id="326" r:id="rId61"/>
    <p:sldId id="330" r:id="rId62"/>
    <p:sldId id="327" r:id="rId63"/>
    <p:sldId id="328" r:id="rId64"/>
    <p:sldId id="329" r:id="rId65"/>
    <p:sldId id="331" r:id="rId6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FFCC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13" autoAdjust="0"/>
    <p:restoredTop sz="88104" autoAdjust="0"/>
  </p:normalViewPr>
  <p:slideViewPr>
    <p:cSldViewPr snapToGrid="0">
      <p:cViewPr varScale="1">
        <p:scale>
          <a:sx n="51" d="100"/>
          <a:sy n="51" d="100"/>
        </p:scale>
        <p:origin x="34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280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5A0113-B33A-4A13-95B2-566255D3625B}" type="doc">
      <dgm:prSet loTypeId="urn:microsoft.com/office/officeart/2005/8/layout/rings+Icon" loCatId="relationship" qsTypeId="urn:microsoft.com/office/officeart/2005/8/quickstyle/simple1" qsCatId="simple" csTypeId="urn:microsoft.com/office/officeart/2005/8/colors/accent1_2" csCatId="accent1" phldr="1"/>
      <dgm:spPr/>
    </dgm:pt>
    <dgm:pt modelId="{0E0281CF-8FAF-46BA-8230-2810DD01D53A}">
      <dgm:prSet phldrT="[Text]" custT="1"/>
      <dgm:spPr/>
      <dgm:t>
        <a:bodyPr/>
        <a:lstStyle/>
        <a:p>
          <a:pPr algn="l"/>
          <a:r>
            <a:rPr lang="en-US" sz="3600" dirty="0"/>
            <a:t>Reasonable Mind</a:t>
          </a:r>
        </a:p>
      </dgm:t>
    </dgm:pt>
    <dgm:pt modelId="{0A8F666F-8603-46F7-8EC2-8BC38F03487E}" type="parTrans" cxnId="{AD15E961-E865-4F46-A7E1-6EA9C294991D}">
      <dgm:prSet/>
      <dgm:spPr/>
      <dgm:t>
        <a:bodyPr/>
        <a:lstStyle/>
        <a:p>
          <a:endParaRPr lang="en-US"/>
        </a:p>
      </dgm:t>
    </dgm:pt>
    <dgm:pt modelId="{EF9DBAFC-2656-4DE7-86B5-EB5276159657}" type="sibTrans" cxnId="{AD15E961-E865-4F46-A7E1-6EA9C294991D}">
      <dgm:prSet/>
      <dgm:spPr/>
      <dgm:t>
        <a:bodyPr/>
        <a:lstStyle/>
        <a:p>
          <a:endParaRPr lang="en-US"/>
        </a:p>
      </dgm:t>
    </dgm:pt>
    <dgm:pt modelId="{0B75E007-008D-4445-AD7B-106E9B6EEF58}">
      <dgm:prSet phldrT="[Text]" custT="1"/>
      <dgm:spPr/>
      <dgm:t>
        <a:bodyPr/>
        <a:lstStyle/>
        <a:p>
          <a:pPr algn="r"/>
          <a:r>
            <a:rPr lang="en-US" sz="3600" dirty="0"/>
            <a:t>Emotional Mind</a:t>
          </a:r>
        </a:p>
      </dgm:t>
    </dgm:pt>
    <dgm:pt modelId="{E52DD6C4-F7EB-4C29-8BC7-40A8FA1E18FF}" type="parTrans" cxnId="{2005C2D3-EF59-49E6-9353-5F0181BEA094}">
      <dgm:prSet/>
      <dgm:spPr/>
      <dgm:t>
        <a:bodyPr/>
        <a:lstStyle/>
        <a:p>
          <a:endParaRPr lang="en-US"/>
        </a:p>
      </dgm:t>
    </dgm:pt>
    <dgm:pt modelId="{242C6C26-CE27-485C-B3E5-DAC979E7CA8E}" type="sibTrans" cxnId="{2005C2D3-EF59-49E6-9353-5F0181BEA094}">
      <dgm:prSet/>
      <dgm:spPr/>
      <dgm:t>
        <a:bodyPr/>
        <a:lstStyle/>
        <a:p>
          <a:endParaRPr lang="en-US"/>
        </a:p>
      </dgm:t>
    </dgm:pt>
    <dgm:pt modelId="{F6E0DDC5-AB0E-4C31-86B0-121341675830}" type="pres">
      <dgm:prSet presAssocID="{275A0113-B33A-4A13-95B2-566255D3625B}" presName="Name0" presStyleCnt="0">
        <dgm:presLayoutVars>
          <dgm:chMax val="7"/>
          <dgm:dir/>
          <dgm:resizeHandles val="exact"/>
        </dgm:presLayoutVars>
      </dgm:prSet>
      <dgm:spPr/>
    </dgm:pt>
    <dgm:pt modelId="{91047E5E-A509-41F0-BFFA-91CB06AE2D15}" type="pres">
      <dgm:prSet presAssocID="{275A0113-B33A-4A13-95B2-566255D3625B}" presName="ellipse1" presStyleLbl="vennNode1" presStyleIdx="0" presStyleCnt="2" custScaleX="219775" custScaleY="166694" custLinFactNeighborX="-62572" custLinFactNeighborY="35293">
        <dgm:presLayoutVars>
          <dgm:bulletEnabled val="1"/>
        </dgm:presLayoutVars>
      </dgm:prSet>
      <dgm:spPr/>
    </dgm:pt>
    <dgm:pt modelId="{82BE33DE-C335-4ACA-ACB5-EB4F26245F86}" type="pres">
      <dgm:prSet presAssocID="{275A0113-B33A-4A13-95B2-566255D3625B}" presName="ellipse2" presStyleLbl="vennNode1" presStyleIdx="1" presStyleCnt="2" custScaleX="222637" custScaleY="166694" custLinFactNeighborX="39470" custLinFactNeighborY="-33347">
        <dgm:presLayoutVars>
          <dgm:bulletEnabled val="1"/>
        </dgm:presLayoutVars>
      </dgm:prSet>
      <dgm:spPr/>
    </dgm:pt>
  </dgm:ptLst>
  <dgm:cxnLst>
    <dgm:cxn modelId="{AD15E961-E865-4F46-A7E1-6EA9C294991D}" srcId="{275A0113-B33A-4A13-95B2-566255D3625B}" destId="{0E0281CF-8FAF-46BA-8230-2810DD01D53A}" srcOrd="0" destOrd="0" parTransId="{0A8F666F-8603-46F7-8EC2-8BC38F03487E}" sibTransId="{EF9DBAFC-2656-4DE7-86B5-EB5276159657}"/>
    <dgm:cxn modelId="{2B125D79-91A6-42ED-AF1C-E930317B1922}" type="presOf" srcId="{275A0113-B33A-4A13-95B2-566255D3625B}" destId="{F6E0DDC5-AB0E-4C31-86B0-121341675830}" srcOrd="0" destOrd="0" presId="urn:microsoft.com/office/officeart/2005/8/layout/rings+Icon"/>
    <dgm:cxn modelId="{2005C2D3-EF59-49E6-9353-5F0181BEA094}" srcId="{275A0113-B33A-4A13-95B2-566255D3625B}" destId="{0B75E007-008D-4445-AD7B-106E9B6EEF58}" srcOrd="1" destOrd="0" parTransId="{E52DD6C4-F7EB-4C29-8BC7-40A8FA1E18FF}" sibTransId="{242C6C26-CE27-485C-B3E5-DAC979E7CA8E}"/>
    <dgm:cxn modelId="{23ECD7D7-91E4-4403-96BC-AA64183FB062}" type="presOf" srcId="{0B75E007-008D-4445-AD7B-106E9B6EEF58}" destId="{82BE33DE-C335-4ACA-ACB5-EB4F26245F86}" srcOrd="0" destOrd="0" presId="urn:microsoft.com/office/officeart/2005/8/layout/rings+Icon"/>
    <dgm:cxn modelId="{EEF902F5-8C5C-4F15-8109-13DEB74B50A0}" type="presOf" srcId="{0E0281CF-8FAF-46BA-8230-2810DD01D53A}" destId="{91047E5E-A509-41F0-BFFA-91CB06AE2D15}" srcOrd="0" destOrd="0" presId="urn:microsoft.com/office/officeart/2005/8/layout/rings+Icon"/>
    <dgm:cxn modelId="{2EEE2A7D-8895-4FC4-B81A-AC14F564892B}" type="presParOf" srcId="{F6E0DDC5-AB0E-4C31-86B0-121341675830}" destId="{91047E5E-A509-41F0-BFFA-91CB06AE2D15}" srcOrd="0" destOrd="0" presId="urn:microsoft.com/office/officeart/2005/8/layout/rings+Icon"/>
    <dgm:cxn modelId="{08F9D845-09B2-4F6F-8FCA-17942E798183}" type="presParOf" srcId="{F6E0DDC5-AB0E-4C31-86B0-121341675830}" destId="{82BE33DE-C335-4ACA-ACB5-EB4F26245F86}" srcOrd="1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047E5E-A509-41F0-BFFA-91CB06AE2D15}">
      <dsp:nvSpPr>
        <dsp:cNvPr id="0" name=""/>
        <dsp:cNvSpPr/>
      </dsp:nvSpPr>
      <dsp:spPr>
        <a:xfrm>
          <a:off x="0" y="14"/>
          <a:ext cx="6886905" cy="522391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Reasonable Mind</a:t>
          </a:r>
        </a:p>
      </dsp:txBody>
      <dsp:txXfrm>
        <a:off x="1008564" y="765039"/>
        <a:ext cx="4869777" cy="3693868"/>
      </dsp:txXfrm>
    </dsp:sp>
    <dsp:sp modelId="{82BE33DE-C335-4ACA-ACB5-EB4F26245F86}">
      <dsp:nvSpPr>
        <dsp:cNvPr id="0" name=""/>
        <dsp:cNvSpPr/>
      </dsp:nvSpPr>
      <dsp:spPr>
        <a:xfrm>
          <a:off x="4543879" y="14"/>
          <a:ext cx="6976589" cy="522391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Emotional Mind</a:t>
          </a:r>
        </a:p>
      </dsp:txBody>
      <dsp:txXfrm>
        <a:off x="5565577" y="765039"/>
        <a:ext cx="4933193" cy="36938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7A3469-E4E3-40C8-9C40-17C51890E86F}" type="datetimeFigureOut">
              <a:rPr lang="en-US" smtClean="0"/>
              <a:t>4/12/2018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35AD12-0E6F-4D24-875C-0A8AFA62CE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1706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35AD12-0E6F-4D24-875C-0A8AFA62CEA1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91238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35AD12-0E6F-4D24-875C-0A8AFA62CEA1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2033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 421 training manual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35AD12-0E6F-4D24-875C-0A8AFA62CEA1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7334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 439 in training manual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35AD12-0E6F-4D24-875C-0A8AFA62CEA1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04247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Different stations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35AD12-0E6F-4D24-875C-0A8AFA62CEA1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18346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Pg323 training manual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35AD12-0E6F-4D24-875C-0A8AFA62CEA1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2043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35AD12-0E6F-4D24-875C-0A8AFA62CEA1}" type="slidenum">
              <a:rPr lang="en-US" smtClean="0"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134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aron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R:\PR\Laurie\Chronicle\background rings copy.ep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12000" y="0"/>
            <a:ext cx="5080000" cy="249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R:\PR\Laurie\Logos\NEW LOGOS\TM logos\NEW CARON LOG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5257801"/>
            <a:ext cx="2540000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133600"/>
            <a:ext cx="10363200" cy="11430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30400" y="33528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57246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1219200"/>
            <a:ext cx="2590800" cy="4876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219200"/>
            <a:ext cx="7569200" cy="4876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11521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97628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66810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438400"/>
            <a:ext cx="50800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438400"/>
            <a:ext cx="50800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98890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2514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264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0617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7864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37750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02873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219200"/>
            <a:ext cx="1036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438400"/>
            <a:ext cx="10363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2052" name="Picture 4" descr="R:\PR\Laurie\Logos\NEW LOGOS\TM logos\NEW CARON LOGO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06400" y="228600"/>
            <a:ext cx="1727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 descr="R:\PR\Laurie\Chronicle\background rings copy.eps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940800" y="1"/>
            <a:ext cx="3251200" cy="159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Text Box 6"/>
          <p:cNvSpPr txBox="1">
            <a:spLocks noChangeArrowheads="1"/>
          </p:cNvSpPr>
          <p:nvPr/>
        </p:nvSpPr>
        <p:spPr bwMode="auto">
          <a:xfrm>
            <a:off x="0" y="6491289"/>
            <a:ext cx="12192000" cy="3968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sz="2000" b="1" dirty="0">
                <a:solidFill>
                  <a:schemeClr val="bg1"/>
                </a:solidFill>
                <a:latin typeface="Century Gothic" pitchFamily="34" charset="0"/>
              </a:rPr>
              <a:t>800.678.2332   I   www.caron.org</a:t>
            </a:r>
          </a:p>
        </p:txBody>
      </p:sp>
    </p:spTree>
    <p:extLst>
      <p:ext uri="{BB962C8B-B14F-4D97-AF65-F5344CB8AC3E}">
        <p14:creationId xmlns:p14="http://schemas.microsoft.com/office/powerpoint/2010/main" val="934623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340069"/>
            <a:ext cx="10363200" cy="1292772"/>
          </a:xfrm>
        </p:spPr>
        <p:txBody>
          <a:bodyPr/>
          <a:lstStyle/>
          <a:p>
            <a:r>
              <a:rPr lang="en-US" sz="4000" dirty="0"/>
              <a:t>Regulating the Co-Occurring Adolescent &amp; Young Adult through the Application of DBT Skills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421" y="3421116"/>
            <a:ext cx="11104179" cy="267488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Erin Goodhart,  LPC, CAADC, ACRPS, CCS, CSAT candidate</a:t>
            </a:r>
          </a:p>
          <a:p>
            <a:pPr marL="0" indent="0">
              <a:buNone/>
            </a:pPr>
            <a:r>
              <a:rPr lang="en-US" sz="2400" dirty="0"/>
              <a:t> Clinical Director of Women’s Continuum at Caron Treatment Centers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Cheryl Knepper, LPC, ATR-BC, ICCDPD, CSAT-S, CMAT</a:t>
            </a:r>
          </a:p>
          <a:p>
            <a:pPr marL="0" indent="0">
              <a:buNone/>
            </a:pPr>
            <a:r>
              <a:rPr lang="en-US" sz="2400" dirty="0"/>
              <a:t>VP Clinical Services, Caron Treatment Centers</a:t>
            </a:r>
          </a:p>
        </p:txBody>
      </p:sp>
      <p:pic>
        <p:nvPicPr>
          <p:cNvPr id="4" name="Picture 2" descr="\\sv012\home\Knepperc\The Artistic Journey Pictures\100_00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9407" y="2774730"/>
            <a:ext cx="2601310" cy="2427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26093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DBT Directly Addresses these Factors: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solidFill>
                  <a:srgbClr val="00B050"/>
                </a:solidFill>
              </a:rPr>
              <a:t>Increasing</a:t>
            </a:r>
            <a:r>
              <a:rPr lang="en-US" sz="2400" dirty="0"/>
              <a:t> the teen and teen’s families capabilities by teaching specific skills for self regulation</a:t>
            </a:r>
          </a:p>
          <a:p>
            <a:r>
              <a:rPr lang="en-US" sz="2400" dirty="0">
                <a:solidFill>
                  <a:srgbClr val="00B050"/>
                </a:solidFill>
              </a:rPr>
              <a:t>Improving</a:t>
            </a:r>
            <a:r>
              <a:rPr lang="en-US" sz="2400" dirty="0"/>
              <a:t> interpersonal effectiveness</a:t>
            </a:r>
          </a:p>
          <a:p>
            <a:r>
              <a:rPr lang="en-US" sz="2400" dirty="0"/>
              <a:t>Increase distress </a:t>
            </a:r>
            <a:r>
              <a:rPr lang="en-US" sz="2400" dirty="0">
                <a:solidFill>
                  <a:srgbClr val="00B050"/>
                </a:solidFill>
              </a:rPr>
              <a:t>tolerance</a:t>
            </a:r>
          </a:p>
          <a:p>
            <a:r>
              <a:rPr lang="en-US" sz="2400" dirty="0"/>
              <a:t>Improve </a:t>
            </a:r>
            <a:r>
              <a:rPr lang="en-US" sz="2400" dirty="0">
                <a:solidFill>
                  <a:srgbClr val="00B050"/>
                </a:solidFill>
              </a:rPr>
              <a:t>balanced</a:t>
            </a:r>
            <a:r>
              <a:rPr lang="en-US" sz="2400" dirty="0"/>
              <a:t> thinking and acting rather than reacting</a:t>
            </a:r>
          </a:p>
          <a:p>
            <a:r>
              <a:rPr lang="en-US" sz="2400" dirty="0">
                <a:solidFill>
                  <a:srgbClr val="00B050"/>
                </a:solidFill>
              </a:rPr>
              <a:t>Structure </a:t>
            </a:r>
            <a:r>
              <a:rPr lang="en-US" sz="2400" dirty="0"/>
              <a:t>the environment to assist in motivation, reinforcement</a:t>
            </a:r>
          </a:p>
          <a:p>
            <a:r>
              <a:rPr lang="en-US" sz="2400" dirty="0"/>
              <a:t>Patient centered approach to </a:t>
            </a:r>
            <a:r>
              <a:rPr lang="en-US" sz="2400" dirty="0">
                <a:solidFill>
                  <a:srgbClr val="00B050"/>
                </a:solidFill>
              </a:rPr>
              <a:t>individualized </a:t>
            </a:r>
            <a:r>
              <a:rPr lang="en-US" sz="2400" dirty="0"/>
              <a:t>use of skills</a:t>
            </a:r>
          </a:p>
        </p:txBody>
      </p:sp>
    </p:spTree>
    <p:extLst>
      <p:ext uri="{BB962C8B-B14F-4D97-AF65-F5344CB8AC3E}">
        <p14:creationId xmlns:p14="http://schemas.microsoft.com/office/powerpoint/2010/main" val="27782202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373" y="0"/>
            <a:ext cx="10363200" cy="1024759"/>
          </a:xfrm>
        </p:spPr>
        <p:txBody>
          <a:bodyPr/>
          <a:lstStyle/>
          <a:p>
            <a:r>
              <a:rPr lang="en-US" dirty="0"/>
              <a:t> Modules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9711" y="1245475"/>
            <a:ext cx="10363200" cy="5165835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solidFill>
                  <a:srgbClr val="0070C0"/>
                </a:solidFill>
              </a:rPr>
              <a:t>Skills based approach that offers 4 sets of skills plus one specific to Adolescents (Miller)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solidFill>
                  <a:srgbClr val="00B050"/>
                </a:solidFill>
              </a:rPr>
              <a:t>Mindfulness</a:t>
            </a:r>
            <a:r>
              <a:rPr lang="en-US" sz="2400" dirty="0"/>
              <a:t>-awareness of self and others, make wise decisions, focus, avoid judgements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solidFill>
                  <a:srgbClr val="00B050"/>
                </a:solidFill>
              </a:rPr>
              <a:t>Distress Tolerance</a:t>
            </a:r>
            <a:r>
              <a:rPr lang="en-US" sz="2400" dirty="0"/>
              <a:t>- 2 subsets, Crisis Survival and Accepting reality-coping through difficult situations without doing harm and change what you can and accept what you cannot change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solidFill>
                  <a:srgbClr val="00B050"/>
                </a:solidFill>
              </a:rPr>
              <a:t>Emotion Regulation</a:t>
            </a:r>
            <a:r>
              <a:rPr lang="en-US" sz="2400" dirty="0">
                <a:solidFill>
                  <a:srgbClr val="002060"/>
                </a:solidFill>
              </a:rPr>
              <a:t>-emotional awareness, balance, confidence building</a:t>
            </a:r>
            <a:endParaRPr lang="en-US" sz="2400" dirty="0">
              <a:solidFill>
                <a:srgbClr val="00B05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solidFill>
                  <a:srgbClr val="00B050"/>
                </a:solidFill>
              </a:rPr>
              <a:t> Interpersonal Effectiveness</a:t>
            </a:r>
            <a:r>
              <a:rPr lang="en-US" sz="2400" dirty="0">
                <a:solidFill>
                  <a:srgbClr val="002060"/>
                </a:solidFill>
              </a:rPr>
              <a:t>-communication and relationship skills, assertiveness, healthy relationship building and increase self respect in relationships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solidFill>
                  <a:srgbClr val="002060"/>
                </a:solidFill>
              </a:rPr>
              <a:t>WALKING THE MIDDLE PATH </a:t>
            </a:r>
          </a:p>
          <a:p>
            <a:pPr marL="0" indent="0">
              <a:buNone/>
            </a:pPr>
            <a:endParaRPr lang="en-US" sz="2400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rgbClr val="00B050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US" sz="20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1709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608048"/>
            <a:ext cx="8229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sz="4000" b="1" dirty="0"/>
              <a:t>Dialectical dilemmas in </a:t>
            </a:r>
            <a:br>
              <a:rPr lang="en-US" altLang="en-US" sz="4000" b="1" dirty="0"/>
            </a:br>
            <a:r>
              <a:rPr lang="en-US" altLang="en-US" sz="4000" b="1" dirty="0"/>
              <a:t>adolescent DBT</a:t>
            </a:r>
            <a:br>
              <a:rPr lang="en-US" altLang="en-US" sz="4000" b="1" dirty="0"/>
            </a:br>
            <a:endParaRPr lang="en-US" altLang="en-US" sz="4000" b="1" dirty="0"/>
          </a:p>
        </p:txBody>
      </p:sp>
      <p:sp>
        <p:nvSpPr>
          <p:cNvPr id="61445" name="WordArt 5"/>
          <p:cNvSpPr>
            <a:spLocks noChangeArrowheads="1" noChangeShapeType="1" noTextEdit="1"/>
          </p:cNvSpPr>
          <p:nvPr/>
        </p:nvSpPr>
        <p:spPr bwMode="auto">
          <a:xfrm>
            <a:off x="1676400" y="1981200"/>
            <a:ext cx="2057400" cy="16002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80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endParaRPr lang="en-US" sz="3600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Impact" panose="020B0806030902050204" pitchFamily="34" charset="0"/>
            </a:endParaRPr>
          </a:p>
        </p:txBody>
      </p:sp>
      <p:sp>
        <p:nvSpPr>
          <p:cNvPr id="22532" name="AutoShape 11"/>
          <p:cNvSpPr>
            <a:spLocks noChangeArrowheads="1"/>
          </p:cNvSpPr>
          <p:nvPr/>
        </p:nvSpPr>
        <p:spPr bwMode="auto">
          <a:xfrm>
            <a:off x="5791200" y="2895600"/>
            <a:ext cx="304800" cy="2057400"/>
          </a:xfrm>
          <a:prstGeom prst="upDownArrow">
            <a:avLst>
              <a:gd name="adj1" fmla="val 50000"/>
              <a:gd name="adj2" fmla="val 135000"/>
            </a:avLst>
          </a:prstGeom>
          <a:gradFill rotWithShape="1">
            <a:gsLst>
              <a:gs pos="0">
                <a:srgbClr val="000000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2533" name="AutoShape 13"/>
          <p:cNvSpPr>
            <a:spLocks noChangeArrowheads="1"/>
          </p:cNvSpPr>
          <p:nvPr/>
        </p:nvSpPr>
        <p:spPr bwMode="auto">
          <a:xfrm rot="-1466637">
            <a:off x="3463925" y="3965576"/>
            <a:ext cx="4516438" cy="447675"/>
          </a:xfrm>
          <a:prstGeom prst="leftRightArrow">
            <a:avLst>
              <a:gd name="adj1" fmla="val 50000"/>
              <a:gd name="adj2" fmla="val 201773"/>
            </a:avLst>
          </a:prstGeom>
          <a:gradFill rotWithShape="1">
            <a:gsLst>
              <a:gs pos="0">
                <a:srgbClr val="000000"/>
              </a:gs>
              <a:gs pos="100000">
                <a:srgbClr val="FF33CC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2534" name="AutoShape 14"/>
          <p:cNvSpPr>
            <a:spLocks noChangeArrowheads="1"/>
          </p:cNvSpPr>
          <p:nvPr/>
        </p:nvSpPr>
        <p:spPr bwMode="auto">
          <a:xfrm rot="1447576">
            <a:off x="3209925" y="3830639"/>
            <a:ext cx="5162550" cy="447675"/>
          </a:xfrm>
          <a:prstGeom prst="leftRightArrow">
            <a:avLst>
              <a:gd name="adj1" fmla="val 50000"/>
              <a:gd name="adj2" fmla="val 230638"/>
            </a:avLst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64022" y="2244857"/>
            <a:ext cx="1479892" cy="923330"/>
          </a:xfrm>
          <a:prstGeom prst="rect">
            <a:avLst/>
          </a:prstGeom>
          <a:solidFill>
            <a:schemeClr val="bg1"/>
          </a:solidFill>
          <a:effectLst>
            <a:glow rad="228600">
              <a:schemeClr val="accent3">
                <a:satMod val="175000"/>
                <a:alpha val="40000"/>
              </a:schemeClr>
            </a:glow>
            <a:outerShdw blurRad="50800" dist="50800" dir="5400000" algn="ctr" rotWithShape="0">
              <a:schemeClr val="bg1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Making light </a:t>
            </a:r>
          </a:p>
          <a:p>
            <a:pPr>
              <a:defRPr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of problems </a:t>
            </a:r>
          </a:p>
          <a:p>
            <a:pPr>
              <a:defRPr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behaviors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629088" y="2045775"/>
            <a:ext cx="2230098" cy="369332"/>
          </a:xfrm>
          <a:prstGeom prst="rect">
            <a:avLst/>
          </a:prstGeom>
          <a:solidFill>
            <a:schemeClr val="bg1"/>
          </a:solidFill>
          <a:effectLst>
            <a:glow rad="228600">
              <a:schemeClr val="accent3">
                <a:satMod val="175000"/>
                <a:alpha val="40000"/>
              </a:schemeClr>
            </a:glow>
            <a:outerShdw blurRad="50800" dist="50800" dir="5400000" algn="ctr" rotWithShape="0">
              <a:schemeClr val="bg1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Forcing independence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124568" y="2893888"/>
            <a:ext cx="1349408" cy="461665"/>
          </a:xfrm>
          <a:prstGeom prst="rect">
            <a:avLst/>
          </a:prstGeom>
          <a:solidFill>
            <a:schemeClr val="bg1"/>
          </a:solidFill>
          <a:effectLst>
            <a:glow rad="228600">
              <a:schemeClr val="accent3">
                <a:satMod val="175000"/>
                <a:alpha val="40000"/>
              </a:schemeClr>
            </a:glow>
            <a:outerShdw blurRad="50800" dist="50800" dir="5400000" algn="ctr" rotWithShape="0">
              <a:schemeClr val="bg1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Too strict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60858" y="5313855"/>
            <a:ext cx="1384674" cy="461665"/>
          </a:xfrm>
          <a:prstGeom prst="rect">
            <a:avLst/>
          </a:prstGeom>
          <a:solidFill>
            <a:schemeClr val="bg1"/>
          </a:solidFill>
          <a:effectLst>
            <a:glow rad="228600">
              <a:schemeClr val="accent3">
                <a:satMod val="175000"/>
                <a:alpha val="40000"/>
              </a:schemeClr>
            </a:glow>
            <a:outerShdw blurRad="50800" dist="50800" dir="5400000" algn="ctr" rotWithShape="0">
              <a:schemeClr val="bg1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Too loose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602315" y="5586523"/>
            <a:ext cx="2383986" cy="369332"/>
          </a:xfrm>
          <a:prstGeom prst="rect">
            <a:avLst/>
          </a:prstGeom>
          <a:solidFill>
            <a:schemeClr val="bg1"/>
          </a:solidFill>
          <a:effectLst>
            <a:glow rad="228600">
              <a:schemeClr val="accent3">
                <a:satMod val="175000"/>
                <a:alpha val="40000"/>
              </a:schemeClr>
            </a:glow>
            <a:outerShdw blurRad="50800" dist="50800" dir="5400000" algn="ctr" rotWithShape="0">
              <a:schemeClr val="bg1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Fostering independence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100375" y="5204421"/>
            <a:ext cx="2024913" cy="923330"/>
          </a:xfrm>
          <a:prstGeom prst="rect">
            <a:avLst/>
          </a:prstGeom>
          <a:solidFill>
            <a:schemeClr val="bg1"/>
          </a:solidFill>
          <a:effectLst>
            <a:glow rad="228600">
              <a:schemeClr val="accent3">
                <a:satMod val="175000"/>
                <a:alpha val="40000"/>
              </a:schemeClr>
            </a:glow>
            <a:outerShdw blurRad="50800" dist="50800" dir="5400000" algn="ctr" rotWithShape="0">
              <a:schemeClr val="bg1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Making too </a:t>
            </a:r>
          </a:p>
          <a:p>
            <a:pPr>
              <a:defRPr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much of typical </a:t>
            </a:r>
          </a:p>
          <a:p>
            <a:pPr>
              <a:defRPr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adolescent behavior</a:t>
            </a:r>
          </a:p>
        </p:txBody>
      </p:sp>
    </p:spTree>
    <p:extLst>
      <p:ext uri="{BB962C8B-B14F-4D97-AF65-F5344CB8AC3E}">
        <p14:creationId xmlns:p14="http://schemas.microsoft.com/office/powerpoint/2010/main" val="1974138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1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2805113" y="228600"/>
            <a:ext cx="6370637" cy="1742216"/>
          </a:xfrm>
        </p:spPr>
        <p:txBody>
          <a:bodyPr/>
          <a:lstStyle/>
          <a:p>
            <a:pPr eaLnBrk="1" hangingPunct="1"/>
            <a:r>
              <a:rPr lang="en-US" altLang="en-US" dirty="0"/>
              <a:t>  </a:t>
            </a:r>
            <a:r>
              <a:rPr lang="en-US" altLang="en-US" sz="3200" dirty="0"/>
              <a:t>Adolescent DBT Treatment Cycle Skill Building</a:t>
            </a:r>
          </a:p>
        </p:txBody>
      </p:sp>
      <p:sp>
        <p:nvSpPr>
          <p:cNvPr id="3" name="Donut 2"/>
          <p:cNvSpPr/>
          <p:nvPr/>
        </p:nvSpPr>
        <p:spPr>
          <a:xfrm>
            <a:off x="4383436" y="2537263"/>
            <a:ext cx="3079126" cy="3231494"/>
          </a:xfrm>
          <a:prstGeom prst="donut">
            <a:avLst>
              <a:gd name="adj" fmla="val 1564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7893" name="TextBox 5"/>
          <p:cNvSpPr txBox="1">
            <a:spLocks noChangeArrowheads="1"/>
          </p:cNvSpPr>
          <p:nvPr/>
        </p:nvSpPr>
        <p:spPr bwMode="auto">
          <a:xfrm>
            <a:off x="7462563" y="2453860"/>
            <a:ext cx="17131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</a:rPr>
              <a:t>Mindfulness</a:t>
            </a:r>
          </a:p>
        </p:txBody>
      </p:sp>
      <p:sp>
        <p:nvSpPr>
          <p:cNvPr id="37895" name="TextBox 8"/>
          <p:cNvSpPr txBox="1">
            <a:spLocks noChangeArrowheads="1"/>
          </p:cNvSpPr>
          <p:nvPr/>
        </p:nvSpPr>
        <p:spPr bwMode="auto">
          <a:xfrm>
            <a:off x="4383436" y="5852160"/>
            <a:ext cx="255076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7897" name="TextBox 10"/>
          <p:cNvSpPr txBox="1">
            <a:spLocks noChangeArrowheads="1"/>
          </p:cNvSpPr>
          <p:nvPr/>
        </p:nvSpPr>
        <p:spPr bwMode="auto">
          <a:xfrm>
            <a:off x="3048001" y="4940300"/>
            <a:ext cx="133543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 rot="10800000" flipV="1">
            <a:off x="7315200" y="3194358"/>
            <a:ext cx="3352800" cy="84997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Times New Roman" pitchFamily="18" charset="0"/>
              </a:rPr>
              <a:t>Walking the Middle path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7160281" y="2378015"/>
            <a:ext cx="1905000" cy="671619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Times New Roman" pitchFamily="18" charset="0"/>
              </a:rPr>
              <a:t>Mindfulness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4601506" y="1970817"/>
            <a:ext cx="2362200" cy="73656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Times New Roman" pitchFamily="18" charset="0"/>
              </a:rPr>
              <a:t>Distress Tolerance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7244958" y="4940300"/>
            <a:ext cx="2163690" cy="6477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Times New Roman" pitchFamily="18" charset="0"/>
              </a:rPr>
              <a:t>Mindfulness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2427325" y="4856603"/>
            <a:ext cx="2130351" cy="55359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altLang="en-US" sz="2400" dirty="0">
                <a:latin typeface="Arial" panose="020B0604020202020204" pitchFamily="34" charset="0"/>
              </a:rPr>
              <a:t>Mindfulness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4179888" y="5768758"/>
            <a:ext cx="3090861" cy="53741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Times New Roman" pitchFamily="18" charset="0"/>
              </a:rPr>
              <a:t>Emotion Regulation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2648561" y="2503551"/>
            <a:ext cx="1851171" cy="671619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Times New Roman" pitchFamily="18" charset="0"/>
              </a:rPr>
              <a:t>Mindfulness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1922279" y="3562535"/>
            <a:ext cx="2576475" cy="9906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Times New Roman" pitchFamily="18" charset="0"/>
              </a:rPr>
              <a:t>Interpersonal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Times New Roman" pitchFamily="18" charset="0"/>
              </a:rPr>
              <a:t>Effectiveness</a:t>
            </a:r>
          </a:p>
        </p:txBody>
      </p:sp>
    </p:spTree>
    <p:extLst>
      <p:ext uri="{BB962C8B-B14F-4D97-AF65-F5344CB8AC3E}">
        <p14:creationId xmlns:p14="http://schemas.microsoft.com/office/powerpoint/2010/main" val="11424759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40080"/>
            <a:ext cx="10363200" cy="1691640"/>
          </a:xfrm>
        </p:spPr>
        <p:txBody>
          <a:bodyPr/>
          <a:lstStyle/>
          <a:p>
            <a:r>
              <a:rPr lang="en-US" dirty="0"/>
              <a:t>Mindfulness Module: requires daily practice!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700" y="2331720"/>
            <a:ext cx="5417820" cy="2887980"/>
          </a:xfrm>
        </p:spPr>
      </p:pic>
    </p:spTree>
    <p:extLst>
      <p:ext uri="{BB962C8B-B14F-4D97-AF65-F5344CB8AC3E}">
        <p14:creationId xmlns:p14="http://schemas.microsoft.com/office/powerpoint/2010/main" val="39196094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DBT conceptualizes the emotionally dysregulated adolescent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3026979"/>
            <a:ext cx="10363200" cy="3163614"/>
          </a:xfrm>
        </p:spPr>
        <p:txBody>
          <a:bodyPr/>
          <a:lstStyle/>
          <a:p>
            <a:pPr>
              <a:buNone/>
            </a:pPr>
            <a:r>
              <a:rPr lang="en-US" altLang="en-US" sz="2800" dirty="0">
                <a:solidFill>
                  <a:srgbClr val="FF0000"/>
                </a:solidFill>
              </a:rPr>
              <a:t>Self dysregulation-</a:t>
            </a:r>
            <a:r>
              <a:rPr lang="en-US" altLang="en-US" sz="2800" dirty="0"/>
              <a:t>--------------------DBT Skill </a:t>
            </a:r>
            <a:r>
              <a:rPr lang="en-US" altLang="en-US" sz="2800" dirty="0">
                <a:solidFill>
                  <a:srgbClr val="00B050"/>
                </a:solidFill>
              </a:rPr>
              <a:t>Core Mindfulness</a:t>
            </a:r>
          </a:p>
          <a:p>
            <a:pPr>
              <a:buNone/>
            </a:pPr>
            <a:endParaRPr lang="en-US" altLang="en-US" sz="2800" dirty="0"/>
          </a:p>
          <a:p>
            <a:pPr lvl="1">
              <a:buFont typeface="Trebuchet MS" panose="020B0603020202020204" pitchFamily="34" charset="0"/>
              <a:buAutoNum type="alphaLcParenR"/>
            </a:pPr>
            <a:r>
              <a:rPr lang="en-US" altLang="en-US" dirty="0"/>
              <a:t>identity confusion/difficulties</a:t>
            </a:r>
          </a:p>
          <a:p>
            <a:pPr lvl="1">
              <a:buFont typeface="Trebuchet MS" panose="020B0603020202020204" pitchFamily="34" charset="0"/>
              <a:buAutoNum type="alphaLcParenR"/>
            </a:pPr>
            <a:r>
              <a:rPr lang="en-US" altLang="en-US" dirty="0"/>
              <a:t>sense of emptiness</a:t>
            </a:r>
          </a:p>
          <a:p>
            <a:pPr lvl="1">
              <a:buFont typeface="Trebuchet MS" panose="020B0603020202020204" pitchFamily="34" charset="0"/>
              <a:buAutoNum type="alphaLcParenR"/>
            </a:pPr>
            <a:r>
              <a:rPr lang="en-US" altLang="en-US" dirty="0"/>
              <a:t>lack of awareness of thought/emotion/behavior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8528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we are Mindful, we can: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Notice our thoughts without being overwhelmed by them</a:t>
            </a:r>
          </a:p>
          <a:p>
            <a:r>
              <a:rPr lang="en-US" dirty="0"/>
              <a:t>Make planned decisions &amp; avoid impulsivity</a:t>
            </a:r>
          </a:p>
          <a:p>
            <a:r>
              <a:rPr lang="en-US" dirty="0"/>
              <a:t>Be focused on, appreciate and enjoy the fun times</a:t>
            </a:r>
          </a:p>
          <a:p>
            <a:r>
              <a:rPr lang="en-US" dirty="0"/>
              <a:t>Feel more calm within your mind and body-even during stressful times</a:t>
            </a:r>
          </a:p>
          <a:p>
            <a:r>
              <a:rPr lang="en-US" dirty="0"/>
              <a:t>Act effectively and feel better</a:t>
            </a:r>
          </a:p>
        </p:txBody>
      </p:sp>
    </p:spTree>
    <p:extLst>
      <p:ext uri="{BB962C8B-B14F-4D97-AF65-F5344CB8AC3E}">
        <p14:creationId xmlns:p14="http://schemas.microsoft.com/office/powerpoint/2010/main" val="23675269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05740"/>
            <a:ext cx="9395460" cy="1783080"/>
          </a:xfrm>
        </p:spPr>
        <p:txBody>
          <a:bodyPr/>
          <a:lstStyle/>
          <a:p>
            <a:r>
              <a:rPr lang="en-US" dirty="0"/>
              <a:t>Mindfulness is opposite of Mindlessness. </a:t>
            </a:r>
            <a:br>
              <a:rPr lang="en-US" dirty="0"/>
            </a:br>
            <a:r>
              <a:rPr lang="en-US" dirty="0"/>
              <a:t>When we are mindless, we: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171700"/>
            <a:ext cx="10363200" cy="3924300"/>
          </a:xfrm>
        </p:spPr>
        <p:txBody>
          <a:bodyPr/>
          <a:lstStyle/>
          <a:p>
            <a:r>
              <a:rPr lang="en-US" dirty="0"/>
              <a:t>Don’t notice our thoughts and get overwhelmed easily, increasing anxiety, depression and anger</a:t>
            </a:r>
          </a:p>
          <a:p>
            <a:r>
              <a:rPr lang="en-US" dirty="0"/>
              <a:t>Are less likely to think about decisions and act impulsively</a:t>
            </a:r>
          </a:p>
          <a:p>
            <a:r>
              <a:rPr lang="en-US" dirty="0"/>
              <a:t>Are more likely to miss out on enjoyment and having fun because of worry or distraction</a:t>
            </a:r>
          </a:p>
          <a:p>
            <a:r>
              <a:rPr lang="en-US" dirty="0"/>
              <a:t>Increase impact of stress</a:t>
            </a:r>
          </a:p>
          <a:p>
            <a:r>
              <a:rPr lang="en-US" dirty="0"/>
              <a:t>Might not be able to use skills to assist self when you really need them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45617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Mindfulness Skills List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917370"/>
            <a:ext cx="10363200" cy="3178629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</a:rPr>
              <a:t>What Skills</a:t>
            </a:r>
            <a:r>
              <a:rPr lang="en-US" dirty="0"/>
              <a:t>:                              </a:t>
            </a:r>
            <a:r>
              <a:rPr lang="en-US" dirty="0">
                <a:solidFill>
                  <a:srgbClr val="C00000"/>
                </a:solidFill>
              </a:rPr>
              <a:t>How Skills</a:t>
            </a:r>
            <a:r>
              <a:rPr lang="en-US" dirty="0"/>
              <a:t>:</a:t>
            </a:r>
          </a:p>
          <a:p>
            <a:r>
              <a:rPr lang="en-US" dirty="0"/>
              <a:t>Observe                                 *Non-Judgmental Stance</a:t>
            </a:r>
          </a:p>
          <a:p>
            <a:r>
              <a:rPr lang="en-US" dirty="0"/>
              <a:t>Describe                                *One-Mindfully</a:t>
            </a:r>
          </a:p>
          <a:p>
            <a:r>
              <a:rPr lang="en-US" dirty="0"/>
              <a:t>Participate                             * Effectively</a:t>
            </a:r>
          </a:p>
        </p:txBody>
      </p:sp>
    </p:spTree>
    <p:extLst>
      <p:ext uri="{BB962C8B-B14F-4D97-AF65-F5344CB8AC3E}">
        <p14:creationId xmlns:p14="http://schemas.microsoft.com/office/powerpoint/2010/main" val="30106995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48266" y="0"/>
            <a:ext cx="10363200" cy="1143000"/>
          </a:xfrm>
        </p:spPr>
        <p:txBody>
          <a:bodyPr/>
          <a:lstStyle/>
          <a:p>
            <a:r>
              <a:rPr lang="en-US" sz="4000" dirty="0"/>
              <a:t>Mindfulness: Three states of Mind</a:t>
            </a:r>
            <a:r>
              <a:rPr lang="en-US" dirty="0"/>
              <a:t>	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6105609"/>
              </p:ext>
            </p:extLst>
          </p:nvPr>
        </p:nvGraphicFramePr>
        <p:xfrm>
          <a:off x="457201" y="1143000"/>
          <a:ext cx="12022666" cy="52239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854700" y="2046806"/>
            <a:ext cx="55033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W</a:t>
            </a:r>
          </a:p>
          <a:p>
            <a:pPr algn="ctr"/>
            <a:r>
              <a:rPr lang="en-US" sz="2400" dirty="0"/>
              <a:t>I</a:t>
            </a:r>
          </a:p>
          <a:p>
            <a:pPr algn="ctr"/>
            <a:r>
              <a:rPr lang="en-US" sz="2400" dirty="0"/>
              <a:t>S</a:t>
            </a:r>
          </a:p>
          <a:p>
            <a:pPr algn="ctr"/>
            <a:r>
              <a:rPr lang="en-US" sz="2400" dirty="0"/>
              <a:t>E 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M</a:t>
            </a:r>
          </a:p>
          <a:p>
            <a:pPr algn="ctr"/>
            <a:r>
              <a:rPr lang="en-US" sz="2400" dirty="0"/>
              <a:t>I</a:t>
            </a:r>
          </a:p>
          <a:p>
            <a:pPr algn="ctr"/>
            <a:r>
              <a:rPr lang="en-US" sz="2400" dirty="0"/>
              <a:t>N</a:t>
            </a:r>
          </a:p>
          <a:p>
            <a:pPr algn="ctr"/>
            <a:r>
              <a:rPr lang="en-US" sz="2400" dirty="0"/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414044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466194"/>
            <a:ext cx="10363200" cy="394138"/>
          </a:xfrm>
        </p:spPr>
        <p:txBody>
          <a:bodyPr/>
          <a:lstStyle/>
          <a:p>
            <a:r>
              <a:rPr lang="en-US" b="1" dirty="0"/>
              <a:t>Goal of Workshop 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587" y="2333297"/>
            <a:ext cx="10363200" cy="4114799"/>
          </a:xfrm>
        </p:spPr>
        <p:txBody>
          <a:bodyPr/>
          <a:lstStyle/>
          <a:p>
            <a:pPr marL="0" lvl="0" indent="0">
              <a:buNone/>
            </a:pPr>
            <a:r>
              <a:rPr lang="en-US" sz="1400" b="1" i="1" dirty="0"/>
              <a:t> </a:t>
            </a:r>
          </a:p>
          <a:p>
            <a:pPr marL="0" lvl="0" indent="0">
              <a:buNone/>
            </a:pPr>
            <a:r>
              <a:rPr lang="en-US" dirty="0"/>
              <a:t>The goal of this presentation is to provide a workshop format that offers the attendee the opportunity to learn and practice DBT skills that can be utilized with the adolescent and young adult co-occurring populations. The goal is for each attendee to have a basic understanding of the theory and practice of DBT.</a:t>
            </a:r>
          </a:p>
          <a:p>
            <a:pPr marL="0" lvl="0" indent="0">
              <a:buNone/>
            </a:pPr>
            <a:endParaRPr lang="en-US" sz="1400" b="1" i="1" dirty="0"/>
          </a:p>
          <a:p>
            <a:pPr lvl="0"/>
            <a:endParaRPr lang="en-US" sz="1400" dirty="0"/>
          </a:p>
          <a:p>
            <a:pPr marL="0" indent="0">
              <a:buNone/>
            </a:pPr>
            <a:endParaRPr lang="en-US" sz="1400" b="1" i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7518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11480"/>
            <a:ext cx="10363200" cy="1554480"/>
          </a:xfrm>
        </p:spPr>
        <p:txBody>
          <a:bodyPr/>
          <a:lstStyle/>
          <a:p>
            <a:r>
              <a:rPr lang="en-US" dirty="0"/>
              <a:t>Mindfulness Activities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2194560"/>
            <a:ext cx="5989320" cy="3451859"/>
          </a:xfrm>
        </p:spPr>
      </p:pic>
    </p:spTree>
    <p:extLst>
      <p:ext uri="{BB962C8B-B14F-4D97-AF65-F5344CB8AC3E}">
        <p14:creationId xmlns:p14="http://schemas.microsoft.com/office/powerpoint/2010/main" val="2347616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blog.timesunion.com/holistichealth/files/2011/05/mindfulness-poster-300x20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066124"/>
            <a:ext cx="5638800" cy="472507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1524000" y="1371600"/>
            <a:ext cx="3048000" cy="4834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Mindfulness allows for us to be in the moment because it is the only moment we have. In using skills such as DBT, 12-steps, life-skills, addiction-recovery skills, we only have this moment in which to use them effectively and skillfully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3200401" y="381000"/>
            <a:ext cx="4724399" cy="685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Are You…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78694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"/>
            <a:ext cx="10363200" cy="1143000"/>
          </a:xfrm>
        </p:spPr>
        <p:txBody>
          <a:bodyPr/>
          <a:lstStyle/>
          <a:p>
            <a:r>
              <a:rPr lang="en-US" dirty="0"/>
              <a:t>Three states of mind drawing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851196" y="-183938"/>
            <a:ext cx="3882390" cy="6902027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640" y="1816608"/>
            <a:ext cx="7076779" cy="39806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524" y="2432304"/>
            <a:ext cx="6854612" cy="385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166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917" y="131380"/>
            <a:ext cx="10363200" cy="1143000"/>
          </a:xfrm>
        </p:spPr>
        <p:txBody>
          <a:bodyPr/>
          <a:lstStyle/>
          <a:p>
            <a:r>
              <a:rPr lang="en-US" sz="3200" dirty="0"/>
              <a:t>Three States of Mind Practical Application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4514" y="1274380"/>
            <a:ext cx="10363200" cy="496088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Introduce the three states</a:t>
            </a:r>
          </a:p>
          <a:p>
            <a:pPr marL="0" indent="0">
              <a:buNone/>
            </a:pPr>
            <a:r>
              <a:rPr lang="en-US" b="1" u="sng" dirty="0">
                <a:solidFill>
                  <a:srgbClr val="C00000"/>
                </a:solidFill>
              </a:rPr>
              <a:t>Activity:  Stressful Event-individual or group activity</a:t>
            </a:r>
          </a:p>
          <a:p>
            <a:r>
              <a:rPr lang="en-US" dirty="0"/>
              <a:t>Give an example of a stressful event (walking down the hallway)</a:t>
            </a:r>
          </a:p>
          <a:p>
            <a:pPr lvl="1"/>
            <a:r>
              <a:rPr lang="en-US" dirty="0"/>
              <a:t>How would you respond</a:t>
            </a:r>
          </a:p>
          <a:p>
            <a:pPr lvl="1"/>
            <a:r>
              <a:rPr lang="en-US" dirty="0"/>
              <a:t>Split into 2 groups and write pros/cons of the reaction</a:t>
            </a:r>
          </a:p>
          <a:p>
            <a:pPr lvl="1"/>
            <a:r>
              <a:rPr lang="en-US" dirty="0"/>
              <a:t>Emotional mind – laughing and distracted.  Reasonable mind – right to business</a:t>
            </a:r>
          </a:p>
          <a:p>
            <a:r>
              <a:rPr lang="en-US" dirty="0"/>
              <a:t>Start each group with where found themselves in the last week</a:t>
            </a:r>
          </a:p>
        </p:txBody>
      </p:sp>
    </p:spTree>
    <p:extLst>
      <p:ext uri="{BB962C8B-B14F-4D97-AF65-F5344CB8AC3E}">
        <p14:creationId xmlns:p14="http://schemas.microsoft.com/office/powerpoint/2010/main" val="536693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5257" y="0"/>
            <a:ext cx="8273144" cy="2362200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Observe, Describe &amp; Participate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81200"/>
            <a:ext cx="10363200" cy="4114800"/>
          </a:xfrm>
        </p:spPr>
        <p:txBody>
          <a:bodyPr/>
          <a:lstStyle/>
          <a:p>
            <a:pPr marL="0" indent="0">
              <a:buNone/>
            </a:pPr>
            <a:r>
              <a:rPr lang="en-US" b="1" u="sng" dirty="0">
                <a:solidFill>
                  <a:srgbClr val="C00000"/>
                </a:solidFill>
              </a:rPr>
              <a:t> Activity: Mystery Bags-group activity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2060"/>
                </a:solidFill>
              </a:rPr>
              <a:t>Discussion questions</a:t>
            </a:r>
            <a:r>
              <a:rPr lang="en-US" dirty="0">
                <a:solidFill>
                  <a:srgbClr val="002060"/>
                </a:solidFill>
              </a:rPr>
              <a:t>: </a:t>
            </a:r>
          </a:p>
          <a:p>
            <a:r>
              <a:rPr lang="en-US" dirty="0">
                <a:solidFill>
                  <a:srgbClr val="002060"/>
                </a:solidFill>
              </a:rPr>
              <a:t>What was it like to use observe and describe? What did you learn about yourself or your environment?</a:t>
            </a:r>
          </a:p>
          <a:p>
            <a:r>
              <a:rPr lang="en-US" dirty="0">
                <a:solidFill>
                  <a:srgbClr val="002060"/>
                </a:solidFill>
              </a:rPr>
              <a:t>What was it like to participate without acting on urges?</a:t>
            </a:r>
          </a:p>
          <a:p>
            <a:r>
              <a:rPr lang="en-US" dirty="0">
                <a:solidFill>
                  <a:srgbClr val="002060"/>
                </a:solidFill>
              </a:rPr>
              <a:t>How do you think this could be helpful?</a:t>
            </a:r>
          </a:p>
          <a:p>
            <a:r>
              <a:rPr lang="en-US" dirty="0">
                <a:solidFill>
                  <a:srgbClr val="002060"/>
                </a:solidFill>
              </a:rPr>
              <a:t>How could you use Observe, Describe &amp; Participate in your day to day tasks and interactions?</a:t>
            </a:r>
          </a:p>
          <a:p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0707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Distress Tolerance Module</a:t>
            </a:r>
          </a:p>
        </p:txBody>
      </p:sp>
      <p:pic>
        <p:nvPicPr>
          <p:cNvPr id="8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537" y="2838450"/>
            <a:ext cx="2828925" cy="2857500"/>
          </a:xfrm>
        </p:spPr>
      </p:pic>
    </p:spTree>
    <p:extLst>
      <p:ext uri="{BB962C8B-B14F-4D97-AF65-F5344CB8AC3E}">
        <p14:creationId xmlns:p14="http://schemas.microsoft.com/office/powerpoint/2010/main" val="36192162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DBT conceptualizes the emotionally dysregulated adolescent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3294993"/>
            <a:ext cx="10363200" cy="2801006"/>
          </a:xfrm>
        </p:spPr>
        <p:txBody>
          <a:bodyPr/>
          <a:lstStyle/>
          <a:p>
            <a:pPr>
              <a:buNone/>
            </a:pPr>
            <a:r>
              <a:rPr lang="en-US" altLang="en-US" sz="2400" dirty="0"/>
              <a:t> </a:t>
            </a:r>
            <a:r>
              <a:rPr lang="en-US" altLang="en-US" sz="2800" dirty="0">
                <a:solidFill>
                  <a:srgbClr val="FF0000"/>
                </a:solidFill>
              </a:rPr>
              <a:t>Behavioral dysregulation-</a:t>
            </a:r>
            <a:r>
              <a:rPr lang="en-US" altLang="en-US" sz="2800" dirty="0"/>
              <a:t>--------</a:t>
            </a:r>
            <a:r>
              <a:rPr lang="en-US" altLang="en-US" sz="2800" dirty="0">
                <a:solidFill>
                  <a:srgbClr val="00B050"/>
                </a:solidFill>
              </a:rPr>
              <a:t>DBT Skill Distress Tolerance</a:t>
            </a:r>
          </a:p>
          <a:p>
            <a:pPr lvl="1">
              <a:buFont typeface="Trebuchet MS" panose="020B0603020202020204" pitchFamily="34" charset="0"/>
              <a:buAutoNum type="alphaLcParenR"/>
            </a:pPr>
            <a:r>
              <a:rPr lang="en-US" altLang="en-US" dirty="0"/>
              <a:t>Para suicidal/ suicidal behavior</a:t>
            </a:r>
          </a:p>
          <a:p>
            <a:pPr lvl="1">
              <a:buFont typeface="Trebuchet MS" panose="020B0603020202020204" pitchFamily="34" charset="0"/>
              <a:buAutoNum type="alphaLcParenR"/>
            </a:pPr>
            <a:r>
              <a:rPr lang="en-US" altLang="en-US" dirty="0"/>
              <a:t>impulsive behaviors including: ED behavior, alcohol/drug use behavior, risky sexual behavior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0114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18534"/>
            <a:ext cx="10363200" cy="1143000"/>
          </a:xfrm>
        </p:spPr>
        <p:txBody>
          <a:bodyPr/>
          <a:lstStyle/>
          <a:p>
            <a:r>
              <a:rPr lang="en-US" dirty="0"/>
              <a:t>Distress Tolerance Skills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399" y="1473200"/>
            <a:ext cx="11853333" cy="4622800"/>
          </a:xfrm>
        </p:spPr>
        <p:txBody>
          <a:bodyPr/>
          <a:lstStyle/>
          <a:p>
            <a:r>
              <a:rPr lang="en-US" dirty="0"/>
              <a:t>Help tolerate emotional pain not remove the pain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2 types of skills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Crisis Survival: </a:t>
            </a:r>
            <a:r>
              <a:rPr lang="en-US" dirty="0"/>
              <a:t>Situation cannot be avoided </a:t>
            </a:r>
          </a:p>
          <a:p>
            <a:pPr lvl="2"/>
            <a:r>
              <a:rPr lang="en-US" dirty="0"/>
              <a:t>Goal is not to make the situation worse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Acceptance:</a:t>
            </a:r>
          </a:p>
          <a:p>
            <a:pPr lvl="2"/>
            <a:r>
              <a:rPr lang="en-US" dirty="0"/>
              <a:t>Goal is to accept painful situations rather than avoid or fight them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0902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28536">
            <a:off x="503176" y="1400708"/>
            <a:ext cx="12195661" cy="395236"/>
          </a:xfrm>
        </p:spPr>
        <p:txBody>
          <a:bodyPr/>
          <a:lstStyle/>
          <a:p>
            <a:r>
              <a:rPr lang="en-US" sz="3600" b="1" dirty="0"/>
              <a:t>Distress Tolerance: Distract with Wise Mind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267" y="1828800"/>
            <a:ext cx="11785600" cy="4267200"/>
          </a:xfrm>
        </p:spPr>
        <p:txBody>
          <a:bodyPr/>
          <a:lstStyle/>
          <a:p>
            <a:r>
              <a:rPr lang="en-US" sz="2800" b="1" u="sng" dirty="0">
                <a:solidFill>
                  <a:schemeClr val="tx2"/>
                </a:solidFill>
              </a:rPr>
              <a:t>Rate current level of distress</a:t>
            </a:r>
          </a:p>
          <a:p>
            <a:r>
              <a:rPr lang="en-US" sz="2800" dirty="0">
                <a:solidFill>
                  <a:srgbClr val="FF0000"/>
                </a:solidFill>
              </a:rPr>
              <a:t>A</a:t>
            </a:r>
            <a:r>
              <a:rPr lang="en-US" sz="2800" dirty="0"/>
              <a:t>: Activities</a:t>
            </a:r>
          </a:p>
          <a:p>
            <a:r>
              <a:rPr lang="en-US" sz="2800" dirty="0">
                <a:solidFill>
                  <a:srgbClr val="00B050"/>
                </a:solidFill>
              </a:rPr>
              <a:t>C</a:t>
            </a:r>
            <a:r>
              <a:rPr lang="en-US" sz="2800" dirty="0"/>
              <a:t>: Contributing</a:t>
            </a:r>
          </a:p>
          <a:p>
            <a:r>
              <a:rPr lang="en-US" sz="2800" dirty="0">
                <a:solidFill>
                  <a:schemeClr val="accent4">
                    <a:lumMod val="50000"/>
                    <a:lumOff val="50000"/>
                  </a:schemeClr>
                </a:solidFill>
              </a:rPr>
              <a:t>C</a:t>
            </a:r>
            <a:r>
              <a:rPr lang="en-US" sz="2800" dirty="0"/>
              <a:t>: Comparisons</a:t>
            </a:r>
          </a:p>
          <a:p>
            <a:r>
              <a:rPr lang="en-US" sz="2800" dirty="0">
                <a:solidFill>
                  <a:srgbClr val="CC0099"/>
                </a:solidFill>
              </a:rPr>
              <a:t>E:</a:t>
            </a:r>
            <a:r>
              <a:rPr lang="en-US" sz="2800" dirty="0"/>
              <a:t> Emotions</a:t>
            </a:r>
          </a:p>
          <a:p>
            <a:r>
              <a:rPr lang="en-US" sz="2800" dirty="0">
                <a:solidFill>
                  <a:srgbClr val="FFCC00"/>
                </a:solidFill>
              </a:rPr>
              <a:t>P: </a:t>
            </a:r>
            <a:r>
              <a:rPr lang="en-US" sz="2800" dirty="0"/>
              <a:t>Pushing Away</a:t>
            </a:r>
          </a:p>
          <a:p>
            <a:r>
              <a:rPr lang="en-US" sz="2800" dirty="0">
                <a:solidFill>
                  <a:srgbClr val="7030A0"/>
                </a:solidFill>
              </a:rPr>
              <a:t>T: </a:t>
            </a:r>
            <a:r>
              <a:rPr lang="en-US" sz="2800" dirty="0"/>
              <a:t>Thoughts</a:t>
            </a:r>
          </a:p>
          <a:p>
            <a:r>
              <a:rPr lang="en-US" sz="2800" dirty="0">
                <a:solidFill>
                  <a:srgbClr val="C00000"/>
                </a:solidFill>
              </a:rPr>
              <a:t>S: </a:t>
            </a:r>
            <a:r>
              <a:rPr lang="en-US" sz="2800" dirty="0"/>
              <a:t>Sensations</a:t>
            </a:r>
          </a:p>
        </p:txBody>
      </p:sp>
    </p:spTree>
    <p:extLst>
      <p:ext uri="{BB962C8B-B14F-4D97-AF65-F5344CB8AC3E}">
        <p14:creationId xmlns:p14="http://schemas.microsoft.com/office/powerpoint/2010/main" val="252192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94360"/>
            <a:ext cx="10363200" cy="1767840"/>
          </a:xfrm>
        </p:spPr>
        <p:txBody>
          <a:bodyPr/>
          <a:lstStyle/>
          <a:p>
            <a:r>
              <a:rPr lang="en-US" dirty="0"/>
              <a:t>Distress Tolerance Module Skills List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Crisis Survival Skills:             Accepting Reality Skills: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Wise Mind Accepts                   </a:t>
            </a:r>
            <a:r>
              <a:rPr lang="en-US" dirty="0">
                <a:solidFill>
                  <a:srgbClr val="00B050"/>
                </a:solidFill>
              </a:rPr>
              <a:t>Pros &amp; Cons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Self-soothe                                </a:t>
            </a:r>
            <a:r>
              <a:rPr lang="en-US" dirty="0">
                <a:solidFill>
                  <a:srgbClr val="00B050"/>
                </a:solidFill>
              </a:rPr>
              <a:t>Radical Acceptance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Improve the Moment                </a:t>
            </a:r>
            <a:r>
              <a:rPr lang="en-US" dirty="0">
                <a:solidFill>
                  <a:srgbClr val="00B050"/>
                </a:solidFill>
              </a:rPr>
              <a:t>Turn the Mind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Half Smile                                 </a:t>
            </a:r>
            <a:r>
              <a:rPr lang="en-US" dirty="0">
                <a:solidFill>
                  <a:srgbClr val="00B050"/>
                </a:solidFill>
              </a:rPr>
              <a:t>Willingness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Creative outlet</a:t>
            </a:r>
          </a:p>
        </p:txBody>
      </p:sp>
    </p:spTree>
    <p:extLst>
      <p:ext uri="{BB962C8B-B14F-4D97-AF65-F5344CB8AC3E}">
        <p14:creationId xmlns:p14="http://schemas.microsoft.com/office/powerpoint/2010/main" val="36845604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77917"/>
            <a:ext cx="9144000" cy="993228"/>
          </a:xfrm>
        </p:spPr>
        <p:txBody>
          <a:bodyPr/>
          <a:lstStyle/>
          <a:p>
            <a:r>
              <a:rPr lang="en-US" b="1" i="1" dirty="0"/>
              <a:t>Educational Objectives  </a:t>
            </a:r>
            <a:br>
              <a:rPr lang="en-US" b="1" i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3324" y="1560786"/>
            <a:ext cx="10373709" cy="4997668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The participant will:</a:t>
            </a:r>
          </a:p>
          <a:p>
            <a:pPr lvl="0"/>
            <a:r>
              <a:rPr lang="en-US" sz="2000" dirty="0"/>
              <a:t>be able to cite research regarding the use of DBT with the co-occurring adolescent and young adult populations</a:t>
            </a:r>
          </a:p>
          <a:p>
            <a:pPr lvl="0"/>
            <a:r>
              <a:rPr lang="en-US" sz="2000" dirty="0"/>
              <a:t>Demonstrate through practice the use of mindfulness, diary cards and behavioral chain analysis</a:t>
            </a:r>
          </a:p>
          <a:p>
            <a:pPr lvl="0"/>
            <a:r>
              <a:rPr lang="en-US" sz="2000" dirty="0"/>
              <a:t>Understand the complexity of treating co-occurring addiction and mental health disorders commonly found in adolescence and young adulthood</a:t>
            </a:r>
          </a:p>
          <a:p>
            <a:pPr lvl="0"/>
            <a:r>
              <a:rPr lang="en-US" sz="2000" dirty="0"/>
              <a:t>Understand the Bio-psych-social model of treating behavioral health disorders</a:t>
            </a:r>
          </a:p>
          <a:p>
            <a:pPr lvl="0"/>
            <a:r>
              <a:rPr lang="en-US" sz="2000" dirty="0"/>
              <a:t>Present skill and then practice skill with other workshop attendees, design a treatment plan that includes DBT interventions</a:t>
            </a:r>
          </a:p>
          <a:p>
            <a:pPr lvl="0"/>
            <a:r>
              <a:rPr lang="en-US" sz="2000" dirty="0"/>
              <a:t> Identify the Basic principles of DBT</a:t>
            </a:r>
          </a:p>
          <a:p>
            <a:pPr lvl="0"/>
            <a:r>
              <a:rPr lang="en-US" sz="2000" dirty="0"/>
              <a:t> Apply multiple skills including distress tolerance, interpersonal skills, mindfulness and emotional regulation with co-occurring disordered young people</a:t>
            </a:r>
          </a:p>
          <a:p>
            <a:pPr marL="0" lvl="0" indent="0">
              <a:buNone/>
            </a:pPr>
            <a:endParaRPr lang="en-US" sz="2000" dirty="0"/>
          </a:p>
          <a:p>
            <a:pPr marL="457200" lvl="1" indent="0"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8887479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Distress Tolerance Activities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2438400"/>
            <a:ext cx="4876800" cy="3657600"/>
          </a:xfrm>
        </p:spPr>
      </p:pic>
    </p:spTree>
    <p:extLst>
      <p:ext uri="{BB962C8B-B14F-4D97-AF65-F5344CB8AC3E}">
        <p14:creationId xmlns:p14="http://schemas.microsoft.com/office/powerpoint/2010/main" val="24915112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9186"/>
            <a:ext cx="10363200" cy="2475186"/>
          </a:xfrm>
        </p:spPr>
        <p:txBody>
          <a:bodyPr/>
          <a:lstStyle/>
          <a:p>
            <a:r>
              <a:rPr lang="en-US" b="1" dirty="0"/>
              <a:t>Distress Tolerance: Self-Soothe Skills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6032" y="1954924"/>
            <a:ext cx="11558016" cy="4141076"/>
          </a:xfrm>
        </p:spPr>
        <p:txBody>
          <a:bodyPr/>
          <a:lstStyle/>
          <a:p>
            <a:pPr lvl="1"/>
            <a:r>
              <a:rPr lang="en-US" dirty="0"/>
              <a:t>Vision</a:t>
            </a:r>
          </a:p>
          <a:p>
            <a:pPr lvl="1"/>
            <a:r>
              <a:rPr lang="en-US" dirty="0"/>
              <a:t>Hearing</a:t>
            </a:r>
          </a:p>
          <a:p>
            <a:pPr lvl="1"/>
            <a:r>
              <a:rPr lang="en-US" dirty="0"/>
              <a:t>Smell</a:t>
            </a:r>
          </a:p>
          <a:p>
            <a:pPr lvl="1"/>
            <a:r>
              <a:rPr lang="en-US" dirty="0"/>
              <a:t>Taste</a:t>
            </a:r>
          </a:p>
          <a:p>
            <a:pPr lvl="1"/>
            <a:r>
              <a:rPr lang="en-US" dirty="0"/>
              <a:t>Touch</a:t>
            </a:r>
          </a:p>
          <a:p>
            <a:pPr lvl="1"/>
            <a:r>
              <a:rPr lang="en-US" dirty="0"/>
              <a:t>Movement-Kinetic</a:t>
            </a:r>
          </a:p>
          <a:p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Activity: </a:t>
            </a:r>
            <a:r>
              <a:rPr lang="en-US" dirty="0">
                <a:solidFill>
                  <a:srgbClr val="002060"/>
                </a:solidFill>
              </a:rPr>
              <a:t>Develop a </a:t>
            </a:r>
            <a:r>
              <a:rPr lang="en-US" dirty="0">
                <a:solidFill>
                  <a:srgbClr val="CC0099"/>
                </a:solidFill>
              </a:rPr>
              <a:t>Self-Soothe kit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3221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Distress Tolerance Skills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354580"/>
            <a:ext cx="10363200" cy="36576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Activity: Imagery “My Happy Place”</a:t>
            </a:r>
          </a:p>
          <a:p>
            <a:pPr marL="0" indent="0">
              <a:buNone/>
            </a:pPr>
            <a:r>
              <a:rPr lang="en-US" dirty="0">
                <a:solidFill>
                  <a:srgbClr val="002060"/>
                </a:solidFill>
              </a:rPr>
              <a:t>Design a collage through cutting out pictures or gather from pre cut images that represent a place that is happy and pleasant</a:t>
            </a:r>
          </a:p>
          <a:p>
            <a:pPr marL="0" indent="0">
              <a:buNone/>
            </a:pPr>
            <a:r>
              <a:rPr lang="en-US" dirty="0">
                <a:solidFill>
                  <a:srgbClr val="002060"/>
                </a:solidFill>
              </a:rPr>
              <a:t>Discuss what elements make this place safe and happy, post collage in a place that will be a reminder</a:t>
            </a:r>
          </a:p>
          <a:p>
            <a:pPr marL="0" indent="0">
              <a:buNone/>
            </a:pPr>
            <a:endParaRPr lang="en-US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002060"/>
                </a:solidFill>
              </a:rPr>
              <a:t> </a:t>
            </a:r>
          </a:p>
          <a:p>
            <a:pPr marL="0" indent="0">
              <a:buNone/>
            </a:pP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7402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Distress Tolerance Skills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Activity: “One  Thing at a Time”</a:t>
            </a:r>
          </a:p>
          <a:p>
            <a:r>
              <a:rPr lang="en-US" dirty="0"/>
              <a:t>One thing at a time skill helps improve the moment by focusing on only one step at a time</a:t>
            </a:r>
          </a:p>
          <a:p>
            <a:r>
              <a:rPr lang="en-US" dirty="0"/>
              <a:t>Jenga game with questions related to tolerance and destressing-focus on one piece at a time and waiting turn, in turn focusing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8676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Emotional Regulation Module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2651760"/>
            <a:ext cx="4069079" cy="3158490"/>
          </a:xfrm>
        </p:spPr>
      </p:pic>
    </p:spTree>
    <p:extLst>
      <p:ext uri="{BB962C8B-B14F-4D97-AF65-F5344CB8AC3E}">
        <p14:creationId xmlns:p14="http://schemas.microsoft.com/office/powerpoint/2010/main" val="1352043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219200"/>
            <a:ext cx="10363200" cy="1650124"/>
          </a:xfrm>
        </p:spPr>
        <p:txBody>
          <a:bodyPr/>
          <a:lstStyle/>
          <a:p>
            <a:r>
              <a:rPr lang="en-US" altLang="en-US" dirty="0"/>
              <a:t>DBT conceptualizes the emotionally dysregulated adolescent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800" y="2743200"/>
            <a:ext cx="7924800" cy="3581400"/>
          </a:xfrm>
        </p:spPr>
        <p:txBody>
          <a:bodyPr/>
          <a:lstStyle/>
          <a:p>
            <a:pPr marL="0" indent="0">
              <a:buNone/>
              <a:defRPr/>
            </a:pPr>
            <a:endParaRPr lang="en-US" altLang="en-US" sz="2400" dirty="0"/>
          </a:p>
          <a:p>
            <a:pPr>
              <a:buNone/>
              <a:defRPr/>
            </a:pPr>
            <a:r>
              <a:rPr lang="en-US" altLang="en-US" sz="2800" dirty="0"/>
              <a:t>  </a:t>
            </a:r>
            <a:r>
              <a:rPr lang="en-US" altLang="en-US" sz="2800" dirty="0">
                <a:solidFill>
                  <a:srgbClr val="FF0000"/>
                </a:solidFill>
              </a:rPr>
              <a:t>Emotional Dysregulation-</a:t>
            </a:r>
            <a:r>
              <a:rPr lang="en-US" altLang="en-US" sz="2800" dirty="0"/>
              <a:t>--------------</a:t>
            </a:r>
            <a:r>
              <a:rPr lang="en-US" altLang="en-US" sz="2800" dirty="0">
                <a:solidFill>
                  <a:srgbClr val="00B050"/>
                </a:solidFill>
              </a:rPr>
              <a:t>DBT skill Emotion Regulation</a:t>
            </a:r>
          </a:p>
          <a:p>
            <a:pPr lvl="1">
              <a:buFont typeface="+mj-lt"/>
              <a:buAutoNum type="alphaLcParenR"/>
              <a:defRPr/>
            </a:pPr>
            <a:r>
              <a:rPr lang="en-US" altLang="en-US" dirty="0"/>
              <a:t>emotional vulnerability</a:t>
            </a:r>
          </a:p>
          <a:p>
            <a:pPr lvl="1">
              <a:buFont typeface="+mj-lt"/>
              <a:buAutoNum type="alphaLcParenR"/>
              <a:defRPr/>
            </a:pPr>
            <a:r>
              <a:rPr lang="en-US" altLang="en-US" dirty="0"/>
              <a:t>affective lability</a:t>
            </a:r>
          </a:p>
          <a:p>
            <a:pPr lvl="1">
              <a:buFont typeface="+mj-lt"/>
              <a:buAutoNum type="alphaLcParenR"/>
              <a:defRPr/>
            </a:pPr>
            <a:r>
              <a:rPr lang="en-US" altLang="en-US" dirty="0"/>
              <a:t>problems with anger</a:t>
            </a:r>
          </a:p>
          <a:p>
            <a:pPr lvl="1">
              <a:buFont typeface="+mj-lt"/>
              <a:buAutoNum type="alphaLcParenR"/>
              <a:defRPr/>
            </a:pPr>
            <a:r>
              <a:rPr lang="en-US" altLang="en-US" dirty="0"/>
              <a:t>Steady negative emotional states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8934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056" y="182880"/>
            <a:ext cx="10363200" cy="2194560"/>
          </a:xfrm>
        </p:spPr>
        <p:txBody>
          <a:bodyPr/>
          <a:lstStyle/>
          <a:p>
            <a:r>
              <a:rPr lang="en-US" sz="4800" dirty="0"/>
              <a:t>Emotional Regulation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720340"/>
            <a:ext cx="10363200" cy="3375660"/>
          </a:xfrm>
        </p:spPr>
        <p:txBody>
          <a:bodyPr/>
          <a:lstStyle/>
          <a:p>
            <a:pPr marL="0" indent="0">
              <a:buNone/>
            </a:pPr>
            <a:r>
              <a:rPr lang="en-US" sz="4000" dirty="0"/>
              <a:t>Goal is to reduce emotional suffering not get rid of emotions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41627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2096" y="158496"/>
            <a:ext cx="7266432" cy="2264664"/>
          </a:xfrm>
        </p:spPr>
        <p:txBody>
          <a:bodyPr/>
          <a:lstStyle/>
          <a:p>
            <a:r>
              <a:rPr lang="en-US" dirty="0"/>
              <a:t>Emotional Regulation: What do Emotions do for Us 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072" y="2834640"/>
            <a:ext cx="11777472" cy="3261360"/>
          </a:xfrm>
        </p:spPr>
        <p:txBody>
          <a:bodyPr/>
          <a:lstStyle/>
          <a:p>
            <a:r>
              <a:rPr lang="en-US" sz="4000" dirty="0"/>
              <a:t>Emotions give us information</a:t>
            </a:r>
          </a:p>
          <a:p>
            <a:r>
              <a:rPr lang="en-US" sz="4000" dirty="0"/>
              <a:t>Emotions communicate to, and influence, others</a:t>
            </a:r>
          </a:p>
          <a:p>
            <a:r>
              <a:rPr lang="en-US" sz="4000" dirty="0"/>
              <a:t>Emotions motivate and prepare us for action</a:t>
            </a:r>
          </a:p>
        </p:txBody>
      </p:sp>
    </p:spTree>
    <p:extLst>
      <p:ext uri="{BB962C8B-B14F-4D97-AF65-F5344CB8AC3E}">
        <p14:creationId xmlns:p14="http://schemas.microsoft.com/office/powerpoint/2010/main" val="333290983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68224"/>
            <a:ext cx="10363200" cy="1857756"/>
          </a:xfrm>
        </p:spPr>
        <p:txBody>
          <a:bodyPr/>
          <a:lstStyle/>
          <a:p>
            <a:r>
              <a:rPr lang="en-US" sz="4000" dirty="0"/>
              <a:t>Emotional Regulation: Check the Facts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224" y="2354580"/>
            <a:ext cx="11643360" cy="3741420"/>
          </a:xfrm>
        </p:spPr>
        <p:txBody>
          <a:bodyPr/>
          <a:lstStyle/>
          <a:p>
            <a:r>
              <a:rPr lang="en-US" dirty="0"/>
              <a:t>What is the emotion I want to change?</a:t>
            </a:r>
          </a:p>
          <a:p>
            <a:r>
              <a:rPr lang="en-US" dirty="0"/>
              <a:t>What is the prompting event for my emotional reaction?</a:t>
            </a:r>
          </a:p>
          <a:p>
            <a:pPr lvl="1"/>
            <a:r>
              <a:rPr lang="en-US" sz="3200" dirty="0"/>
              <a:t>Describe the prompting events</a:t>
            </a:r>
          </a:p>
          <a:p>
            <a:pPr lvl="1"/>
            <a:r>
              <a:rPr lang="en-US" sz="3200" dirty="0"/>
              <a:t>Look for extremes and judgements and rewrite the facts</a:t>
            </a:r>
          </a:p>
          <a:p>
            <a:r>
              <a:rPr lang="en-US" dirty="0"/>
              <a:t>What are interpretations about the facts?</a:t>
            </a:r>
          </a:p>
          <a:p>
            <a:pPr lvl="1"/>
            <a:r>
              <a:rPr lang="en-US" sz="3200" dirty="0"/>
              <a:t>List as many other possible interpretations of the facts</a:t>
            </a:r>
          </a:p>
        </p:txBody>
      </p:sp>
    </p:spTree>
    <p:extLst>
      <p:ext uri="{BB962C8B-B14F-4D97-AF65-F5344CB8AC3E}">
        <p14:creationId xmlns:p14="http://schemas.microsoft.com/office/powerpoint/2010/main" val="355879263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10363200" cy="1645920"/>
          </a:xfrm>
        </p:spPr>
        <p:txBody>
          <a:bodyPr/>
          <a:lstStyle/>
          <a:p>
            <a:r>
              <a:rPr lang="en-US" sz="4800" dirty="0"/>
              <a:t>Check the Facts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897380"/>
            <a:ext cx="10363200" cy="4198620"/>
          </a:xfrm>
        </p:spPr>
        <p:txBody>
          <a:bodyPr/>
          <a:lstStyle/>
          <a:p>
            <a:r>
              <a:rPr lang="en-US" dirty="0"/>
              <a:t>Am I assuming threat?</a:t>
            </a:r>
          </a:p>
          <a:p>
            <a:pPr lvl="1"/>
            <a:r>
              <a:rPr lang="en-US" sz="3200" dirty="0"/>
              <a:t>List as many other possibilities as possible</a:t>
            </a:r>
          </a:p>
          <a:p>
            <a:r>
              <a:rPr lang="en-US" dirty="0"/>
              <a:t>What’s the catastrophe, even if the outcome I am worrying about does occur?</a:t>
            </a:r>
          </a:p>
          <a:p>
            <a:pPr lvl="1"/>
            <a:r>
              <a:rPr lang="en-US" sz="3200" dirty="0"/>
              <a:t>Describe ways to cope</a:t>
            </a:r>
          </a:p>
          <a:p>
            <a:r>
              <a:rPr lang="en-US" dirty="0"/>
              <a:t>Does my emotions fit the fact?</a:t>
            </a:r>
          </a:p>
          <a:p>
            <a:pPr lvl="1"/>
            <a:r>
              <a:rPr lang="en-US" sz="3200" dirty="0"/>
              <a:t>What did you do the check the facts?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011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1295400"/>
            <a:ext cx="7772400" cy="1066800"/>
          </a:xfrm>
        </p:spPr>
        <p:txBody>
          <a:bodyPr/>
          <a:lstStyle/>
          <a:p>
            <a:r>
              <a:rPr lang="en-US" dirty="0"/>
              <a:t>Dialectical Behavioral Therapy 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93" y="3429952"/>
            <a:ext cx="4536694" cy="2667000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4907" y="2073592"/>
            <a:ext cx="3254693" cy="27127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540" y="2271712"/>
            <a:ext cx="3794760" cy="3397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93096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Emotion Regulation Activities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1860" y="2362200"/>
            <a:ext cx="4869180" cy="3657600"/>
          </a:xfrm>
        </p:spPr>
      </p:pic>
    </p:spTree>
    <p:extLst>
      <p:ext uri="{BB962C8B-B14F-4D97-AF65-F5344CB8AC3E}">
        <p14:creationId xmlns:p14="http://schemas.microsoft.com/office/powerpoint/2010/main" val="20416726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Emotion Regulation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Activities in this module are intended to evoke emotions so that clients can learn how to improve their ability to </a:t>
            </a:r>
            <a:r>
              <a:rPr lang="en-US" dirty="0">
                <a:solidFill>
                  <a:srgbClr val="FF0000"/>
                </a:solidFill>
              </a:rPr>
              <a:t>identify,</a:t>
            </a:r>
            <a:r>
              <a:rPr lang="en-US" dirty="0">
                <a:solidFill>
                  <a:srgbClr val="CC0099"/>
                </a:solidFill>
              </a:rPr>
              <a:t> experience </a:t>
            </a:r>
            <a:r>
              <a:rPr lang="en-US" dirty="0">
                <a:solidFill>
                  <a:srgbClr val="002060"/>
                </a:solidFill>
              </a:rPr>
              <a:t>and </a:t>
            </a:r>
            <a:r>
              <a:rPr lang="en-US" dirty="0">
                <a:solidFill>
                  <a:srgbClr val="00B050"/>
                </a:solidFill>
              </a:rPr>
              <a:t>express emotions.</a:t>
            </a:r>
          </a:p>
          <a:p>
            <a:r>
              <a:rPr lang="en-US" dirty="0">
                <a:solidFill>
                  <a:srgbClr val="002060"/>
                </a:solidFill>
              </a:rPr>
              <a:t>These activities are often paired with distress tolerance activities so that when difficult emotions surface the individual is able to work through the emotion in a health non harming manner.</a:t>
            </a:r>
          </a:p>
        </p:txBody>
      </p:sp>
    </p:spTree>
    <p:extLst>
      <p:ext uri="{BB962C8B-B14F-4D97-AF65-F5344CB8AC3E}">
        <p14:creationId xmlns:p14="http://schemas.microsoft.com/office/powerpoint/2010/main" val="165751936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-1234440"/>
            <a:ext cx="10363200" cy="3596640"/>
          </a:xfrm>
        </p:spPr>
        <p:txBody>
          <a:bodyPr/>
          <a:lstStyle/>
          <a:p>
            <a:r>
              <a:rPr lang="en-US" dirty="0"/>
              <a:t>Emotion Regulation Activities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63040"/>
            <a:ext cx="10363200" cy="4632960"/>
          </a:xfrm>
        </p:spPr>
        <p:txBody>
          <a:bodyPr/>
          <a:lstStyle/>
          <a:p>
            <a:r>
              <a:rPr lang="en-US" sz="2400" dirty="0">
                <a:solidFill>
                  <a:srgbClr val="FF0000"/>
                </a:solidFill>
              </a:rPr>
              <a:t>Activity: </a:t>
            </a:r>
            <a:r>
              <a:rPr lang="en-US" sz="2400" dirty="0">
                <a:solidFill>
                  <a:srgbClr val="002060"/>
                </a:solidFill>
              </a:rPr>
              <a:t>Emotions Ball</a:t>
            </a:r>
          </a:p>
          <a:p>
            <a:r>
              <a:rPr lang="en-US" sz="2400" dirty="0">
                <a:solidFill>
                  <a:srgbClr val="002060"/>
                </a:solidFill>
              </a:rPr>
              <a:t>The goal of this activity is to observe and describe emotions</a:t>
            </a:r>
          </a:p>
          <a:p>
            <a:r>
              <a:rPr lang="en-US" sz="2400" dirty="0">
                <a:solidFill>
                  <a:srgbClr val="002060"/>
                </a:solidFill>
              </a:rPr>
              <a:t>Using a soccer ball and sharpie write feelings words on the edges of the ball prior to activity</a:t>
            </a:r>
          </a:p>
          <a:p>
            <a:r>
              <a:rPr lang="en-US" sz="2400" dirty="0">
                <a:solidFill>
                  <a:srgbClr val="002060"/>
                </a:solidFill>
              </a:rPr>
              <a:t>Write the following ?’s on a white board: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solidFill>
                  <a:srgbClr val="002060"/>
                </a:solidFill>
              </a:rPr>
              <a:t>Share a time when you experience this emotion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solidFill>
                  <a:srgbClr val="002060"/>
                </a:solidFill>
              </a:rPr>
              <a:t>What did you notice about your body or thoughts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solidFill>
                  <a:srgbClr val="002060"/>
                </a:solidFill>
              </a:rPr>
              <a:t>When was the last time you had this emotion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solidFill>
                  <a:srgbClr val="002060"/>
                </a:solidFill>
              </a:rPr>
              <a:t>What is it like to have someone else around you express this emotion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solidFill>
                  <a:srgbClr val="002060"/>
                </a:solidFill>
              </a:rPr>
              <a:t>How do you think observing and describing emotions could be </a:t>
            </a:r>
            <a:r>
              <a:rPr lang="en-US" sz="2800" dirty="0">
                <a:solidFill>
                  <a:srgbClr val="002060"/>
                </a:solidFill>
              </a:rPr>
              <a:t>helpful in your daily life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92772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19456"/>
            <a:ext cx="10363200" cy="1143000"/>
          </a:xfrm>
        </p:spPr>
        <p:txBody>
          <a:bodyPr/>
          <a:lstStyle/>
          <a:p>
            <a:r>
              <a:rPr lang="en-US" dirty="0"/>
              <a:t>Interpersonal Effectiveness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175" y="1851660"/>
            <a:ext cx="4614545" cy="2836227"/>
          </a:xfrm>
        </p:spPr>
      </p:pic>
    </p:spTree>
    <p:extLst>
      <p:ext uri="{BB962C8B-B14F-4D97-AF65-F5344CB8AC3E}">
        <p14:creationId xmlns:p14="http://schemas.microsoft.com/office/powerpoint/2010/main" val="198052657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62000"/>
            <a:ext cx="8001000" cy="1600200"/>
          </a:xfrm>
        </p:spPr>
        <p:txBody>
          <a:bodyPr/>
          <a:lstStyle/>
          <a:p>
            <a:r>
              <a:rPr lang="en-US" altLang="en-US" sz="4000" dirty="0"/>
              <a:t>DBT conceptualizes the emotionally dysregulated adolescent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800" y="2948152"/>
            <a:ext cx="8153400" cy="3376448"/>
          </a:xfrm>
        </p:spPr>
        <p:txBody>
          <a:bodyPr/>
          <a:lstStyle/>
          <a:p>
            <a:pPr>
              <a:buNone/>
            </a:pPr>
            <a:r>
              <a:rPr lang="en-US" altLang="en-US" sz="2800" dirty="0">
                <a:solidFill>
                  <a:srgbClr val="FF0000"/>
                </a:solidFill>
              </a:rPr>
              <a:t> Interpersonal dysregulation-</a:t>
            </a:r>
            <a:r>
              <a:rPr lang="en-US" altLang="en-US" sz="2800" dirty="0"/>
              <a:t>-----------</a:t>
            </a:r>
            <a:r>
              <a:rPr lang="en-US" altLang="en-US" sz="2800" dirty="0">
                <a:solidFill>
                  <a:srgbClr val="00B050"/>
                </a:solidFill>
              </a:rPr>
              <a:t>DBT Skill Interpersonal Effectiveness</a:t>
            </a:r>
          </a:p>
          <a:p>
            <a:pPr lvl="1">
              <a:buFont typeface="Trebuchet MS" panose="020B0603020202020204" pitchFamily="34" charset="0"/>
              <a:buAutoNum type="alphaLcParenR"/>
            </a:pPr>
            <a:r>
              <a:rPr lang="en-US" altLang="en-US" dirty="0"/>
              <a:t>chaotic/unstable relationships</a:t>
            </a:r>
          </a:p>
          <a:p>
            <a:pPr lvl="1">
              <a:buFont typeface="Trebuchet MS" panose="020B0603020202020204" pitchFamily="34" charset="0"/>
              <a:buAutoNum type="alphaLcParenR"/>
            </a:pPr>
            <a:r>
              <a:rPr lang="en-US" altLang="en-US" dirty="0"/>
              <a:t>chronic family disturbance</a:t>
            </a:r>
          </a:p>
          <a:p>
            <a:pPr lvl="1">
              <a:buFont typeface="Trebuchet MS" panose="020B0603020202020204" pitchFamily="34" charset="0"/>
              <a:buAutoNum type="alphaLcParenR"/>
            </a:pPr>
            <a:r>
              <a:rPr lang="en-US" altLang="en-US" dirty="0"/>
              <a:t>social isolation</a:t>
            </a:r>
          </a:p>
          <a:p>
            <a:pPr lvl="1">
              <a:buFont typeface="Trebuchet MS" panose="020B0603020202020204" pitchFamily="34" charset="0"/>
              <a:buAutoNum type="alphaLcParenR"/>
            </a:pPr>
            <a:endParaRPr lang="en-US" altLang="en-US" sz="2400" dirty="0"/>
          </a:p>
          <a:p>
            <a:pPr>
              <a:buNone/>
            </a:pPr>
            <a:endParaRPr lang="en-US" alt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96495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Interpersonal Effectiveness Activities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Activity: </a:t>
            </a:r>
            <a:r>
              <a:rPr lang="en-US" dirty="0">
                <a:solidFill>
                  <a:srgbClr val="002060"/>
                </a:solidFill>
              </a:rPr>
              <a:t>Cheerleading Statements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002060"/>
                </a:solidFill>
              </a:rPr>
              <a:t>Give courage to do things when times are tough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002060"/>
                </a:solidFill>
              </a:rPr>
              <a:t>Make you stronger and ready for action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002060"/>
                </a:solidFill>
              </a:rPr>
              <a:t>Fight off untrue thoughts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2060"/>
                </a:solidFill>
              </a:rPr>
              <a:t>“I am ok!”           “I can do it!”          “I am Strong!”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2060"/>
                </a:solidFill>
              </a:rPr>
              <a:t>“I will be ok!”               “This is my Choice!”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63481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-891540"/>
            <a:ext cx="10363200" cy="3329940"/>
          </a:xfrm>
        </p:spPr>
        <p:txBody>
          <a:bodyPr/>
          <a:lstStyle/>
          <a:p>
            <a:r>
              <a:rPr lang="en-US" dirty="0"/>
              <a:t>Interpersonal Effectiveness</a:t>
            </a:r>
            <a:br>
              <a:rPr lang="en-US" dirty="0"/>
            </a:br>
            <a:r>
              <a:rPr lang="en-US" dirty="0"/>
              <a:t> Activities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874520"/>
            <a:ext cx="10363200" cy="4221480"/>
          </a:xfrm>
        </p:spPr>
        <p:txBody>
          <a:bodyPr/>
          <a:lstStyle/>
          <a:p>
            <a:r>
              <a:rPr lang="en-US" sz="2400" dirty="0">
                <a:solidFill>
                  <a:srgbClr val="FF0000"/>
                </a:solidFill>
              </a:rPr>
              <a:t>Activity: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b="1" dirty="0">
                <a:solidFill>
                  <a:srgbClr val="002060"/>
                </a:solidFill>
              </a:rPr>
              <a:t>Communication-Dear Man (art negotiation)</a:t>
            </a:r>
          </a:p>
          <a:p>
            <a:r>
              <a:rPr lang="en-US" sz="2400" b="1" dirty="0">
                <a:solidFill>
                  <a:srgbClr val="002060"/>
                </a:solidFill>
              </a:rPr>
              <a:t>D</a:t>
            </a:r>
            <a:r>
              <a:rPr lang="en-US" sz="2400" dirty="0">
                <a:solidFill>
                  <a:srgbClr val="002060"/>
                </a:solidFill>
              </a:rPr>
              <a:t>-describe, list the facts, pit into words</a:t>
            </a:r>
          </a:p>
          <a:p>
            <a:r>
              <a:rPr lang="en-US" sz="2400" b="1" dirty="0">
                <a:solidFill>
                  <a:srgbClr val="002060"/>
                </a:solidFill>
              </a:rPr>
              <a:t>E</a:t>
            </a:r>
            <a:r>
              <a:rPr lang="en-US" sz="2400" dirty="0">
                <a:solidFill>
                  <a:srgbClr val="002060"/>
                </a:solidFill>
              </a:rPr>
              <a:t>-express, talk about feelings, I statements, What you want what you want</a:t>
            </a:r>
          </a:p>
          <a:p>
            <a:r>
              <a:rPr lang="en-US" sz="2400" b="1" dirty="0">
                <a:solidFill>
                  <a:srgbClr val="002060"/>
                </a:solidFill>
              </a:rPr>
              <a:t>A</a:t>
            </a:r>
            <a:r>
              <a:rPr lang="en-US" sz="2400" dirty="0">
                <a:solidFill>
                  <a:srgbClr val="002060"/>
                </a:solidFill>
              </a:rPr>
              <a:t>-assert, Say exactly what you want and accept “NO” sometimes</a:t>
            </a:r>
          </a:p>
          <a:p>
            <a:r>
              <a:rPr lang="en-US" sz="2400" b="1" dirty="0">
                <a:solidFill>
                  <a:srgbClr val="002060"/>
                </a:solidFill>
              </a:rPr>
              <a:t>R</a:t>
            </a:r>
            <a:r>
              <a:rPr lang="en-US" sz="2400" dirty="0">
                <a:solidFill>
                  <a:srgbClr val="002060"/>
                </a:solidFill>
              </a:rPr>
              <a:t>-reinforce. Use examples and what will the other person get out of the deal</a:t>
            </a:r>
          </a:p>
          <a:p>
            <a:r>
              <a:rPr lang="en-US" sz="2400" b="1" dirty="0">
                <a:solidFill>
                  <a:srgbClr val="002060"/>
                </a:solidFill>
              </a:rPr>
              <a:t>M</a:t>
            </a:r>
            <a:r>
              <a:rPr lang="en-US" sz="2400" dirty="0">
                <a:solidFill>
                  <a:srgbClr val="002060"/>
                </a:solidFill>
              </a:rPr>
              <a:t>-Be mindful, focus, clear calm approach, listen, be present</a:t>
            </a:r>
          </a:p>
          <a:p>
            <a:r>
              <a:rPr lang="en-US" sz="2400" b="1" dirty="0">
                <a:solidFill>
                  <a:srgbClr val="002060"/>
                </a:solidFill>
              </a:rPr>
              <a:t>A</a:t>
            </a:r>
            <a:r>
              <a:rPr lang="en-US" sz="2400" dirty="0">
                <a:solidFill>
                  <a:srgbClr val="002060"/>
                </a:solidFill>
              </a:rPr>
              <a:t>-appear confident-eye contact, speak clearly, do not beat around the bush</a:t>
            </a:r>
          </a:p>
          <a:p>
            <a:r>
              <a:rPr lang="en-US" sz="2400" b="1" dirty="0">
                <a:solidFill>
                  <a:srgbClr val="002060"/>
                </a:solidFill>
              </a:rPr>
              <a:t>N</a:t>
            </a:r>
            <a:r>
              <a:rPr lang="en-US" sz="2400" dirty="0">
                <a:solidFill>
                  <a:srgbClr val="002060"/>
                </a:solidFill>
              </a:rPr>
              <a:t>-negotiate, discuss options, be open to others suggestions, be willing to give to get. Have other ideas in mind</a:t>
            </a:r>
            <a:endParaRPr lang="en-US" sz="2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31507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Interpersonal Effectiveness Activities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Activity: </a:t>
            </a:r>
            <a:r>
              <a:rPr lang="en-US" b="1" dirty="0">
                <a:solidFill>
                  <a:srgbClr val="002060"/>
                </a:solidFill>
              </a:rPr>
              <a:t>How to Keep a Good Relationship (Give Chart)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srgbClr val="002060"/>
                </a:solidFill>
              </a:rPr>
              <a:t>Be </a:t>
            </a:r>
            <a:r>
              <a:rPr lang="en-US" b="1" u="sng" dirty="0">
                <a:solidFill>
                  <a:srgbClr val="002060"/>
                </a:solidFill>
              </a:rPr>
              <a:t>G</a:t>
            </a:r>
            <a:r>
              <a:rPr lang="en-US" b="1" dirty="0">
                <a:solidFill>
                  <a:srgbClr val="002060"/>
                </a:solidFill>
              </a:rPr>
              <a:t>entle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srgbClr val="002060"/>
                </a:solidFill>
              </a:rPr>
              <a:t>Act </a:t>
            </a:r>
            <a:r>
              <a:rPr lang="en-US" b="1" u="sng" dirty="0">
                <a:solidFill>
                  <a:srgbClr val="002060"/>
                </a:solidFill>
              </a:rPr>
              <a:t>I</a:t>
            </a:r>
            <a:r>
              <a:rPr lang="en-US" b="1" dirty="0">
                <a:solidFill>
                  <a:srgbClr val="002060"/>
                </a:solidFill>
              </a:rPr>
              <a:t>nterested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u="sng" dirty="0">
                <a:solidFill>
                  <a:srgbClr val="002060"/>
                </a:solidFill>
              </a:rPr>
              <a:t>V</a:t>
            </a:r>
            <a:r>
              <a:rPr lang="en-US" b="1" dirty="0">
                <a:solidFill>
                  <a:srgbClr val="002060"/>
                </a:solidFill>
              </a:rPr>
              <a:t>alidate (role play)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srgbClr val="002060"/>
                </a:solidFill>
              </a:rPr>
              <a:t>Use and </a:t>
            </a:r>
            <a:r>
              <a:rPr lang="en-US" b="1" u="sng" dirty="0">
                <a:solidFill>
                  <a:srgbClr val="002060"/>
                </a:solidFill>
              </a:rPr>
              <a:t>E</a:t>
            </a:r>
            <a:r>
              <a:rPr lang="en-US" b="1" dirty="0">
                <a:solidFill>
                  <a:srgbClr val="002060"/>
                </a:solidFill>
              </a:rPr>
              <a:t>asy Manner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81838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Walking the Middle Path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628900"/>
            <a:ext cx="11064240" cy="3154679"/>
          </a:xfrm>
        </p:spPr>
      </p:pic>
    </p:spTree>
    <p:extLst>
      <p:ext uri="{BB962C8B-B14F-4D97-AF65-F5344CB8AC3E}">
        <p14:creationId xmlns:p14="http://schemas.microsoft.com/office/powerpoint/2010/main" val="72517126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DBT conceptualizes the emotionally dysregulated adolescent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3200400"/>
            <a:ext cx="10363200" cy="2895600"/>
          </a:xfrm>
        </p:spPr>
        <p:txBody>
          <a:bodyPr/>
          <a:lstStyle/>
          <a:p>
            <a:pPr>
              <a:buNone/>
            </a:pPr>
            <a:r>
              <a:rPr lang="en-US" altLang="en-US" sz="2800" dirty="0">
                <a:solidFill>
                  <a:srgbClr val="FF0000"/>
                </a:solidFill>
              </a:rPr>
              <a:t>Cognitive dysregulation and family conflict-</a:t>
            </a:r>
            <a:r>
              <a:rPr lang="en-US" altLang="en-US" sz="2800" dirty="0"/>
              <a:t>-- DBT Skill </a:t>
            </a:r>
            <a:r>
              <a:rPr lang="en-US" altLang="en-US" sz="2800" dirty="0">
                <a:solidFill>
                  <a:srgbClr val="00B050"/>
                </a:solidFill>
              </a:rPr>
              <a:t>Walking the Middle Path</a:t>
            </a:r>
            <a:endParaRPr lang="en-US" altLang="en-US" sz="2800" dirty="0"/>
          </a:p>
          <a:p>
            <a:pPr lvl="1">
              <a:buFont typeface="Trebuchet MS" panose="020B0603020202020204" pitchFamily="34" charset="0"/>
              <a:buAutoNum type="alphaLcParenR"/>
            </a:pPr>
            <a:r>
              <a:rPr lang="en-US" altLang="en-US" dirty="0"/>
              <a:t>chronic invalidation of self and others</a:t>
            </a:r>
          </a:p>
          <a:p>
            <a:pPr lvl="1">
              <a:buFont typeface="Trebuchet MS" panose="020B0603020202020204" pitchFamily="34" charset="0"/>
              <a:buAutoNum type="alphaLcParenR"/>
            </a:pPr>
            <a:r>
              <a:rPr lang="en-US" altLang="en-US" dirty="0"/>
              <a:t>pervasive non-dialectical thinking</a:t>
            </a:r>
          </a:p>
          <a:p>
            <a:pPr lvl="1">
              <a:buFont typeface="Trebuchet MS" panose="020B0603020202020204" pitchFamily="34" charset="0"/>
              <a:buAutoNum type="alphaLcParenR"/>
            </a:pPr>
            <a:r>
              <a:rPr lang="en-US" altLang="en-US" dirty="0"/>
              <a:t>poor conflict resolution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8027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-304800"/>
            <a:ext cx="7772400" cy="2209800"/>
          </a:xfrm>
        </p:spPr>
        <p:txBody>
          <a:bodyPr/>
          <a:lstStyle/>
          <a:p>
            <a:r>
              <a:rPr lang="en-US" sz="3600" dirty="0"/>
              <a:t>So What is DBT?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13317" y="1295400"/>
            <a:ext cx="7772400" cy="4648200"/>
          </a:xfrm>
        </p:spPr>
        <p:txBody>
          <a:bodyPr/>
          <a:lstStyle/>
          <a:p>
            <a:r>
              <a:rPr lang="en-US" sz="2400" dirty="0"/>
              <a:t>Dialectical Behavioral Therapy-skills based approach</a:t>
            </a:r>
          </a:p>
          <a:p>
            <a:r>
              <a:rPr lang="en-US" sz="2400" dirty="0"/>
              <a:t>Marsha Linehan-1993, evidence based and well researched</a:t>
            </a:r>
          </a:p>
          <a:p>
            <a:r>
              <a:rPr lang="en-US" sz="2400" dirty="0"/>
              <a:t> </a:t>
            </a:r>
            <a:r>
              <a:rPr lang="en-US" sz="2400" dirty="0">
                <a:solidFill>
                  <a:srgbClr val="00B050"/>
                </a:solidFill>
              </a:rPr>
              <a:t>BioSocial Theory </a:t>
            </a:r>
            <a:r>
              <a:rPr lang="en-US" sz="2400" dirty="0"/>
              <a:t>that the problem behaviors often seen in individuals stem from a combination of biological and environmental factors</a:t>
            </a:r>
          </a:p>
          <a:p>
            <a:r>
              <a:rPr lang="en-US" sz="2400" dirty="0">
                <a:solidFill>
                  <a:srgbClr val="00B050"/>
                </a:solidFill>
              </a:rPr>
              <a:t>Bio</a:t>
            </a:r>
            <a:r>
              <a:rPr lang="en-US" sz="2400" dirty="0"/>
              <a:t>- predisposition, vulnerable to high sensitivity and reactivity, intense emotion and difficulty regulating example-Alcoholic Family</a:t>
            </a:r>
          </a:p>
          <a:p>
            <a:r>
              <a:rPr lang="en-US" sz="2400" dirty="0">
                <a:solidFill>
                  <a:srgbClr val="00B050"/>
                </a:solidFill>
              </a:rPr>
              <a:t>Social</a:t>
            </a:r>
            <a:r>
              <a:rPr lang="en-US" sz="2400" dirty="0"/>
              <a:t>-learned in the environment, home, school, peers</a:t>
            </a:r>
          </a:p>
          <a:p>
            <a:r>
              <a:rPr lang="en-US" sz="2400" dirty="0"/>
              <a:t>Skills training for adolescents-(2015) Jill Rathus and Alec Miller-</a:t>
            </a:r>
            <a:r>
              <a:rPr lang="en-US" sz="2400" dirty="0">
                <a:solidFill>
                  <a:srgbClr val="00B050"/>
                </a:solidFill>
              </a:rPr>
              <a:t>DBT skills Manual for Adolescents</a:t>
            </a:r>
          </a:p>
        </p:txBody>
      </p:sp>
    </p:spTree>
    <p:extLst>
      <p:ext uri="{BB962C8B-B14F-4D97-AF65-F5344CB8AC3E}">
        <p14:creationId xmlns:p14="http://schemas.microsoft.com/office/powerpoint/2010/main" val="251755796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Middle Path Skills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Adolescent Specific skills</a:t>
            </a:r>
          </a:p>
          <a:p>
            <a:pPr eaLnBrk="1" hangingPunct="1"/>
            <a:r>
              <a:rPr lang="en-US" altLang="en-US" dirty="0"/>
              <a:t>These skills bridge the gap between acceptance and change</a:t>
            </a:r>
          </a:p>
          <a:p>
            <a:pPr eaLnBrk="1" hangingPunct="1"/>
            <a:r>
              <a:rPr lang="en-US" altLang="en-US" dirty="0"/>
              <a:t>These skills focus on 3 core areas:</a:t>
            </a:r>
          </a:p>
          <a:p>
            <a:pPr lvl="1" eaLnBrk="1" hangingPunct="1"/>
            <a:r>
              <a:rPr lang="en-US" altLang="en-US" dirty="0"/>
              <a:t>Dialectics</a:t>
            </a:r>
          </a:p>
          <a:p>
            <a:pPr lvl="1" eaLnBrk="1" hangingPunct="1"/>
            <a:r>
              <a:rPr lang="en-US" altLang="en-US" dirty="0"/>
              <a:t>Validation</a:t>
            </a:r>
          </a:p>
          <a:p>
            <a:pPr lvl="1" eaLnBrk="1" hangingPunct="1"/>
            <a:r>
              <a:rPr lang="en-US" altLang="en-US" dirty="0"/>
              <a:t>Behavior change</a:t>
            </a:r>
          </a:p>
        </p:txBody>
      </p:sp>
    </p:spTree>
    <p:extLst>
      <p:ext uri="{BB962C8B-B14F-4D97-AF65-F5344CB8AC3E}">
        <p14:creationId xmlns:p14="http://schemas.microsoft.com/office/powerpoint/2010/main" val="421335807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-205740"/>
            <a:ext cx="10363200" cy="2567940"/>
          </a:xfrm>
        </p:spPr>
        <p:txBody>
          <a:bodyPr/>
          <a:lstStyle/>
          <a:p>
            <a:r>
              <a:rPr lang="en-US" altLang="en-US" dirty="0"/>
              <a:t>Invalidating Environment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91640"/>
            <a:ext cx="10363200" cy="4404360"/>
          </a:xfrm>
        </p:spPr>
        <p:txBody>
          <a:bodyPr/>
          <a:lstStyle/>
          <a:p>
            <a:pPr fontAlgn="auto">
              <a:lnSpc>
                <a:spcPct val="8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altLang="en-US" sz="2400" dirty="0">
                <a:solidFill>
                  <a:srgbClr val="00B050"/>
                </a:solidFill>
              </a:rPr>
              <a:t>An environment that pervasively negates or dismisses behavior independent of the actual validity of the behavior (often well-meaning)-family members, teachers, healthcare pro----------</a:t>
            </a:r>
            <a:r>
              <a:rPr lang="en-US" altLang="en-US" sz="2400" dirty="0">
                <a:solidFill>
                  <a:srgbClr val="FF0000"/>
                </a:solidFill>
              </a:rPr>
              <a:t>discontentment, irritability and hopelessness</a:t>
            </a:r>
          </a:p>
          <a:p>
            <a:pPr marL="0" indent="0" fontAlgn="auto">
              <a:lnSpc>
                <a:spcPct val="80000"/>
              </a:lnSpc>
              <a:spcAft>
                <a:spcPts val="0"/>
              </a:spcAft>
              <a:buNone/>
              <a:defRPr/>
            </a:pPr>
            <a:endParaRPr lang="en-US" altLang="en-US" sz="2400" dirty="0">
              <a:solidFill>
                <a:srgbClr val="00B050"/>
              </a:solidFill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altLang="en-US" sz="2000" dirty="0">
                <a:solidFill>
                  <a:srgbClr val="002060"/>
                </a:solidFill>
              </a:rPr>
              <a:t>Characteristics:</a:t>
            </a:r>
          </a:p>
          <a:p>
            <a:pPr lvl="1" fontAlgn="auto">
              <a:lnSpc>
                <a:spcPct val="8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altLang="en-US" sz="2400" dirty="0">
                <a:solidFill>
                  <a:srgbClr val="00B050"/>
                </a:solidFill>
              </a:rPr>
              <a:t>Indiscriminately rejects communication</a:t>
            </a:r>
            <a:r>
              <a:rPr lang="en-US" altLang="en-US" sz="2400" dirty="0">
                <a:solidFill>
                  <a:srgbClr val="002060"/>
                </a:solidFill>
              </a:rPr>
              <a:t> of private experiences and self-initiated behaviors-person’s experiences are trivialized, not validated or punished </a:t>
            </a:r>
          </a:p>
          <a:p>
            <a:pPr lvl="1" fontAlgn="auto">
              <a:lnSpc>
                <a:spcPct val="8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altLang="en-US" sz="2400" dirty="0">
                <a:solidFill>
                  <a:srgbClr val="00B050"/>
                </a:solidFill>
              </a:rPr>
              <a:t>Intermittently reinforces escalation </a:t>
            </a:r>
            <a:r>
              <a:rPr lang="en-US" altLang="en-US" sz="2400" dirty="0">
                <a:solidFill>
                  <a:srgbClr val="002060"/>
                </a:solidFill>
              </a:rPr>
              <a:t>of emotional responses-removing demands after an incident-codependent </a:t>
            </a:r>
          </a:p>
          <a:p>
            <a:pPr lvl="1" fontAlgn="auto">
              <a:lnSpc>
                <a:spcPct val="8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altLang="en-US" sz="2400" dirty="0">
                <a:solidFill>
                  <a:srgbClr val="00B050"/>
                </a:solidFill>
              </a:rPr>
              <a:t>Over-simplifies ease of problem solving </a:t>
            </a:r>
            <a:r>
              <a:rPr lang="en-US" altLang="en-US" sz="2400" dirty="0">
                <a:solidFill>
                  <a:srgbClr val="002060"/>
                </a:solidFill>
              </a:rPr>
              <a:t>rather emphasizing the </a:t>
            </a:r>
            <a:r>
              <a:rPr lang="en-US" altLang="en-US" sz="2400" dirty="0">
                <a:solidFill>
                  <a:srgbClr val="00B050"/>
                </a:solidFill>
              </a:rPr>
              <a:t>need to control </a:t>
            </a:r>
            <a:r>
              <a:rPr lang="en-US" altLang="en-US" sz="2400" dirty="0">
                <a:solidFill>
                  <a:srgbClr val="002060"/>
                </a:solidFill>
              </a:rPr>
              <a:t>emotional expressiveness-intolerant of displays of negative affect-acting in or acting out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192369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-274320"/>
            <a:ext cx="10363200" cy="1920240"/>
          </a:xfrm>
        </p:spPr>
        <p:txBody>
          <a:bodyPr/>
          <a:lstStyle/>
          <a:p>
            <a:r>
              <a:rPr lang="en-US" altLang="en-US" dirty="0"/>
              <a:t>Consequences of Invalidation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80160"/>
            <a:ext cx="10363200" cy="4815840"/>
          </a:xfrm>
        </p:spPr>
        <p:txBody>
          <a:bodyPr/>
          <a:lstStyle/>
          <a:p>
            <a:pPr fontAlgn="auto">
              <a:lnSpc>
                <a:spcPct val="9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altLang="en-US" sz="2800" dirty="0">
                <a:solidFill>
                  <a:srgbClr val="00B050"/>
                </a:solidFill>
              </a:rPr>
              <a:t>Environment does </a:t>
            </a:r>
            <a:r>
              <a:rPr lang="en-US" altLang="en-US" sz="2800" i="1" u="sng" dirty="0">
                <a:solidFill>
                  <a:srgbClr val="00B050"/>
                </a:solidFill>
              </a:rPr>
              <a:t>not</a:t>
            </a:r>
            <a:r>
              <a:rPr lang="en-US" altLang="en-US" sz="2800" dirty="0">
                <a:solidFill>
                  <a:srgbClr val="00B050"/>
                </a:solidFill>
              </a:rPr>
              <a:t> teach individual to</a:t>
            </a:r>
            <a:r>
              <a:rPr lang="en-US" alt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en-US" alt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- label private experience in a normative 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en-US" alt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 fashion (self-validate)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en-US" alt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- to effectively regulate emotions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en-US" alt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- to trust experiences as valid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en-US" alt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- accurately express emotions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en-US" alt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- communicate pain effectively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en-US" alt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- tolerate distress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en-US" alt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- solve difficult problems in living (resolve family conflict)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en-US" alt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- use shaping and other behavioral strategies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en-US" alt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 to effectively regulate own behavior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591324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-342900"/>
            <a:ext cx="10363200" cy="2705100"/>
          </a:xfrm>
        </p:spPr>
        <p:txBody>
          <a:bodyPr/>
          <a:lstStyle/>
          <a:p>
            <a:r>
              <a:rPr lang="en-US" dirty="0"/>
              <a:t>Invalidating Environment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45920"/>
            <a:ext cx="10363200" cy="445008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3600" dirty="0">
                <a:solidFill>
                  <a:srgbClr val="00B050"/>
                </a:solidFill>
              </a:rPr>
              <a:t>Environment </a:t>
            </a:r>
            <a:r>
              <a:rPr lang="en-US" altLang="en-US" sz="3600" i="1" u="sng" dirty="0">
                <a:solidFill>
                  <a:srgbClr val="00B050"/>
                </a:solidFill>
              </a:rPr>
              <a:t>does</a:t>
            </a:r>
            <a:r>
              <a:rPr lang="en-US" altLang="en-US" sz="3600" dirty="0">
                <a:solidFill>
                  <a:srgbClr val="00B050"/>
                </a:solidFill>
              </a:rPr>
              <a:t> teach the individual to</a:t>
            </a:r>
            <a:r>
              <a:rPr lang="en-US" altLang="en-US" sz="3600" dirty="0"/>
              <a:t>:</a:t>
            </a:r>
          </a:p>
          <a:p>
            <a:pPr>
              <a:lnSpc>
                <a:spcPct val="90000"/>
              </a:lnSpc>
              <a:buNone/>
            </a:pPr>
            <a:r>
              <a:rPr lang="en-US" altLang="en-US" dirty="0"/>
              <a:t>    - actively self invalidate</a:t>
            </a:r>
          </a:p>
          <a:p>
            <a:pPr>
              <a:lnSpc>
                <a:spcPct val="90000"/>
              </a:lnSpc>
              <a:buNone/>
            </a:pPr>
            <a:r>
              <a:rPr lang="en-US" altLang="en-US" dirty="0"/>
              <a:t>    - oscillate between emotional inhibition</a:t>
            </a:r>
          </a:p>
          <a:p>
            <a:pPr>
              <a:lnSpc>
                <a:spcPct val="90000"/>
              </a:lnSpc>
              <a:buNone/>
            </a:pPr>
            <a:r>
              <a:rPr lang="en-US" altLang="en-US" dirty="0"/>
              <a:t>      and extreme emotional displays</a:t>
            </a:r>
          </a:p>
          <a:p>
            <a:pPr>
              <a:lnSpc>
                <a:spcPct val="90000"/>
              </a:lnSpc>
              <a:buNone/>
            </a:pPr>
            <a:r>
              <a:rPr lang="en-US" altLang="en-US" dirty="0"/>
              <a:t>    - respond with high negative arousal to</a:t>
            </a:r>
          </a:p>
          <a:p>
            <a:pPr>
              <a:lnSpc>
                <a:spcPct val="90000"/>
              </a:lnSpc>
              <a:buNone/>
            </a:pPr>
            <a:r>
              <a:rPr lang="en-US" altLang="en-US" dirty="0"/>
              <a:t>      to failure</a:t>
            </a:r>
          </a:p>
          <a:p>
            <a:pPr>
              <a:lnSpc>
                <a:spcPct val="90000"/>
              </a:lnSpc>
              <a:buNone/>
            </a:pPr>
            <a:r>
              <a:rPr lang="en-US" altLang="en-US" dirty="0"/>
              <a:t>    - form unrealistic goals and expectations</a:t>
            </a:r>
          </a:p>
          <a:p>
            <a:pPr>
              <a:lnSpc>
                <a:spcPct val="90000"/>
              </a:lnSpc>
              <a:buNone/>
            </a:pPr>
            <a:r>
              <a:rPr lang="en-US" altLang="en-US" dirty="0"/>
              <a:t>    - hold perfectionistic standards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18932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2743200" y="-457200"/>
            <a:ext cx="6553200" cy="2819400"/>
          </a:xfrm>
        </p:spPr>
        <p:txBody>
          <a:bodyPr/>
          <a:lstStyle/>
          <a:p>
            <a:r>
              <a:rPr lang="en-US" altLang="en-US" dirty="0"/>
              <a:t>Key points in deciding which DBT skills to teach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2209800" y="1828800"/>
            <a:ext cx="7772400" cy="4267200"/>
          </a:xfrm>
        </p:spPr>
        <p:txBody>
          <a:bodyPr/>
          <a:lstStyle/>
          <a:p>
            <a:pPr>
              <a:buFont typeface="Trebuchet MS" panose="020B0603020202020204" pitchFamily="34" charset="0"/>
              <a:buAutoNum type="arabicPeriod"/>
            </a:pPr>
            <a:r>
              <a:rPr lang="en-US" altLang="en-US" sz="2800" dirty="0"/>
              <a:t>Develop skills curriculum with the right focus and fit for the length of stay and target population</a:t>
            </a:r>
          </a:p>
          <a:p>
            <a:pPr>
              <a:buFont typeface="Trebuchet MS" panose="020B0603020202020204" pitchFamily="34" charset="0"/>
              <a:buAutoNum type="arabicPeriod"/>
            </a:pPr>
            <a:r>
              <a:rPr lang="en-US" altLang="en-US" sz="2800" dirty="0"/>
              <a:t>Skills taught should target the behaviors that typically lead to the inpatient/residential admission</a:t>
            </a:r>
          </a:p>
          <a:p>
            <a:pPr>
              <a:buFont typeface="Trebuchet MS" panose="020B0603020202020204" pitchFamily="34" charset="0"/>
              <a:buAutoNum type="arabicPeriod"/>
            </a:pPr>
            <a:r>
              <a:rPr lang="en-US" altLang="en-US" sz="2800" dirty="0"/>
              <a:t>Whatever skills are chosen, teach them twice</a:t>
            </a:r>
          </a:p>
          <a:p>
            <a:pPr>
              <a:buFont typeface="Trebuchet MS" panose="020B0603020202020204" pitchFamily="34" charset="0"/>
              <a:buAutoNum type="arabicPeriod"/>
            </a:pPr>
            <a:r>
              <a:rPr lang="en-US" altLang="en-US" sz="2800" dirty="0"/>
              <a:t>Staff should learn the skills and practice them themselves in order to be able to provide</a:t>
            </a:r>
          </a:p>
          <a:p>
            <a:pPr>
              <a:buFont typeface="Trebuchet MS" panose="020B0603020202020204" pitchFamily="34" charset="0"/>
              <a:buAutoNum type="arabicPeriod"/>
            </a:pPr>
            <a:r>
              <a:rPr lang="en-US" altLang="en-US" sz="2800" dirty="0"/>
              <a:t>Effective coaching</a:t>
            </a:r>
          </a:p>
        </p:txBody>
      </p:sp>
    </p:spTree>
    <p:extLst>
      <p:ext uri="{BB962C8B-B14F-4D97-AF65-F5344CB8AC3E}">
        <p14:creationId xmlns:p14="http://schemas.microsoft.com/office/powerpoint/2010/main" val="130553315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2209800" y="533400"/>
            <a:ext cx="7772400" cy="1600200"/>
          </a:xfrm>
        </p:spPr>
        <p:txBody>
          <a:bodyPr/>
          <a:lstStyle/>
          <a:p>
            <a:r>
              <a:rPr lang="en-US" altLang="en-US" dirty="0"/>
              <a:t>Steps to Planning a Skills Curriculum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Trebuchet MS" panose="020B0603020202020204" pitchFamily="34" charset="0"/>
              <a:buAutoNum type="arabicPeriod"/>
            </a:pPr>
            <a:r>
              <a:rPr lang="en-US" altLang="en-US" sz="2800" dirty="0"/>
              <a:t>Determine how much time you have to teach based on length of stay</a:t>
            </a:r>
          </a:p>
          <a:p>
            <a:pPr>
              <a:buFont typeface="Trebuchet MS" panose="020B0603020202020204" pitchFamily="34" charset="0"/>
              <a:buAutoNum type="arabicPeriod"/>
            </a:pPr>
            <a:r>
              <a:rPr lang="en-US" altLang="en-US" sz="2800" dirty="0"/>
              <a:t>Decide who you want to include in the skills training (teens only/family and teens/family only)</a:t>
            </a:r>
          </a:p>
          <a:p>
            <a:pPr>
              <a:buFont typeface="Trebuchet MS" panose="020B0603020202020204" pitchFamily="34" charset="0"/>
              <a:buAutoNum type="arabicPeriod"/>
            </a:pPr>
            <a:r>
              <a:rPr lang="en-US" altLang="en-US" sz="2800" dirty="0"/>
              <a:t>Multiple family groups/ parents taught separately </a:t>
            </a:r>
          </a:p>
          <a:p>
            <a:pPr>
              <a:buFont typeface="Trebuchet MS" panose="020B0603020202020204" pitchFamily="34" charset="0"/>
              <a:buAutoNum type="arabicPeriod"/>
            </a:pPr>
            <a:r>
              <a:rPr lang="en-US" altLang="en-US" sz="2800" dirty="0"/>
              <a:t>Decide which skills you want to teach</a:t>
            </a:r>
          </a:p>
          <a:p>
            <a:pPr>
              <a:buFont typeface="Trebuchet MS" panose="020B0603020202020204" pitchFamily="34" charset="0"/>
              <a:buAutoNum type="arabicPeriod"/>
            </a:pPr>
            <a:r>
              <a:rPr lang="en-US" altLang="en-US" sz="2800" dirty="0"/>
              <a:t>Decide which handouts and worksheets you want to use</a:t>
            </a:r>
          </a:p>
        </p:txBody>
      </p:sp>
    </p:spTree>
    <p:extLst>
      <p:ext uri="{BB962C8B-B14F-4D97-AF65-F5344CB8AC3E}">
        <p14:creationId xmlns:p14="http://schemas.microsoft.com/office/powerpoint/2010/main" val="263884076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Content Placeholder 1"/>
          <p:cNvSpPr>
            <a:spLocks noGrp="1"/>
          </p:cNvSpPr>
          <p:nvPr>
            <p:ph idx="1"/>
          </p:nvPr>
        </p:nvSpPr>
        <p:spPr>
          <a:xfrm>
            <a:off x="2209800" y="2057400"/>
            <a:ext cx="7772400" cy="4038600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Be behaviorally specific!</a:t>
            </a:r>
          </a:p>
          <a:p>
            <a:pPr eaLnBrk="1" hangingPunct="1"/>
            <a:r>
              <a:rPr lang="en-US" altLang="en-US" sz="2800" dirty="0"/>
              <a:t>Focus on client's performance, not motives</a:t>
            </a:r>
          </a:p>
          <a:p>
            <a:pPr eaLnBrk="1" hangingPunct="1"/>
            <a:r>
              <a:rPr lang="en-US" altLang="en-US" sz="2800" dirty="0"/>
              <a:t>Do not remove cue when client is over-sensitive to feedback</a:t>
            </a:r>
          </a:p>
          <a:p>
            <a:pPr eaLnBrk="1" hangingPunct="1"/>
            <a:r>
              <a:rPr lang="en-US" altLang="en-US" sz="2800" dirty="0"/>
              <a:t>Balance negative feedback with positive feedback</a:t>
            </a:r>
          </a:p>
          <a:p>
            <a:pPr eaLnBrk="1" hangingPunct="1"/>
            <a:r>
              <a:rPr lang="en-US" altLang="en-US" sz="2800" dirty="0"/>
              <a:t>Use shaping to encourage successive approximations</a:t>
            </a:r>
          </a:p>
          <a:p>
            <a:pPr eaLnBrk="1" hangingPunct="1"/>
            <a:r>
              <a:rPr lang="en-US" altLang="en-US" sz="2800" dirty="0"/>
              <a:t>Identify client's patterns of skill use over time</a:t>
            </a:r>
          </a:p>
        </p:txBody>
      </p:sp>
      <p:sp>
        <p:nvSpPr>
          <p:cNvPr id="57347" name="Title 2"/>
          <p:cNvSpPr>
            <a:spLocks noGrp="1"/>
          </p:cNvSpPr>
          <p:nvPr>
            <p:ph type="title"/>
          </p:nvPr>
        </p:nvSpPr>
        <p:spPr>
          <a:xfrm>
            <a:off x="2209800" y="685800"/>
            <a:ext cx="7772400" cy="1371600"/>
          </a:xfrm>
        </p:spPr>
        <p:txBody>
          <a:bodyPr/>
          <a:lstStyle/>
          <a:p>
            <a:pPr eaLnBrk="1" hangingPunct="1"/>
            <a:r>
              <a:rPr lang="en-US" altLang="en-US" dirty="0"/>
              <a:t>Providing Feedback &amp; Coaching</a:t>
            </a:r>
          </a:p>
        </p:txBody>
      </p:sp>
    </p:spTree>
    <p:extLst>
      <p:ext uri="{BB962C8B-B14F-4D97-AF65-F5344CB8AC3E}">
        <p14:creationId xmlns:p14="http://schemas.microsoft.com/office/powerpoint/2010/main" val="251743360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\\sv012\home\Knepperc\The Artistic Journey Pictures\000_000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6364" y="2438400"/>
            <a:ext cx="5519273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048000" y="228600"/>
            <a:ext cx="5807636" cy="1905000"/>
          </a:xfrm>
        </p:spPr>
        <p:txBody>
          <a:bodyPr/>
          <a:lstStyle/>
          <a:p>
            <a:r>
              <a:rPr lang="en-US" dirty="0">
                <a:solidFill>
                  <a:srgbClr val="FF00FF"/>
                </a:solidFill>
              </a:rPr>
              <a:t>The Goal of DBT for the Young person …is a Life Worth Living! </a:t>
            </a:r>
          </a:p>
        </p:txBody>
      </p:sp>
    </p:spTree>
    <p:extLst>
      <p:ext uri="{BB962C8B-B14F-4D97-AF65-F5344CB8AC3E}">
        <p14:creationId xmlns:p14="http://schemas.microsoft.com/office/powerpoint/2010/main" val="124127201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74976" y="1551432"/>
            <a:ext cx="6059424" cy="45445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4976" y="1438275"/>
            <a:ext cx="6210300" cy="46577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3140" y="895350"/>
            <a:ext cx="6934200" cy="52006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63140" y="895350"/>
            <a:ext cx="6934200" cy="52006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63140" y="895350"/>
            <a:ext cx="6934200" cy="52006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63140" y="895350"/>
            <a:ext cx="6934200" cy="52006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63140" y="895350"/>
            <a:ext cx="6934200" cy="52006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63140" y="895350"/>
            <a:ext cx="6934200" cy="52006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63140" y="895350"/>
            <a:ext cx="6934200" cy="52006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63140" y="895350"/>
            <a:ext cx="6934200" cy="52006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263140" y="895350"/>
            <a:ext cx="6934200" cy="52006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263140" y="895350"/>
            <a:ext cx="6934200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414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371600"/>
            <a:ext cx="54864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9573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DBT for Adolescents and young adults struggling with Co-occurring Disorders?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800" y="2895600"/>
            <a:ext cx="7772400" cy="3200400"/>
          </a:xfrm>
        </p:spPr>
        <p:txBody>
          <a:bodyPr/>
          <a:lstStyle/>
          <a:p>
            <a:r>
              <a:rPr lang="en-US" dirty="0"/>
              <a:t>Evidence based intervention</a:t>
            </a:r>
          </a:p>
          <a:p>
            <a:r>
              <a:rPr lang="en-US" dirty="0"/>
              <a:t>Provides specific coping skills </a:t>
            </a:r>
          </a:p>
          <a:p>
            <a:pPr lvl="1"/>
            <a:r>
              <a:rPr lang="en-US" dirty="0"/>
              <a:t>For triggers to use</a:t>
            </a:r>
          </a:p>
          <a:p>
            <a:pPr lvl="1"/>
            <a:r>
              <a:rPr lang="en-US" dirty="0"/>
              <a:t>To shorten relapse if it occurs</a:t>
            </a:r>
          </a:p>
          <a:p>
            <a:r>
              <a:rPr lang="en-US" dirty="0"/>
              <a:t>Overlaps with 12 step approaches when treating co-existing addictions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88F28-15F9-4E12-8EBD-9E3FBFA3C074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Footer Placeholder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25132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133600" y="3429000"/>
            <a:ext cx="7772400" cy="1143000"/>
          </a:xfrm>
          <a:prstGeom prst="rect">
            <a:avLst/>
          </a:prstGeo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kern="0" dirty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rPr>
              <a:t>Follow us on social media!</a:t>
            </a:r>
          </a:p>
        </p:txBody>
      </p:sp>
      <p:pic>
        <p:nvPicPr>
          <p:cNvPr id="4" name="Picture 3" descr="social-media-icons.jpg"/>
          <p:cNvPicPr>
            <a:picLocks noChangeAspect="1"/>
          </p:cNvPicPr>
          <p:nvPr/>
        </p:nvPicPr>
        <p:blipFill>
          <a:blip r:embed="rId2" cstate="print"/>
          <a:srcRect r="76837" b="68644"/>
          <a:stretch>
            <a:fillRect/>
          </a:stretch>
        </p:blipFill>
        <p:spPr>
          <a:xfrm>
            <a:off x="1752600" y="5486402"/>
            <a:ext cx="746554" cy="761999"/>
          </a:xfrm>
          <a:prstGeom prst="rect">
            <a:avLst/>
          </a:prstGeom>
        </p:spPr>
      </p:pic>
      <p:pic>
        <p:nvPicPr>
          <p:cNvPr id="5" name="Picture 4" descr="social-media-icons.jpg"/>
          <p:cNvPicPr>
            <a:picLocks noChangeAspect="1"/>
          </p:cNvPicPr>
          <p:nvPr/>
        </p:nvPicPr>
        <p:blipFill>
          <a:blip r:embed="rId2" cstate="print"/>
          <a:srcRect l="75559" b="68644"/>
          <a:stretch>
            <a:fillRect/>
          </a:stretch>
        </p:blipFill>
        <p:spPr>
          <a:xfrm>
            <a:off x="5715001" y="4495801"/>
            <a:ext cx="630195" cy="609601"/>
          </a:xfrm>
          <a:prstGeom prst="rect">
            <a:avLst/>
          </a:prstGeom>
        </p:spPr>
      </p:pic>
      <p:pic>
        <p:nvPicPr>
          <p:cNvPr id="6" name="Picture 5" descr="social-media-icons.jpg"/>
          <p:cNvPicPr>
            <a:picLocks noChangeAspect="1"/>
          </p:cNvPicPr>
          <p:nvPr/>
        </p:nvPicPr>
        <p:blipFill>
          <a:blip r:embed="rId2" cstate="print"/>
          <a:srcRect l="24441" r="50000" b="68644"/>
          <a:stretch>
            <a:fillRect/>
          </a:stretch>
        </p:blipFill>
        <p:spPr>
          <a:xfrm>
            <a:off x="1752600" y="4419601"/>
            <a:ext cx="741406" cy="6858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124200" y="1828800"/>
            <a:ext cx="5676554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800" b="1" kern="0" dirty="0">
                <a:solidFill>
                  <a:schemeClr val="tx2"/>
                </a:solidFill>
              </a:rPr>
              <a:t>Thank You</a:t>
            </a:r>
          </a:p>
        </p:txBody>
      </p:sp>
      <p:sp>
        <p:nvSpPr>
          <p:cNvPr id="8" name="Rectangle 7"/>
          <p:cNvSpPr/>
          <p:nvPr/>
        </p:nvSpPr>
        <p:spPr>
          <a:xfrm>
            <a:off x="2514601" y="4572001"/>
            <a:ext cx="28648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kern="0" dirty="0"/>
              <a:t>@CaronTreatment</a:t>
            </a:r>
            <a:endParaRPr lang="en-US" sz="2800" dirty="0"/>
          </a:p>
        </p:txBody>
      </p:sp>
      <p:sp>
        <p:nvSpPr>
          <p:cNvPr id="9" name="Rectangle 8"/>
          <p:cNvSpPr/>
          <p:nvPr/>
        </p:nvSpPr>
        <p:spPr>
          <a:xfrm>
            <a:off x="6400800" y="4582181"/>
            <a:ext cx="32624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kern="0" dirty="0"/>
              <a:t>Facebook.com/Caron</a:t>
            </a:r>
            <a:endParaRPr lang="en-US" sz="2800" dirty="0"/>
          </a:p>
        </p:txBody>
      </p:sp>
      <p:sp>
        <p:nvSpPr>
          <p:cNvPr id="10" name="Rectangle 9"/>
          <p:cNvSpPr/>
          <p:nvPr/>
        </p:nvSpPr>
        <p:spPr>
          <a:xfrm>
            <a:off x="2590801" y="5562601"/>
            <a:ext cx="32239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kern="0" dirty="0"/>
              <a:t>YouTube.com/Caron</a:t>
            </a:r>
            <a:endParaRPr lang="en-US" sz="2800" dirty="0"/>
          </a:p>
        </p:txBody>
      </p:sp>
      <p:cxnSp>
        <p:nvCxnSpPr>
          <p:cNvPr id="13" name="Straight Connector 12"/>
          <p:cNvCxnSpPr/>
          <p:nvPr/>
        </p:nvCxnSpPr>
        <p:spPr bwMode="auto">
          <a:xfrm>
            <a:off x="2895600" y="3276600"/>
            <a:ext cx="61722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92691561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>
          <a:xfrm>
            <a:off x="2209800" y="-304800"/>
            <a:ext cx="7772400" cy="2362200"/>
          </a:xfrm>
        </p:spPr>
        <p:txBody>
          <a:bodyPr/>
          <a:lstStyle/>
          <a:p>
            <a:pPr eaLnBrk="1" hangingPunct="1"/>
            <a:r>
              <a:rPr lang="en-US" altLang="en-US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06613" y="1600200"/>
            <a:ext cx="6884987" cy="4033838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  <a:defRPr/>
            </a:pPr>
            <a:r>
              <a:rPr lang="en-US" sz="8000" dirty="0"/>
              <a:t>Abney-Cunningham, G. (2012) </a:t>
            </a:r>
            <a:r>
              <a:rPr lang="en-US" sz="8000" i="1" dirty="0"/>
              <a:t>Getting to the Heart of the Problem</a:t>
            </a:r>
            <a:r>
              <a:rPr lang="en-US" sz="8000" dirty="0"/>
              <a:t>: Targeting, Assessing, and solving problem behaviors. (Power point presentation).</a:t>
            </a:r>
          </a:p>
          <a:p>
            <a:pPr marL="0" indent="0">
              <a:buNone/>
              <a:defRPr/>
            </a:pPr>
            <a:endParaRPr lang="en-US" sz="8000" dirty="0"/>
          </a:p>
          <a:p>
            <a:pPr marL="0" indent="0">
              <a:buNone/>
              <a:defRPr/>
            </a:pPr>
            <a:r>
              <a:rPr lang="en-US" sz="8000" dirty="0"/>
              <a:t>Dimeff, L. &amp; Koerner, K. (2007) </a:t>
            </a:r>
            <a:r>
              <a:rPr lang="en-US" sz="8000" i="1" dirty="0"/>
              <a:t>Dialectical behavior Therapy in Clinical Practice</a:t>
            </a:r>
            <a:r>
              <a:rPr lang="en-US" sz="8000" dirty="0"/>
              <a:t>: Applications across disorders and 	settings. New York: The Guildford Press</a:t>
            </a:r>
          </a:p>
          <a:p>
            <a:pPr marL="0" indent="0">
              <a:buNone/>
              <a:defRPr/>
            </a:pPr>
            <a:endParaRPr lang="en-US" sz="8000" dirty="0"/>
          </a:p>
          <a:p>
            <a:pPr marL="0" indent="0">
              <a:buNone/>
              <a:defRPr/>
            </a:pPr>
            <a:r>
              <a:rPr lang="en-US" sz="8000" dirty="0"/>
              <a:t>Dimeff, L. &amp; Reynolds, S. (2007) </a:t>
            </a:r>
            <a:r>
              <a:rPr lang="en-US" sz="8000" i="1" dirty="0"/>
              <a:t>Dialectical Behavior Therapy</a:t>
            </a:r>
            <a:r>
              <a:rPr lang="en-US" sz="8000" dirty="0"/>
              <a:t>: Intensive training course. (Power point presentation).</a:t>
            </a:r>
          </a:p>
          <a:p>
            <a:pPr marL="0" indent="0">
              <a:buNone/>
              <a:defRPr/>
            </a:pPr>
            <a:endParaRPr lang="en-US" sz="8000" dirty="0"/>
          </a:p>
          <a:p>
            <a:pPr marL="0" indent="0">
              <a:buNone/>
              <a:defRPr/>
            </a:pPr>
            <a:r>
              <a:rPr lang="en-US" sz="8000" dirty="0"/>
              <a:t>Eells, T.D. (1997) </a:t>
            </a:r>
            <a:r>
              <a:rPr lang="en-US" sz="8000" i="1" dirty="0"/>
              <a:t>Handbook of Psychotherapy Case Formulation</a:t>
            </a:r>
            <a:r>
              <a:rPr lang="en-US" sz="8000" dirty="0"/>
              <a:t>, Chapter 13: Case Formulation in Dialectical Behavior Therapy; p. 340-367</a:t>
            </a:r>
          </a:p>
          <a:p>
            <a:pPr marL="0" indent="0">
              <a:buNone/>
              <a:defRPr/>
            </a:pPr>
            <a:endParaRPr lang="en-US" sz="8000" dirty="0"/>
          </a:p>
          <a:p>
            <a:pPr marL="0" indent="0">
              <a:buNone/>
              <a:defRPr/>
            </a:pPr>
            <a:r>
              <a:rPr lang="en-US" sz="8000" dirty="0"/>
              <a:t>Koerner, K (2012) </a:t>
            </a:r>
            <a:r>
              <a:rPr lang="en-US" sz="8000" i="1" dirty="0"/>
              <a:t>Doing Dialectical Behavior Therapy  </a:t>
            </a:r>
            <a:r>
              <a:rPr lang="en-US" sz="8000" dirty="0"/>
              <a:t>p.111-138. New York: The Guilford Press</a:t>
            </a:r>
          </a:p>
          <a:p>
            <a:pPr marL="0" indent="0"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86129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Kelly, J.F., Brown, S.A., Abrantes, A., Kahler, C., Myers, M.G. (2008). Social recovery model: An 8 year investigation of adolescent 12-step group involvement following inpatient treatment. Alcoholism: Clinical and Experimental Research, 32(8), 1468-1478.doi:10.1111/j.1530-0277.2008.00712.x.</a:t>
            </a:r>
          </a:p>
          <a:p>
            <a:endParaRPr lang="en-US" sz="2000" dirty="0"/>
          </a:p>
          <a:p>
            <a:r>
              <a:rPr lang="en-US" sz="2000" dirty="0"/>
              <a:t>Kelly, J.F., Urbanoski, K. (2012). Youth recovery contexts: the incremental effects of 12-step attendance and involvement on adolescent outpatient outcomes. </a:t>
            </a:r>
            <a:r>
              <a:rPr lang="en-US" sz="2000" i="1" dirty="0"/>
              <a:t>Alcoholism: Clinical and Experimental Research</a:t>
            </a:r>
            <a:r>
              <a:rPr lang="en-US" sz="2000" dirty="0"/>
              <a:t>, 36(7), 1219-1229. doi: 10.1111/j.1530-0277.2011.01727.</a:t>
            </a:r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4" name="Footer Placeholder 3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88F28-15F9-4E12-8EBD-9E3FBFA3C074}" type="slidenum">
              <a:rPr lang="en-US" smtClean="0"/>
              <a:pPr/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09288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Mundt, MP, Parthasarathy, S, Chi, FW, Sterling, S, Campbell, C I. (2012).12-Step participation reduces medical use costs among adolescents with a history of alcohol and other drug treatment. Drug and Alcohol Dependence. 126(1-2), 124-130. doi:10.1016/j drugalcdep2012.05.002</a:t>
            </a:r>
          </a:p>
          <a:p>
            <a:endParaRPr lang="en-US" sz="2000" dirty="0"/>
          </a:p>
          <a:p>
            <a:r>
              <a:rPr lang="en-US" sz="2000" dirty="0"/>
              <a:t>Sussman, S. (2010). A review of Alcoholics Anonymous/Narcotics Anonymous programs for teens. Evaluations of Health Professionals. Doi: </a:t>
            </a:r>
            <a:r>
              <a:rPr lang="en-US" sz="2000" u="sng" dirty="0"/>
              <a:t>  </a:t>
            </a:r>
            <a:r>
              <a:rPr lang="en-US" sz="2000" dirty="0"/>
              <a:t>10.1177/0163278709356186</a:t>
            </a:r>
          </a:p>
          <a:p>
            <a:endParaRPr lang="en-US" sz="2000" dirty="0"/>
          </a:p>
          <a:p>
            <a:r>
              <a:rPr lang="en-US" sz="2000" dirty="0"/>
              <a:t>White, W. L. (2008). Recovery management and recovery-oriented systems of care: Scientific rationale and promising practices. Retrieved from http://www.williamwhitepapers.com/papers/</a:t>
            </a:r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4" name="Footer Placeholder 3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88F28-15F9-4E12-8EBD-9E3FBFA3C074}" type="slidenum">
              <a:rPr lang="en-US" smtClean="0"/>
              <a:pPr/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24675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>
          <a:xfrm>
            <a:off x="2209800" y="152400"/>
            <a:ext cx="7315200" cy="2209800"/>
          </a:xfrm>
        </p:spPr>
        <p:txBody>
          <a:bodyPr/>
          <a:lstStyle/>
          <a:p>
            <a:pPr eaLnBrk="1" hangingPunct="1"/>
            <a:r>
              <a:rPr lang="en-US" altLang="en-US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  <a:defRPr/>
            </a:pPr>
            <a:r>
              <a:rPr lang="en-US" dirty="0"/>
              <a:t>Linehan, M.M. (1993) </a:t>
            </a:r>
            <a:r>
              <a:rPr lang="en-US" i="1" dirty="0"/>
              <a:t>Cognitive Behavioral Treatment of       Borderline Personality Disorder</a:t>
            </a:r>
            <a:r>
              <a:rPr lang="en-US" dirty="0"/>
              <a:t>. New York: The Guildford Press</a:t>
            </a:r>
          </a:p>
          <a:p>
            <a:pPr marL="0" indent="0">
              <a:buNone/>
              <a:defRPr/>
            </a:pPr>
            <a:endParaRPr lang="en-US" dirty="0"/>
          </a:p>
          <a:p>
            <a:pPr marL="0" indent="0">
              <a:buNone/>
              <a:defRPr/>
            </a:pPr>
            <a:r>
              <a:rPr lang="en-US" dirty="0"/>
              <a:t>Rathus, J.H. &amp; Miller, A.L. (2015) </a:t>
            </a:r>
            <a:r>
              <a:rPr lang="en-US" i="1" dirty="0"/>
              <a:t>DBT Skills Manual for Adolescents</a:t>
            </a:r>
            <a:r>
              <a:rPr lang="en-US" dirty="0"/>
              <a:t>. New York: The Guildford Press.</a:t>
            </a:r>
          </a:p>
          <a:p>
            <a:pPr marL="0" indent="0">
              <a:buNone/>
              <a:defRPr/>
            </a:pPr>
            <a:endParaRPr lang="en-US" dirty="0"/>
          </a:p>
          <a:p>
            <a:pPr marL="0" indent="0">
              <a:buNone/>
              <a:defRPr/>
            </a:pPr>
            <a:r>
              <a:rPr lang="en-US" dirty="0"/>
              <a:t>Swales, M. &amp; Dunkley, C. (2010) </a:t>
            </a:r>
            <a:r>
              <a:rPr lang="en-US" i="1" dirty="0"/>
              <a:t>Core Components of Dialectical Behaviour Therapy: </a:t>
            </a:r>
            <a:r>
              <a:rPr lang="en-US" dirty="0"/>
              <a:t>Conducting a comprehensive behavioral and solution analysis.(Video)</a:t>
            </a:r>
          </a:p>
          <a:p>
            <a:pPr marL="0" indent="0">
              <a:buNone/>
              <a:defRPr/>
            </a:pPr>
            <a:endParaRPr lang="en-US" dirty="0"/>
          </a:p>
          <a:p>
            <a:pPr marL="0" indent="0">
              <a:buNone/>
              <a:defRPr/>
            </a:pPr>
            <a:r>
              <a:rPr lang="en-US" dirty="0"/>
              <a:t>Swenson, C.R., Sanderson, C., Dulit, R. &amp; </a:t>
            </a:r>
            <a:r>
              <a:rPr lang="en-US" dirty="0" err="1"/>
              <a:t>Linehan</a:t>
            </a:r>
            <a:r>
              <a:rPr lang="en-US" dirty="0"/>
              <a:t>, M.M. (2001) The application of dialectical behavior therapy for patients with borderline personality disorder on inpatient units.  </a:t>
            </a:r>
            <a:r>
              <a:rPr lang="en-US" i="1" dirty="0"/>
              <a:t>Psychiatric Quarterly</a:t>
            </a:r>
            <a:r>
              <a:rPr lang="en-US" dirty="0"/>
              <a:t>, 72, p.307-323</a:t>
            </a:r>
          </a:p>
          <a:p>
            <a:pPr marL="0" indent="0"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19531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Workbooks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979682"/>
            <a:ext cx="10363200" cy="3116317"/>
          </a:xfrm>
        </p:spPr>
        <p:txBody>
          <a:bodyPr/>
          <a:lstStyle/>
          <a:p>
            <a:r>
              <a:rPr lang="en-US" dirty="0"/>
              <a:t>Dialectical Behavior Skills Training with Adolescents; Jean Eich PsyD, LP</a:t>
            </a:r>
          </a:p>
          <a:p>
            <a:r>
              <a:rPr lang="en-US" dirty="0"/>
              <a:t>Dialectical Behavior Therapy, Children &amp; Adolescents; Connie Callahan, Ph. D., LPCC, LMFT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5220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-205740"/>
            <a:ext cx="10363200" cy="2567940"/>
          </a:xfrm>
        </p:spPr>
        <p:txBody>
          <a:bodyPr/>
          <a:lstStyle/>
          <a:p>
            <a:r>
              <a:rPr lang="en-US" dirty="0"/>
              <a:t>Who benefits from DBT Skills 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43100"/>
            <a:ext cx="10363200" cy="41529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>
                <a:solidFill>
                  <a:srgbClr val="FF0000"/>
                </a:solidFill>
              </a:rPr>
              <a:t>Young people who engage in self-harm behaviors such as:</a:t>
            </a:r>
          </a:p>
          <a:p>
            <a:pPr marL="0" indent="0">
              <a:buNone/>
            </a:pPr>
            <a:endParaRPr lang="en-US" altLang="en-US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altLang="en-US" dirty="0"/>
              <a:t>Substance Use Disorder and Behavioral addictions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altLang="en-US" dirty="0"/>
              <a:t>Suicidal acts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altLang="en-US" dirty="0"/>
              <a:t>Suicidal thoughts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altLang="en-US" dirty="0"/>
              <a:t>Cutting, burning and other self-injurious activities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altLang="en-US" dirty="0"/>
              <a:t>Eating disordered behavior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8423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26124"/>
            <a:ext cx="10363200" cy="1592317"/>
          </a:xfrm>
        </p:spPr>
        <p:txBody>
          <a:bodyPr/>
          <a:lstStyle/>
          <a:p>
            <a:r>
              <a:rPr lang="en-US" altLang="en-US" dirty="0"/>
              <a:t>DBT Functions-the Big 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91104"/>
            <a:ext cx="10363200" cy="3657600"/>
          </a:xfrm>
        </p:spPr>
        <p:txBody>
          <a:bodyPr/>
          <a:lstStyle/>
          <a:p>
            <a:pPr marL="609600" indent="-609600">
              <a:buFontTx/>
              <a:buAutoNum type="arabicPeriod"/>
            </a:pPr>
            <a:r>
              <a:rPr lang="en-US" altLang="en-US" dirty="0"/>
              <a:t>Enhancing Capabilities </a:t>
            </a:r>
          </a:p>
          <a:p>
            <a:pPr marL="609600" indent="-609600">
              <a:buFontTx/>
              <a:buAutoNum type="arabicPeriod"/>
            </a:pPr>
            <a:r>
              <a:rPr lang="en-US" altLang="en-US" dirty="0"/>
              <a:t>Improving motivation to change</a:t>
            </a:r>
          </a:p>
          <a:p>
            <a:pPr marL="609600" indent="-609600">
              <a:buFontTx/>
              <a:buAutoNum type="arabicPeriod"/>
            </a:pPr>
            <a:r>
              <a:rPr lang="en-US" altLang="en-US" dirty="0"/>
              <a:t>Assuring generalization to environment</a:t>
            </a:r>
          </a:p>
          <a:p>
            <a:pPr marL="609600" indent="-609600">
              <a:buFontTx/>
              <a:buAutoNum type="arabicPeriod"/>
            </a:pPr>
            <a:r>
              <a:rPr lang="en-US" altLang="en-US" dirty="0"/>
              <a:t>Structuring the environment</a:t>
            </a:r>
          </a:p>
          <a:p>
            <a:pPr marL="609600" indent="-609600">
              <a:buFontTx/>
              <a:buAutoNum type="arabicPeriod"/>
            </a:pPr>
            <a:r>
              <a:rPr lang="en-US" altLang="en-US" dirty="0"/>
              <a:t>Enhancing therapist capabilities and motivation to treat-We are an agent of proactive change-own supervision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9240" y="1466193"/>
            <a:ext cx="2701160" cy="2191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1459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8276" y="320565"/>
            <a:ext cx="10363200" cy="1143000"/>
          </a:xfrm>
        </p:spPr>
        <p:txBody>
          <a:bodyPr/>
          <a:lstStyle/>
          <a:p>
            <a:r>
              <a:rPr lang="en-US" dirty="0"/>
              <a:t>DBT Basic Assumptions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186" y="1463565"/>
            <a:ext cx="12002814" cy="5110656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800" dirty="0"/>
              <a:t>Patients are doing the best that they can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Patients want to improve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Patients need to do better, try hard, and be more motivated to change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Patients may not have caused all their own problems but they have to solve them anyway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The lives of suicidal, borderline individuals are unbearable as they are currently being lived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Patients must learn new behaviors in all relevant contexts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Patients cannot fail in treatment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Therapists treating patients need support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604935"/>
      </p:ext>
    </p:extLst>
  </p:cSld>
  <p:clrMapOvr>
    <a:masterClrMapping/>
  </p:clrMapOvr>
</p:sld>
</file>

<file path=ppt/theme/theme1.xml><?xml version="1.0" encoding="utf-8"?>
<a:theme xmlns:a="http://schemas.openxmlformats.org/drawingml/2006/main" name="Caron PowerPoint template">
  <a:themeElements>
    <a:clrScheme name="">
      <a:dk1>
        <a:srgbClr val="000066"/>
      </a:dk1>
      <a:lt1>
        <a:srgbClr val="FFFFFF"/>
      </a:lt1>
      <a:dk2>
        <a:srgbClr val="0066CC"/>
      </a:dk2>
      <a:lt2>
        <a:srgbClr val="808080"/>
      </a:lt2>
      <a:accent1>
        <a:srgbClr val="3399FF"/>
      </a:accent1>
      <a:accent2>
        <a:srgbClr val="FFFFFF"/>
      </a:accent2>
      <a:accent3>
        <a:srgbClr val="FFFFFF"/>
      </a:accent3>
      <a:accent4>
        <a:srgbClr val="000056"/>
      </a:accent4>
      <a:accent5>
        <a:srgbClr val="ADCAFF"/>
      </a:accent5>
      <a:accent6>
        <a:srgbClr val="E7E7E7"/>
      </a:accent6>
      <a:hlink>
        <a:srgbClr val="000066"/>
      </a:hlink>
      <a:folHlink>
        <a:srgbClr val="B2B2B2"/>
      </a:folHlink>
    </a:clrScheme>
    <a:fontScheme name="car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aro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ro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ro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ro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r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r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r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Caron Logo</Template>
  <TotalTime>585</TotalTime>
  <Words>2857</Words>
  <Application>Microsoft Office PowerPoint</Application>
  <PresentationFormat>Widescreen</PresentationFormat>
  <Paragraphs>383</Paragraphs>
  <Slides>65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74" baseType="lpstr">
      <vt:lpstr>Arial</vt:lpstr>
      <vt:lpstr>Calibri</vt:lpstr>
      <vt:lpstr>Century Gothic</vt:lpstr>
      <vt:lpstr>Impact</vt:lpstr>
      <vt:lpstr>Times New Roman</vt:lpstr>
      <vt:lpstr>Trebuchet MS</vt:lpstr>
      <vt:lpstr>Wingdings</vt:lpstr>
      <vt:lpstr>Wingdings 3</vt:lpstr>
      <vt:lpstr>Caron PowerPoint template</vt:lpstr>
      <vt:lpstr>Regulating the Co-Occurring Adolescent &amp; Young Adult through the Application of DBT Skills</vt:lpstr>
      <vt:lpstr>Goal of Workshop  </vt:lpstr>
      <vt:lpstr>Educational Objectives   </vt:lpstr>
      <vt:lpstr>Dialectical Behavioral Therapy </vt:lpstr>
      <vt:lpstr>So What is DBT?</vt:lpstr>
      <vt:lpstr>Why DBT for Adolescents and young adults struggling with Co-occurring Disorders?</vt:lpstr>
      <vt:lpstr>Who benefits from DBT Skills ?</vt:lpstr>
      <vt:lpstr>DBT Functions-the Big 5</vt:lpstr>
      <vt:lpstr>DBT Basic Assumptions</vt:lpstr>
      <vt:lpstr>DBT Directly Addresses these Factors:</vt:lpstr>
      <vt:lpstr> Modules</vt:lpstr>
      <vt:lpstr>Dialectical dilemmas in  adolescent DBT </vt:lpstr>
      <vt:lpstr>  Adolescent DBT Treatment Cycle Skill Building</vt:lpstr>
      <vt:lpstr>Mindfulness Module: requires daily practice!</vt:lpstr>
      <vt:lpstr>DBT conceptualizes the emotionally dysregulated adolescent</vt:lpstr>
      <vt:lpstr>When we are Mindful, we can:</vt:lpstr>
      <vt:lpstr>Mindfulness is opposite of Mindlessness.  When we are mindless, we:</vt:lpstr>
      <vt:lpstr>Mindfulness Skills List</vt:lpstr>
      <vt:lpstr>Mindfulness: Three states of Mind </vt:lpstr>
      <vt:lpstr>Mindfulness Activities</vt:lpstr>
      <vt:lpstr>PowerPoint Presentation</vt:lpstr>
      <vt:lpstr>Three states of mind drawing</vt:lpstr>
      <vt:lpstr>Three States of Mind Practical Application</vt:lpstr>
      <vt:lpstr>Observe, Describe &amp; Participate</vt:lpstr>
      <vt:lpstr>Distress Tolerance Module</vt:lpstr>
      <vt:lpstr>DBT conceptualizes the emotionally dysregulated adolescent</vt:lpstr>
      <vt:lpstr>Distress Tolerance Skills</vt:lpstr>
      <vt:lpstr>Distress Tolerance: Distract with Wise Mind </vt:lpstr>
      <vt:lpstr>Distress Tolerance Module Skills List</vt:lpstr>
      <vt:lpstr>Distress Tolerance Activities</vt:lpstr>
      <vt:lpstr>Distress Tolerance: Self-Soothe Skills</vt:lpstr>
      <vt:lpstr>Distress Tolerance Skills</vt:lpstr>
      <vt:lpstr>Distress Tolerance Skills</vt:lpstr>
      <vt:lpstr>Emotional Regulation Module</vt:lpstr>
      <vt:lpstr>DBT conceptualizes the emotionally dysregulated adolescent </vt:lpstr>
      <vt:lpstr>Emotional Regulation</vt:lpstr>
      <vt:lpstr>Emotional Regulation: What do Emotions do for Us ?</vt:lpstr>
      <vt:lpstr>Emotional Regulation: Check the Facts</vt:lpstr>
      <vt:lpstr>Check the Facts (cont.)</vt:lpstr>
      <vt:lpstr>Emotion Regulation Activities</vt:lpstr>
      <vt:lpstr>Emotion Regulation</vt:lpstr>
      <vt:lpstr>Emotion Regulation Activities</vt:lpstr>
      <vt:lpstr>Interpersonal Effectiveness</vt:lpstr>
      <vt:lpstr>DBT conceptualizes the emotionally dysregulated adolescent</vt:lpstr>
      <vt:lpstr>Interpersonal Effectiveness Activities</vt:lpstr>
      <vt:lpstr>Interpersonal Effectiveness  Activities</vt:lpstr>
      <vt:lpstr>Interpersonal Effectiveness Activities</vt:lpstr>
      <vt:lpstr>Walking the Middle Path</vt:lpstr>
      <vt:lpstr>DBT conceptualizes the emotionally dysregulated adolescent</vt:lpstr>
      <vt:lpstr>Middle Path Skills</vt:lpstr>
      <vt:lpstr>Invalidating Environment </vt:lpstr>
      <vt:lpstr>Consequences of Invalidation </vt:lpstr>
      <vt:lpstr>Invalidating Environment</vt:lpstr>
      <vt:lpstr>Key points in deciding which DBT skills to teach</vt:lpstr>
      <vt:lpstr>Steps to Planning a Skills Curriculum</vt:lpstr>
      <vt:lpstr>Providing Feedback &amp; Coaching</vt:lpstr>
      <vt:lpstr>The Goal of DBT for the Young person …is a Life Worth Living! </vt:lpstr>
      <vt:lpstr>PowerPoint Presentation</vt:lpstr>
      <vt:lpstr>PowerPoint Presentation</vt:lpstr>
      <vt:lpstr>PowerPoint Presentation</vt:lpstr>
      <vt:lpstr>References</vt:lpstr>
      <vt:lpstr>References </vt:lpstr>
      <vt:lpstr>References</vt:lpstr>
      <vt:lpstr>References</vt:lpstr>
      <vt:lpstr>Workbooks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Mindfulness: Three states of Mind</dc:title>
  <dc:creator>Erin Goodhart</dc:creator>
  <cp:lastModifiedBy>Erin Goodhart</cp:lastModifiedBy>
  <cp:revision>94</cp:revision>
  <dcterms:created xsi:type="dcterms:W3CDTF">2016-12-08T19:40:58Z</dcterms:created>
  <dcterms:modified xsi:type="dcterms:W3CDTF">2018-04-12T14:24:50Z</dcterms:modified>
</cp:coreProperties>
</file>