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9.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61" r:id="rId2"/>
    <p:sldMasterId id="2147483871" r:id="rId3"/>
  </p:sldMasterIdLst>
  <p:notesMasterIdLst>
    <p:notesMasterId r:id="rId68"/>
  </p:notesMasterIdLst>
  <p:handoutMasterIdLst>
    <p:handoutMasterId r:id="rId69"/>
  </p:handoutMasterIdLst>
  <p:sldIdLst>
    <p:sldId id="300" r:id="rId4"/>
    <p:sldId id="1480" r:id="rId5"/>
    <p:sldId id="1845" r:id="rId6"/>
    <p:sldId id="1481" r:id="rId7"/>
    <p:sldId id="1469" r:id="rId8"/>
    <p:sldId id="1468" r:id="rId9"/>
    <p:sldId id="1482" r:id="rId10"/>
    <p:sldId id="1483" r:id="rId11"/>
    <p:sldId id="345" r:id="rId12"/>
    <p:sldId id="1484" r:id="rId13"/>
    <p:sldId id="1793" r:id="rId14"/>
    <p:sldId id="1450" r:id="rId15"/>
    <p:sldId id="1817" r:id="rId16"/>
    <p:sldId id="333" r:id="rId17"/>
    <p:sldId id="334" r:id="rId18"/>
    <p:sldId id="335" r:id="rId19"/>
    <p:sldId id="336" r:id="rId20"/>
    <p:sldId id="337" r:id="rId21"/>
    <p:sldId id="1772" r:id="rId22"/>
    <p:sldId id="1826" r:id="rId23"/>
    <p:sldId id="1784" r:id="rId24"/>
    <p:sldId id="741" r:id="rId25"/>
    <p:sldId id="1810" r:id="rId26"/>
    <p:sldId id="1807" r:id="rId27"/>
    <p:sldId id="1812" r:id="rId28"/>
    <p:sldId id="1795" r:id="rId29"/>
    <p:sldId id="411" r:id="rId30"/>
    <p:sldId id="1843" r:id="rId31"/>
    <p:sldId id="1836" r:id="rId32"/>
    <p:sldId id="1833" r:id="rId33"/>
    <p:sldId id="1808" r:id="rId34"/>
    <p:sldId id="1813" r:id="rId35"/>
    <p:sldId id="1814" r:id="rId36"/>
    <p:sldId id="1815" r:id="rId37"/>
    <p:sldId id="1844" r:id="rId38"/>
    <p:sldId id="268" r:id="rId39"/>
    <p:sldId id="922" r:id="rId40"/>
    <p:sldId id="1819" r:id="rId41"/>
    <p:sldId id="1818" r:id="rId42"/>
    <p:sldId id="1782" r:id="rId43"/>
    <p:sldId id="1802" r:id="rId44"/>
    <p:sldId id="265" r:id="rId45"/>
    <p:sldId id="1820" r:id="rId46"/>
    <p:sldId id="1821" r:id="rId47"/>
    <p:sldId id="1823" r:id="rId48"/>
    <p:sldId id="1824" r:id="rId49"/>
    <p:sldId id="1825" r:id="rId50"/>
    <p:sldId id="1790" r:id="rId51"/>
    <p:sldId id="1803" r:id="rId52"/>
    <p:sldId id="351" r:id="rId53"/>
    <p:sldId id="738" r:id="rId54"/>
    <p:sldId id="264" r:id="rId55"/>
    <p:sldId id="1846" r:id="rId56"/>
    <p:sldId id="1847" r:id="rId57"/>
    <p:sldId id="1848" r:id="rId58"/>
    <p:sldId id="1800" r:id="rId59"/>
    <p:sldId id="1799" r:id="rId60"/>
    <p:sldId id="1849" r:id="rId61"/>
    <p:sldId id="1780" r:id="rId62"/>
    <p:sldId id="263" r:id="rId63"/>
    <p:sldId id="288" r:id="rId64"/>
    <p:sldId id="453" r:id="rId65"/>
    <p:sldId id="454" r:id="rId66"/>
    <p:sldId id="1443" r:id="rId6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FDAC8E28-FA87-43F1-9A7C-9CBABCA9D69B}">
          <p14:sldIdLst>
            <p14:sldId id="300"/>
            <p14:sldId id="1480"/>
            <p14:sldId id="1845"/>
            <p14:sldId id="1481"/>
            <p14:sldId id="1469"/>
            <p14:sldId id="1468"/>
            <p14:sldId id="1482"/>
            <p14:sldId id="1483"/>
            <p14:sldId id="345"/>
            <p14:sldId id="1484"/>
            <p14:sldId id="1793"/>
            <p14:sldId id="1450"/>
            <p14:sldId id="1817"/>
            <p14:sldId id="333"/>
            <p14:sldId id="334"/>
            <p14:sldId id="335"/>
            <p14:sldId id="336"/>
            <p14:sldId id="337"/>
            <p14:sldId id="1772"/>
            <p14:sldId id="1826"/>
            <p14:sldId id="1784"/>
            <p14:sldId id="741"/>
            <p14:sldId id="1810"/>
            <p14:sldId id="1807"/>
            <p14:sldId id="1812"/>
            <p14:sldId id="1795"/>
            <p14:sldId id="411"/>
            <p14:sldId id="1843"/>
            <p14:sldId id="1836"/>
            <p14:sldId id="1833"/>
            <p14:sldId id="1808"/>
            <p14:sldId id="1813"/>
            <p14:sldId id="1814"/>
            <p14:sldId id="1815"/>
            <p14:sldId id="1844"/>
            <p14:sldId id="268"/>
            <p14:sldId id="922"/>
            <p14:sldId id="1819"/>
            <p14:sldId id="1818"/>
            <p14:sldId id="1782"/>
            <p14:sldId id="1802"/>
            <p14:sldId id="265"/>
            <p14:sldId id="1820"/>
            <p14:sldId id="1821"/>
            <p14:sldId id="1823"/>
            <p14:sldId id="1824"/>
            <p14:sldId id="1825"/>
            <p14:sldId id="1790"/>
            <p14:sldId id="1803"/>
            <p14:sldId id="351"/>
            <p14:sldId id="738"/>
            <p14:sldId id="264"/>
            <p14:sldId id="1846"/>
            <p14:sldId id="1847"/>
            <p14:sldId id="1848"/>
            <p14:sldId id="1800"/>
            <p14:sldId id="1799"/>
            <p14:sldId id="1849"/>
            <p14:sldId id="1780"/>
            <p14:sldId id="263"/>
            <p14:sldId id="288"/>
            <p14:sldId id="453"/>
            <p14:sldId id="454"/>
            <p14:sldId id="14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6"/>
    <a:srgbClr val="046CB6"/>
    <a:srgbClr val="FF9900"/>
    <a:srgbClr val="009999"/>
    <a:srgbClr val="000000"/>
    <a:srgbClr val="00823B"/>
    <a:srgbClr val="002B5C"/>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2F67B2-0D44-4DC9-9742-327DAED0B777}" v="1" dt="2024-02-12T15:29:12.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48" autoAdjust="0"/>
    <p:restoredTop sz="94249" autoAdjust="0"/>
  </p:normalViewPr>
  <p:slideViewPr>
    <p:cSldViewPr>
      <p:cViewPr varScale="1">
        <p:scale>
          <a:sx n="66" d="100"/>
          <a:sy n="66" d="100"/>
        </p:scale>
        <p:origin x="72" y="828"/>
      </p:cViewPr>
      <p:guideLst>
        <p:guide orient="horz" pos="2160"/>
        <p:guide pos="3840"/>
      </p:guideLst>
    </p:cSldViewPr>
  </p:slideViewPr>
  <p:outlineViewPr>
    <p:cViewPr>
      <p:scale>
        <a:sx n="33" d="100"/>
        <a:sy n="33" d="100"/>
      </p:scale>
      <p:origin x="210" y="0"/>
    </p:cViewPr>
  </p:outlineViewPr>
  <p:notesTextViewPr>
    <p:cViewPr>
      <p:scale>
        <a:sx n="100" d="100"/>
        <a:sy n="100" d="100"/>
      </p:scale>
      <p:origin x="0" y="0"/>
    </p:cViewPr>
  </p:notesTextViewPr>
  <p:sorterViewPr>
    <p:cViewPr varScale="1">
      <p:scale>
        <a:sx n="1" d="1"/>
        <a:sy n="1" d="1"/>
      </p:scale>
      <p:origin x="0" y="-2796"/>
    </p:cViewPr>
  </p:sorterViewPr>
  <p:notesViewPr>
    <p:cSldViewPr>
      <p:cViewPr varScale="1">
        <p:scale>
          <a:sx n="86" d="100"/>
          <a:sy n="86" d="100"/>
        </p:scale>
        <p:origin x="374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iagrams/_rels/data1.xml.rels><?xml version="1.0" encoding="UTF-8" standalone="yes"?>
<Relationships xmlns="http://schemas.openxmlformats.org/package/2006/relationships"><Relationship Id="rId1" Type="http://schemas.openxmlformats.org/officeDocument/2006/relationships/image" Target="../media/image21.jpeg"/></Relationships>
</file>

<file path=ppt/diagrams/_rels/data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D102E-38EE-4F30-8A91-5850D61E3245}" type="doc">
      <dgm:prSet loTypeId="urn:microsoft.com/office/officeart/2005/8/layout/pList1" loCatId="list" qsTypeId="urn:microsoft.com/office/officeart/2005/8/quickstyle/simple1" qsCatId="simple" csTypeId="urn:microsoft.com/office/officeart/2005/8/colors/accent3_4" csCatId="accent3" phldr="1"/>
      <dgm:spPr/>
      <dgm:t>
        <a:bodyPr/>
        <a:lstStyle/>
        <a:p>
          <a:endParaRPr lang="en-US"/>
        </a:p>
      </dgm:t>
    </dgm:pt>
    <dgm:pt modelId="{F3A8EBE0-DC36-4228-9BA1-D72EAD2F46F8}">
      <dgm:prSet phldrT="[Text]"/>
      <dgm:spPr/>
      <dgm:t>
        <a:bodyPr/>
        <a:lstStyle/>
        <a:p>
          <a:r>
            <a:rPr lang="en-US" dirty="0"/>
            <a:t>   </a:t>
          </a:r>
        </a:p>
      </dgm:t>
    </dgm:pt>
    <dgm:pt modelId="{163DEE14-44D2-41B8-AFFC-475671C7F4E6}" type="parTrans" cxnId="{039C825E-8BB3-497C-8437-D4EC51F48DA8}">
      <dgm:prSet/>
      <dgm:spPr/>
      <dgm:t>
        <a:bodyPr/>
        <a:lstStyle/>
        <a:p>
          <a:endParaRPr lang="en-US"/>
        </a:p>
      </dgm:t>
    </dgm:pt>
    <dgm:pt modelId="{2C64CD75-051C-49BA-8794-71F10C1823E5}" type="sibTrans" cxnId="{039C825E-8BB3-497C-8437-D4EC51F48DA8}">
      <dgm:prSet/>
      <dgm:spPr/>
      <dgm:t>
        <a:bodyPr/>
        <a:lstStyle/>
        <a:p>
          <a:endParaRPr lang="en-US"/>
        </a:p>
      </dgm:t>
    </dgm:pt>
    <dgm:pt modelId="{4F7CD29C-7EB3-46FE-BB15-6A3C614EB3BE}" type="pres">
      <dgm:prSet presAssocID="{833D102E-38EE-4F30-8A91-5850D61E3245}" presName="Name0" presStyleCnt="0">
        <dgm:presLayoutVars>
          <dgm:dir/>
          <dgm:resizeHandles val="exact"/>
        </dgm:presLayoutVars>
      </dgm:prSet>
      <dgm:spPr/>
    </dgm:pt>
    <dgm:pt modelId="{55DC51DB-AD1E-476A-A563-51659FBC52D5}" type="pres">
      <dgm:prSet presAssocID="{F3A8EBE0-DC36-4228-9BA1-D72EAD2F46F8}" presName="compNode" presStyleCnt="0"/>
      <dgm:spPr/>
    </dgm:pt>
    <dgm:pt modelId="{DDFCD3B4-0F1A-498D-BD23-89EB49F08FA5}" type="pres">
      <dgm:prSet presAssocID="{F3A8EBE0-DC36-4228-9BA1-D72EAD2F46F8}" presName="pictRect" presStyleLbl="node1" presStyleIdx="0" presStyleCnt="1" custScaleX="256244" custScaleY="251831" custLinFactNeighborX="63119" custLinFactNeighborY="54431"/>
      <dgm:spPr>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a:noFill/>
        </a:ln>
        <a:effectLst>
          <a:outerShdw blurRad="50800" dist="38100" dir="2700000" algn="tl" rotWithShape="0">
            <a:prstClr val="black">
              <a:alpha val="40000"/>
            </a:prstClr>
          </a:outerShdw>
        </a:effectLst>
      </dgm:spPr>
      <dgm:extLst>
        <a:ext uri="{E40237B7-FDA0-4F09-8148-C483321AD2D9}">
          <dgm14:cNvPr xmlns:dgm14="http://schemas.microsoft.com/office/drawing/2010/diagram" id="0" name="" descr="Woman hugging mother"/>
        </a:ext>
      </dgm:extLst>
    </dgm:pt>
    <dgm:pt modelId="{2F34D36B-B330-4A29-8594-392BCF69D728}" type="pres">
      <dgm:prSet presAssocID="{F3A8EBE0-DC36-4228-9BA1-D72EAD2F46F8}" presName="textRect" presStyleLbl="revTx" presStyleIdx="0" presStyleCnt="1">
        <dgm:presLayoutVars>
          <dgm:bulletEnabled val="1"/>
        </dgm:presLayoutVars>
      </dgm:prSet>
      <dgm:spPr/>
    </dgm:pt>
  </dgm:ptLst>
  <dgm:cxnLst>
    <dgm:cxn modelId="{4A45FC3D-297B-4F7A-8E36-6C05927EB9D3}" type="presOf" srcId="{F3A8EBE0-DC36-4228-9BA1-D72EAD2F46F8}" destId="{2F34D36B-B330-4A29-8594-392BCF69D728}" srcOrd="0" destOrd="0" presId="urn:microsoft.com/office/officeart/2005/8/layout/pList1"/>
    <dgm:cxn modelId="{039C825E-8BB3-497C-8437-D4EC51F48DA8}" srcId="{833D102E-38EE-4F30-8A91-5850D61E3245}" destId="{F3A8EBE0-DC36-4228-9BA1-D72EAD2F46F8}" srcOrd="0" destOrd="0" parTransId="{163DEE14-44D2-41B8-AFFC-475671C7F4E6}" sibTransId="{2C64CD75-051C-49BA-8794-71F10C1823E5}"/>
    <dgm:cxn modelId="{658B7CBB-7E4C-4257-B088-5256B0D0F837}" type="presOf" srcId="{833D102E-38EE-4F30-8A91-5850D61E3245}" destId="{4F7CD29C-7EB3-46FE-BB15-6A3C614EB3BE}" srcOrd="0" destOrd="0" presId="urn:microsoft.com/office/officeart/2005/8/layout/pList1"/>
    <dgm:cxn modelId="{596EA84C-AAC8-4C3B-A832-270BB12972B3}" type="presParOf" srcId="{4F7CD29C-7EB3-46FE-BB15-6A3C614EB3BE}" destId="{55DC51DB-AD1E-476A-A563-51659FBC52D5}" srcOrd="0" destOrd="0" presId="urn:microsoft.com/office/officeart/2005/8/layout/pList1"/>
    <dgm:cxn modelId="{8D8088F8-4885-4BC7-B9F3-84592B8AE1B7}" type="presParOf" srcId="{55DC51DB-AD1E-476A-A563-51659FBC52D5}" destId="{DDFCD3B4-0F1A-498D-BD23-89EB49F08FA5}" srcOrd="0" destOrd="0" presId="urn:microsoft.com/office/officeart/2005/8/layout/pList1"/>
    <dgm:cxn modelId="{0D521990-2352-4F26-B4BC-7DD934C6A062}" type="presParOf" srcId="{55DC51DB-AD1E-476A-A563-51659FBC52D5}" destId="{2F34D36B-B330-4A29-8594-392BCF69D72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C9F35-CB74-437B-8929-A493D7CD59B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EE156A7-0BA9-4220-A2A2-C7775F53A77D}">
      <dgm:prSet custT="1"/>
      <dgm:spPr/>
      <dgm:t>
        <a:bodyPr/>
        <a:lstStyle/>
        <a:p>
          <a:pPr>
            <a:lnSpc>
              <a:spcPct val="100000"/>
            </a:lnSpc>
          </a:pPr>
          <a:r>
            <a:rPr lang="en-US" sz="1600" dirty="0">
              <a:latin typeface="Calibri" panose="020F0502020204030204" pitchFamily="34" charset="0"/>
              <a:cs typeface="Calibri" panose="020F0502020204030204" pitchFamily="34" charset="0"/>
            </a:rPr>
            <a:t>Seeing marijuana-induced psychosis on a more regular basis. </a:t>
          </a:r>
        </a:p>
      </dgm:t>
    </dgm:pt>
    <dgm:pt modelId="{71E4D66F-4C73-4C3A-A6CA-E185C4710584}" type="parTrans" cxnId="{51BE86CE-8D62-4ACD-8E91-9EAE14FC5C93}">
      <dgm:prSet/>
      <dgm:spPr/>
      <dgm:t>
        <a:bodyPr/>
        <a:lstStyle/>
        <a:p>
          <a:endParaRPr lang="en-US">
            <a:latin typeface="Calibri" panose="020F0502020204030204" pitchFamily="34" charset="0"/>
            <a:cs typeface="Calibri" panose="020F0502020204030204" pitchFamily="34" charset="0"/>
          </a:endParaRPr>
        </a:p>
      </dgm:t>
    </dgm:pt>
    <dgm:pt modelId="{2309C177-9C84-42E2-8E13-6A5C0D4E8854}" type="sibTrans" cxnId="{51BE86CE-8D62-4ACD-8E91-9EAE14FC5C93}">
      <dgm:prSet/>
      <dgm:spPr/>
      <dgm:t>
        <a:bodyPr/>
        <a:lstStyle/>
        <a:p>
          <a:endParaRPr lang="en-US">
            <a:latin typeface="Calibri" panose="020F0502020204030204" pitchFamily="34" charset="0"/>
            <a:cs typeface="Calibri" panose="020F0502020204030204" pitchFamily="34" charset="0"/>
          </a:endParaRPr>
        </a:p>
      </dgm:t>
    </dgm:pt>
    <dgm:pt modelId="{01796173-1929-44F2-A3F6-B1A6BFFD0C8C}">
      <dgm:prSet custT="1"/>
      <dgm:spPr/>
      <dgm:t>
        <a:bodyPr/>
        <a:lstStyle/>
        <a:p>
          <a:pPr>
            <a:lnSpc>
              <a:spcPct val="100000"/>
            </a:lnSpc>
          </a:pPr>
          <a:r>
            <a:rPr lang="en-US" sz="1500" dirty="0">
              <a:latin typeface="Calibri" panose="020F0502020204030204" pitchFamily="34" charset="0"/>
              <a:cs typeface="Calibri" panose="020F0502020204030204" pitchFamily="34" charset="0"/>
            </a:rPr>
            <a:t>1970’s less than 1/2 % of THC; 1980’s the percentage of THC in marijuana was around 4%. As of 2018, the concentration of THC ranged from 20-25%, today above 30%; concentrates can contain 95% THC levels </a:t>
          </a:r>
        </a:p>
      </dgm:t>
    </dgm:pt>
    <dgm:pt modelId="{594F0B8C-EB91-4E89-B16E-9B4EF332BAF0}" type="parTrans" cxnId="{02DA4910-46B7-47D6-B03F-D02990F6189F}">
      <dgm:prSet/>
      <dgm:spPr/>
      <dgm:t>
        <a:bodyPr/>
        <a:lstStyle/>
        <a:p>
          <a:endParaRPr lang="en-US">
            <a:latin typeface="Calibri" panose="020F0502020204030204" pitchFamily="34" charset="0"/>
            <a:cs typeface="Calibri" panose="020F0502020204030204" pitchFamily="34" charset="0"/>
          </a:endParaRPr>
        </a:p>
      </dgm:t>
    </dgm:pt>
    <dgm:pt modelId="{8B6FB9D3-A110-448B-8C36-B09A01B58FEF}" type="sibTrans" cxnId="{02DA4910-46B7-47D6-B03F-D02990F6189F}">
      <dgm:prSet/>
      <dgm:spPr/>
      <dgm:t>
        <a:bodyPr/>
        <a:lstStyle/>
        <a:p>
          <a:endParaRPr lang="en-US">
            <a:latin typeface="Calibri" panose="020F0502020204030204" pitchFamily="34" charset="0"/>
            <a:cs typeface="Calibri" panose="020F0502020204030204" pitchFamily="34" charset="0"/>
          </a:endParaRPr>
        </a:p>
      </dgm:t>
    </dgm:pt>
    <dgm:pt modelId="{C62E7C68-082F-4D97-BC74-41742D303C55}">
      <dgm:prSet custT="1"/>
      <dgm:spPr/>
      <dgm:t>
        <a:bodyPr/>
        <a:lstStyle/>
        <a:p>
          <a:pPr>
            <a:lnSpc>
              <a:spcPct val="100000"/>
            </a:lnSpc>
          </a:pPr>
          <a:r>
            <a:rPr lang="en-US" sz="1600" dirty="0">
              <a:latin typeface="Calibri" panose="020F0502020204030204" pitchFamily="34" charset="0"/>
              <a:cs typeface="Calibri" panose="020F0502020204030204" pitchFamily="34" charset="0"/>
            </a:rPr>
            <a:t>Additional NIDA source: https://archives.drugabuse.gov/rise-in-marijuanas -</a:t>
          </a:r>
          <a:r>
            <a:rPr lang="en-US" sz="1600" dirty="0" err="1">
              <a:latin typeface="Calibri" panose="020F0502020204030204" pitchFamily="34" charset="0"/>
              <a:cs typeface="Calibri" panose="020F0502020204030204" pitchFamily="34" charset="0"/>
            </a:rPr>
            <a:t>thc</a:t>
          </a:r>
          <a:r>
            <a:rPr lang="en-US" sz="1600" dirty="0">
              <a:latin typeface="Calibri" panose="020F0502020204030204" pitchFamily="34" charset="0"/>
              <a:cs typeface="Calibri" panose="020F0502020204030204" pitchFamily="34" charset="0"/>
            </a:rPr>
            <a:t>-levels  </a:t>
          </a:r>
        </a:p>
      </dgm:t>
    </dgm:pt>
    <dgm:pt modelId="{9132DC4F-5DC1-42B8-A61F-C6118719FC96}" type="parTrans" cxnId="{FAB9FEB3-2B8E-43EC-AA30-6BD8C905E84B}">
      <dgm:prSet/>
      <dgm:spPr/>
      <dgm:t>
        <a:bodyPr/>
        <a:lstStyle/>
        <a:p>
          <a:endParaRPr lang="en-US">
            <a:latin typeface="Calibri" panose="020F0502020204030204" pitchFamily="34" charset="0"/>
            <a:cs typeface="Calibri" panose="020F0502020204030204" pitchFamily="34" charset="0"/>
          </a:endParaRPr>
        </a:p>
      </dgm:t>
    </dgm:pt>
    <dgm:pt modelId="{A4942265-6052-4658-A708-8FB7A87A81E1}" type="sibTrans" cxnId="{FAB9FEB3-2B8E-43EC-AA30-6BD8C905E84B}">
      <dgm:prSet/>
      <dgm:spPr/>
      <dgm:t>
        <a:bodyPr/>
        <a:lstStyle/>
        <a:p>
          <a:endParaRPr lang="en-US">
            <a:latin typeface="Calibri" panose="020F0502020204030204" pitchFamily="34" charset="0"/>
            <a:cs typeface="Calibri" panose="020F0502020204030204" pitchFamily="34" charset="0"/>
          </a:endParaRPr>
        </a:p>
      </dgm:t>
    </dgm:pt>
    <dgm:pt modelId="{C7E3DD3E-E364-4337-9DF3-087F55465412}" type="pres">
      <dgm:prSet presAssocID="{44DC9F35-CB74-437B-8929-A493D7CD59BF}" presName="root" presStyleCnt="0">
        <dgm:presLayoutVars>
          <dgm:dir/>
          <dgm:resizeHandles val="exact"/>
        </dgm:presLayoutVars>
      </dgm:prSet>
      <dgm:spPr/>
    </dgm:pt>
    <dgm:pt modelId="{9C2F28BE-8355-4638-A084-A9EC5B9EF5ED}" type="pres">
      <dgm:prSet presAssocID="{3EE156A7-0BA9-4220-A2A2-C7775F53A77D}" presName="compNode" presStyleCnt="0"/>
      <dgm:spPr/>
    </dgm:pt>
    <dgm:pt modelId="{5479056A-D669-4AE9-8534-B0D24989DEAD}" type="pres">
      <dgm:prSet presAssocID="{3EE156A7-0BA9-4220-A2A2-C7775F53A77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3C6B4804-CCD6-470F-85A6-AF208A7B612B}" type="pres">
      <dgm:prSet presAssocID="{3EE156A7-0BA9-4220-A2A2-C7775F53A77D}" presName="spaceRect" presStyleCnt="0"/>
      <dgm:spPr/>
    </dgm:pt>
    <dgm:pt modelId="{337C53D7-42A7-4FFA-A569-02BD3A9390FC}" type="pres">
      <dgm:prSet presAssocID="{3EE156A7-0BA9-4220-A2A2-C7775F53A77D}" presName="textRect" presStyleLbl="revTx" presStyleIdx="0" presStyleCnt="3">
        <dgm:presLayoutVars>
          <dgm:chMax val="1"/>
          <dgm:chPref val="1"/>
        </dgm:presLayoutVars>
      </dgm:prSet>
      <dgm:spPr/>
    </dgm:pt>
    <dgm:pt modelId="{BAA81C8D-314C-4A06-9AF1-7E405DBE0FC9}" type="pres">
      <dgm:prSet presAssocID="{2309C177-9C84-42E2-8E13-6A5C0D4E8854}" presName="sibTrans" presStyleCnt="0"/>
      <dgm:spPr/>
    </dgm:pt>
    <dgm:pt modelId="{A1FF04AF-3713-4F97-863E-C191F7837927}" type="pres">
      <dgm:prSet presAssocID="{01796173-1929-44F2-A3F6-B1A6BFFD0C8C}" presName="compNode" presStyleCnt="0"/>
      <dgm:spPr/>
    </dgm:pt>
    <dgm:pt modelId="{FC58AD15-9BDE-4871-899A-57B9607BC1EB}" type="pres">
      <dgm:prSet presAssocID="{01796173-1929-44F2-A3F6-B1A6BFFD0C8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moking"/>
        </a:ext>
      </dgm:extLst>
    </dgm:pt>
    <dgm:pt modelId="{9077EDA2-EDD4-4E46-9BAE-61AB1FD19AF3}" type="pres">
      <dgm:prSet presAssocID="{01796173-1929-44F2-A3F6-B1A6BFFD0C8C}" presName="spaceRect" presStyleCnt="0"/>
      <dgm:spPr/>
    </dgm:pt>
    <dgm:pt modelId="{F9FE32E7-EB01-4ECF-8E0A-1B2541A71CE1}" type="pres">
      <dgm:prSet presAssocID="{01796173-1929-44F2-A3F6-B1A6BFFD0C8C}" presName="textRect" presStyleLbl="revTx" presStyleIdx="1" presStyleCnt="3">
        <dgm:presLayoutVars>
          <dgm:chMax val="1"/>
          <dgm:chPref val="1"/>
        </dgm:presLayoutVars>
      </dgm:prSet>
      <dgm:spPr/>
    </dgm:pt>
    <dgm:pt modelId="{D00745DA-A373-4F0B-9356-EF2A79ED278F}" type="pres">
      <dgm:prSet presAssocID="{8B6FB9D3-A110-448B-8C36-B09A01B58FEF}" presName="sibTrans" presStyleCnt="0"/>
      <dgm:spPr/>
    </dgm:pt>
    <dgm:pt modelId="{7C9B3A2E-F42F-426F-9676-35926C7B815E}" type="pres">
      <dgm:prSet presAssocID="{C62E7C68-082F-4D97-BC74-41742D303C55}" presName="compNode" presStyleCnt="0"/>
      <dgm:spPr/>
    </dgm:pt>
    <dgm:pt modelId="{A2405D75-89BF-4F20-ABFF-BA6FA567D7CC}" type="pres">
      <dgm:prSet presAssocID="{C62E7C68-082F-4D97-BC74-41742D303C5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Yuan"/>
        </a:ext>
      </dgm:extLst>
    </dgm:pt>
    <dgm:pt modelId="{D2E6FE2D-1425-42CD-9118-1863D8ED3C56}" type="pres">
      <dgm:prSet presAssocID="{C62E7C68-082F-4D97-BC74-41742D303C55}" presName="spaceRect" presStyleCnt="0"/>
      <dgm:spPr/>
    </dgm:pt>
    <dgm:pt modelId="{23D84D57-9125-49C6-B7D9-4388C5735DDB}" type="pres">
      <dgm:prSet presAssocID="{C62E7C68-082F-4D97-BC74-41742D303C55}" presName="textRect" presStyleLbl="revTx" presStyleIdx="2" presStyleCnt="3">
        <dgm:presLayoutVars>
          <dgm:chMax val="1"/>
          <dgm:chPref val="1"/>
        </dgm:presLayoutVars>
      </dgm:prSet>
      <dgm:spPr/>
    </dgm:pt>
  </dgm:ptLst>
  <dgm:cxnLst>
    <dgm:cxn modelId="{02DA4910-46B7-47D6-B03F-D02990F6189F}" srcId="{44DC9F35-CB74-437B-8929-A493D7CD59BF}" destId="{01796173-1929-44F2-A3F6-B1A6BFFD0C8C}" srcOrd="1" destOrd="0" parTransId="{594F0B8C-EB91-4E89-B16E-9B4EF332BAF0}" sibTransId="{8B6FB9D3-A110-448B-8C36-B09A01B58FEF}"/>
    <dgm:cxn modelId="{8A9DBD29-C841-4D4A-A9BF-DD08DD6DB7EF}" type="presOf" srcId="{3EE156A7-0BA9-4220-A2A2-C7775F53A77D}" destId="{337C53D7-42A7-4FFA-A569-02BD3A9390FC}" srcOrd="0" destOrd="0" presId="urn:microsoft.com/office/officeart/2018/2/layout/IconLabelList"/>
    <dgm:cxn modelId="{D2DD0B58-AEFE-40E1-B814-EC36BB2DB048}" type="presOf" srcId="{01796173-1929-44F2-A3F6-B1A6BFFD0C8C}" destId="{F9FE32E7-EB01-4ECF-8E0A-1B2541A71CE1}" srcOrd="0" destOrd="0" presId="urn:microsoft.com/office/officeart/2018/2/layout/IconLabelList"/>
    <dgm:cxn modelId="{2894CFAA-71A7-4191-A6C3-D4B1F41A6FDE}" type="presOf" srcId="{44DC9F35-CB74-437B-8929-A493D7CD59BF}" destId="{C7E3DD3E-E364-4337-9DF3-087F55465412}" srcOrd="0" destOrd="0" presId="urn:microsoft.com/office/officeart/2018/2/layout/IconLabelList"/>
    <dgm:cxn modelId="{FAB9FEB3-2B8E-43EC-AA30-6BD8C905E84B}" srcId="{44DC9F35-CB74-437B-8929-A493D7CD59BF}" destId="{C62E7C68-082F-4D97-BC74-41742D303C55}" srcOrd="2" destOrd="0" parTransId="{9132DC4F-5DC1-42B8-A61F-C6118719FC96}" sibTransId="{A4942265-6052-4658-A708-8FB7A87A81E1}"/>
    <dgm:cxn modelId="{2FCC77C6-FD10-4BCC-80ED-A345244AEA70}" type="presOf" srcId="{C62E7C68-082F-4D97-BC74-41742D303C55}" destId="{23D84D57-9125-49C6-B7D9-4388C5735DDB}" srcOrd="0" destOrd="0" presId="urn:microsoft.com/office/officeart/2018/2/layout/IconLabelList"/>
    <dgm:cxn modelId="{51BE86CE-8D62-4ACD-8E91-9EAE14FC5C93}" srcId="{44DC9F35-CB74-437B-8929-A493D7CD59BF}" destId="{3EE156A7-0BA9-4220-A2A2-C7775F53A77D}" srcOrd="0" destOrd="0" parTransId="{71E4D66F-4C73-4C3A-A6CA-E185C4710584}" sibTransId="{2309C177-9C84-42E2-8E13-6A5C0D4E8854}"/>
    <dgm:cxn modelId="{474BC3E3-9338-48C4-A11E-CEEC9EF14E39}" type="presParOf" srcId="{C7E3DD3E-E364-4337-9DF3-087F55465412}" destId="{9C2F28BE-8355-4638-A084-A9EC5B9EF5ED}" srcOrd="0" destOrd="0" presId="urn:microsoft.com/office/officeart/2018/2/layout/IconLabelList"/>
    <dgm:cxn modelId="{33A5C51C-2B51-4269-9712-70B29C639BC1}" type="presParOf" srcId="{9C2F28BE-8355-4638-A084-A9EC5B9EF5ED}" destId="{5479056A-D669-4AE9-8534-B0D24989DEAD}" srcOrd="0" destOrd="0" presId="urn:microsoft.com/office/officeart/2018/2/layout/IconLabelList"/>
    <dgm:cxn modelId="{AAA6AF8F-B8A8-44DA-860A-EBF0719FB0E8}" type="presParOf" srcId="{9C2F28BE-8355-4638-A084-A9EC5B9EF5ED}" destId="{3C6B4804-CCD6-470F-85A6-AF208A7B612B}" srcOrd="1" destOrd="0" presId="urn:microsoft.com/office/officeart/2018/2/layout/IconLabelList"/>
    <dgm:cxn modelId="{78B34FE4-30F2-4E8D-B975-AC24B2C21D6C}" type="presParOf" srcId="{9C2F28BE-8355-4638-A084-A9EC5B9EF5ED}" destId="{337C53D7-42A7-4FFA-A569-02BD3A9390FC}" srcOrd="2" destOrd="0" presId="urn:microsoft.com/office/officeart/2018/2/layout/IconLabelList"/>
    <dgm:cxn modelId="{A6A38E92-736E-41DA-A19A-8DC9956C4F43}" type="presParOf" srcId="{C7E3DD3E-E364-4337-9DF3-087F55465412}" destId="{BAA81C8D-314C-4A06-9AF1-7E405DBE0FC9}" srcOrd="1" destOrd="0" presId="urn:microsoft.com/office/officeart/2018/2/layout/IconLabelList"/>
    <dgm:cxn modelId="{278E43DD-803F-4AC6-A961-E47A6154A89A}" type="presParOf" srcId="{C7E3DD3E-E364-4337-9DF3-087F55465412}" destId="{A1FF04AF-3713-4F97-863E-C191F7837927}" srcOrd="2" destOrd="0" presId="urn:microsoft.com/office/officeart/2018/2/layout/IconLabelList"/>
    <dgm:cxn modelId="{BC880BD4-4F0A-4B52-88E2-91B9E89A1CA9}" type="presParOf" srcId="{A1FF04AF-3713-4F97-863E-C191F7837927}" destId="{FC58AD15-9BDE-4871-899A-57B9607BC1EB}" srcOrd="0" destOrd="0" presId="urn:microsoft.com/office/officeart/2018/2/layout/IconLabelList"/>
    <dgm:cxn modelId="{CD5B5315-0926-4FB1-88FC-9979A83FC05E}" type="presParOf" srcId="{A1FF04AF-3713-4F97-863E-C191F7837927}" destId="{9077EDA2-EDD4-4E46-9BAE-61AB1FD19AF3}" srcOrd="1" destOrd="0" presId="urn:microsoft.com/office/officeart/2018/2/layout/IconLabelList"/>
    <dgm:cxn modelId="{AFF1D55B-3527-4925-B2A1-F2CC794B6496}" type="presParOf" srcId="{A1FF04AF-3713-4F97-863E-C191F7837927}" destId="{F9FE32E7-EB01-4ECF-8E0A-1B2541A71CE1}" srcOrd="2" destOrd="0" presId="urn:microsoft.com/office/officeart/2018/2/layout/IconLabelList"/>
    <dgm:cxn modelId="{FA185F88-1181-43C3-853F-8BFBF2349DD1}" type="presParOf" srcId="{C7E3DD3E-E364-4337-9DF3-087F55465412}" destId="{D00745DA-A373-4F0B-9356-EF2A79ED278F}" srcOrd="3" destOrd="0" presId="urn:microsoft.com/office/officeart/2018/2/layout/IconLabelList"/>
    <dgm:cxn modelId="{E4300799-1B87-459E-B2E5-30359F4DDF4A}" type="presParOf" srcId="{C7E3DD3E-E364-4337-9DF3-087F55465412}" destId="{7C9B3A2E-F42F-426F-9676-35926C7B815E}" srcOrd="4" destOrd="0" presId="urn:microsoft.com/office/officeart/2018/2/layout/IconLabelList"/>
    <dgm:cxn modelId="{C5F90CEF-E56C-41B5-9422-CB2D18E94CBB}" type="presParOf" srcId="{7C9B3A2E-F42F-426F-9676-35926C7B815E}" destId="{A2405D75-89BF-4F20-ABFF-BA6FA567D7CC}" srcOrd="0" destOrd="0" presId="urn:microsoft.com/office/officeart/2018/2/layout/IconLabelList"/>
    <dgm:cxn modelId="{5AEF3768-DA86-4DE2-B0C7-16B7BCF1421E}" type="presParOf" srcId="{7C9B3A2E-F42F-426F-9676-35926C7B815E}" destId="{D2E6FE2D-1425-42CD-9118-1863D8ED3C56}" srcOrd="1" destOrd="0" presId="urn:microsoft.com/office/officeart/2018/2/layout/IconLabelList"/>
    <dgm:cxn modelId="{B431ADD8-9AB9-4318-8060-02E0F1FB0A44}" type="presParOf" srcId="{7C9B3A2E-F42F-426F-9676-35926C7B815E}" destId="{23D84D57-9125-49C6-B7D9-4388C5735DD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CD3B4-0F1A-498D-BD23-89EB49F08FA5}">
      <dsp:nvSpPr>
        <dsp:cNvPr id="0" name=""/>
        <dsp:cNvSpPr/>
      </dsp:nvSpPr>
      <dsp:spPr>
        <a:xfrm>
          <a:off x="12914" y="1784"/>
          <a:ext cx="2876336" cy="194766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 r="-1000"/>
          </a:stretch>
        </a:blipFill>
        <a:ln w="127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2F34D36B-B330-4A29-8594-392BCF69D728}">
      <dsp:nvSpPr>
        <dsp:cNvPr id="0" name=""/>
        <dsp:cNvSpPr/>
      </dsp:nvSpPr>
      <dsp:spPr>
        <a:xfrm>
          <a:off x="883376" y="1361425"/>
          <a:ext cx="1122498" cy="416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US" sz="2000" kern="1200" dirty="0"/>
            <a:t>   </a:t>
          </a:r>
        </a:p>
      </dsp:txBody>
      <dsp:txXfrm>
        <a:off x="883376" y="1361425"/>
        <a:ext cx="1122498" cy="4164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9056A-D669-4AE9-8534-B0D24989DEAD}">
      <dsp:nvSpPr>
        <dsp:cNvPr id="0" name=""/>
        <dsp:cNvSpPr/>
      </dsp:nvSpPr>
      <dsp:spPr>
        <a:xfrm>
          <a:off x="476498" y="596892"/>
          <a:ext cx="777568" cy="7775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7C53D7-42A7-4FFA-A569-02BD3A9390FC}">
      <dsp:nvSpPr>
        <dsp:cNvPr id="0" name=""/>
        <dsp:cNvSpPr/>
      </dsp:nvSpPr>
      <dsp:spPr>
        <a:xfrm>
          <a:off x="1317" y="1908661"/>
          <a:ext cx="1727929" cy="2249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Calibri" panose="020F0502020204030204" pitchFamily="34" charset="0"/>
              <a:cs typeface="Calibri" panose="020F0502020204030204" pitchFamily="34" charset="0"/>
            </a:rPr>
            <a:t>Seeing marijuana-induced psychosis on a more regular basis. </a:t>
          </a:r>
        </a:p>
      </dsp:txBody>
      <dsp:txXfrm>
        <a:off x="1317" y="1908661"/>
        <a:ext cx="1727929" cy="2249008"/>
      </dsp:txXfrm>
    </dsp:sp>
    <dsp:sp modelId="{FC58AD15-9BDE-4871-899A-57B9607BC1EB}">
      <dsp:nvSpPr>
        <dsp:cNvPr id="0" name=""/>
        <dsp:cNvSpPr/>
      </dsp:nvSpPr>
      <dsp:spPr>
        <a:xfrm>
          <a:off x="2506815" y="596892"/>
          <a:ext cx="777568" cy="7775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FE32E7-EB01-4ECF-8E0A-1B2541A71CE1}">
      <dsp:nvSpPr>
        <dsp:cNvPr id="0" name=""/>
        <dsp:cNvSpPr/>
      </dsp:nvSpPr>
      <dsp:spPr>
        <a:xfrm>
          <a:off x="2031635" y="1908661"/>
          <a:ext cx="1727929" cy="2249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dirty="0">
              <a:latin typeface="Calibri" panose="020F0502020204030204" pitchFamily="34" charset="0"/>
              <a:cs typeface="Calibri" panose="020F0502020204030204" pitchFamily="34" charset="0"/>
            </a:rPr>
            <a:t>1970’s less than 1/2 % of THC; 1980’s the percentage of THC in marijuana was around 4%. As of 2018, the concentration of THC ranged from 20-25%, today above 30%; concentrates can contain 95% THC levels </a:t>
          </a:r>
        </a:p>
      </dsp:txBody>
      <dsp:txXfrm>
        <a:off x="2031635" y="1908661"/>
        <a:ext cx="1727929" cy="2249008"/>
      </dsp:txXfrm>
    </dsp:sp>
    <dsp:sp modelId="{A2405D75-89BF-4F20-ABFF-BA6FA567D7CC}">
      <dsp:nvSpPr>
        <dsp:cNvPr id="0" name=""/>
        <dsp:cNvSpPr/>
      </dsp:nvSpPr>
      <dsp:spPr>
        <a:xfrm>
          <a:off x="4537133" y="596892"/>
          <a:ext cx="777568" cy="7775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D84D57-9125-49C6-B7D9-4388C5735DDB}">
      <dsp:nvSpPr>
        <dsp:cNvPr id="0" name=""/>
        <dsp:cNvSpPr/>
      </dsp:nvSpPr>
      <dsp:spPr>
        <a:xfrm>
          <a:off x="4061952" y="1908661"/>
          <a:ext cx="1727929" cy="2249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Calibri" panose="020F0502020204030204" pitchFamily="34" charset="0"/>
              <a:cs typeface="Calibri" panose="020F0502020204030204" pitchFamily="34" charset="0"/>
            </a:rPr>
            <a:t>Additional NIDA source: https://archives.drugabuse.gov/rise-in-marijuanas -</a:t>
          </a:r>
          <a:r>
            <a:rPr lang="en-US" sz="1600" kern="1200" dirty="0" err="1">
              <a:latin typeface="Calibri" panose="020F0502020204030204" pitchFamily="34" charset="0"/>
              <a:cs typeface="Calibri" panose="020F0502020204030204" pitchFamily="34" charset="0"/>
            </a:rPr>
            <a:t>thc</a:t>
          </a:r>
          <a:r>
            <a:rPr lang="en-US" sz="1600" kern="1200" dirty="0">
              <a:latin typeface="Calibri" panose="020F0502020204030204" pitchFamily="34" charset="0"/>
              <a:cs typeface="Calibri" panose="020F0502020204030204" pitchFamily="34" charset="0"/>
            </a:rPr>
            <a:t>-levels  </a:t>
          </a:r>
        </a:p>
      </dsp:txBody>
      <dsp:txXfrm>
        <a:off x="4061952" y="1908661"/>
        <a:ext cx="1727929" cy="2249008"/>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15" tIns="48308" rIns="96615" bIns="48308"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sz="quarter" idx="1"/>
          </p:nvPr>
        </p:nvSpPr>
        <p:spPr>
          <a:xfrm>
            <a:off x="4143589" y="0"/>
            <a:ext cx="3169920" cy="480060"/>
          </a:xfrm>
          <a:prstGeom prst="rect">
            <a:avLst/>
          </a:prstGeom>
        </p:spPr>
        <p:txBody>
          <a:bodyPr vert="horz" lIns="96615" tIns="48308" rIns="96615" bIns="48308" rtlCol="0"/>
          <a:lstStyle>
            <a:lvl1pPr algn="r" fontAlgn="auto">
              <a:spcBef>
                <a:spcPts val="0"/>
              </a:spcBef>
              <a:spcAft>
                <a:spcPts val="0"/>
              </a:spcAft>
              <a:defRPr sz="1200" smtClean="0">
                <a:latin typeface="+mn-lt"/>
                <a:cs typeface="+mn-cs"/>
              </a:defRPr>
            </a:lvl1pPr>
          </a:lstStyle>
          <a:p>
            <a:pPr>
              <a:defRPr/>
            </a:pPr>
            <a:fld id="{D32E08E6-9DA6-40BA-83D3-5CF608147827}" type="datetimeFigureOut">
              <a:rPr lang="en-US"/>
              <a:pPr>
                <a:defRPr/>
              </a:pPr>
              <a:t>3/22/2024</a:t>
            </a:fld>
            <a:endParaRPr lang="en-US" dirty="0"/>
          </a:p>
        </p:txBody>
      </p:sp>
      <p:sp>
        <p:nvSpPr>
          <p:cNvPr id="4" name="Footer Placeholder 3"/>
          <p:cNvSpPr>
            <a:spLocks noGrp="1"/>
          </p:cNvSpPr>
          <p:nvPr>
            <p:ph type="ftr" sz="quarter" idx="2"/>
          </p:nvPr>
        </p:nvSpPr>
        <p:spPr>
          <a:xfrm>
            <a:off x="0" y="9119475"/>
            <a:ext cx="3169920" cy="480060"/>
          </a:xfrm>
          <a:prstGeom prst="rect">
            <a:avLst/>
          </a:prstGeom>
        </p:spPr>
        <p:txBody>
          <a:bodyPr vert="horz" lIns="96615" tIns="48308" rIns="96615" bIns="48308"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4143589" y="9119475"/>
            <a:ext cx="3169920" cy="480060"/>
          </a:xfrm>
          <a:prstGeom prst="rect">
            <a:avLst/>
          </a:prstGeom>
        </p:spPr>
        <p:txBody>
          <a:bodyPr vert="horz" lIns="96615" tIns="48308" rIns="96615" bIns="48308" rtlCol="0" anchor="b"/>
          <a:lstStyle>
            <a:lvl1pPr algn="r" fontAlgn="auto">
              <a:spcBef>
                <a:spcPts val="0"/>
              </a:spcBef>
              <a:spcAft>
                <a:spcPts val="0"/>
              </a:spcAft>
              <a:defRPr sz="1200" smtClean="0">
                <a:latin typeface="+mn-lt"/>
                <a:cs typeface="+mn-cs"/>
              </a:defRPr>
            </a:lvl1pPr>
          </a:lstStyle>
          <a:p>
            <a:pPr>
              <a:defRPr/>
            </a:pPr>
            <a:fld id="{531B7A71-150E-4D0A-ABE6-E62539CBD00B}" type="slidenum">
              <a:rPr lang="en-US"/>
              <a:pPr>
                <a:defRPr/>
              </a:pPr>
              <a:t>‹#›</a:t>
            </a:fld>
            <a:endParaRPr lang="en-US" dirty="0"/>
          </a:p>
        </p:txBody>
      </p:sp>
    </p:spTree>
    <p:extLst>
      <p:ext uri="{BB962C8B-B14F-4D97-AF65-F5344CB8AC3E}">
        <p14:creationId xmlns:p14="http://schemas.microsoft.com/office/powerpoint/2010/main" val="254050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15" tIns="48308" rIns="96615" bIns="4830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615" tIns="48308" rIns="96615" bIns="48308" rtlCol="0"/>
          <a:lstStyle>
            <a:lvl1pPr algn="r" fontAlgn="auto">
              <a:spcBef>
                <a:spcPts val="0"/>
              </a:spcBef>
              <a:spcAft>
                <a:spcPts val="0"/>
              </a:spcAft>
              <a:defRPr sz="1200" smtClean="0">
                <a:latin typeface="+mn-lt"/>
                <a:cs typeface="+mn-cs"/>
              </a:defRPr>
            </a:lvl1pPr>
          </a:lstStyle>
          <a:p>
            <a:pPr>
              <a:defRPr/>
            </a:pPr>
            <a:fld id="{985B178D-97CA-4ADB-8121-7F45979557B4}" type="datetimeFigureOut">
              <a:rPr lang="en-US"/>
              <a:pPr>
                <a:defRPr/>
              </a:pPr>
              <a:t>3/22/2024</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15" tIns="48308" rIns="96615" bIns="48308" rtlCol="0" anchor="ctr"/>
          <a:lstStyle/>
          <a:p>
            <a:pPr lvl="0"/>
            <a:endParaRPr lang="en-US" noProof="0"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15" tIns="48308" rIns="96615" bIns="4830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15" tIns="48308" rIns="96615" bIns="48308"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6615" tIns="48308" rIns="96615" bIns="48308" rtlCol="0" anchor="b"/>
          <a:lstStyle>
            <a:lvl1pPr algn="r" fontAlgn="auto">
              <a:spcBef>
                <a:spcPts val="0"/>
              </a:spcBef>
              <a:spcAft>
                <a:spcPts val="0"/>
              </a:spcAft>
              <a:defRPr sz="1200" smtClean="0">
                <a:latin typeface="+mn-lt"/>
                <a:cs typeface="+mn-cs"/>
              </a:defRPr>
            </a:lvl1pPr>
          </a:lstStyle>
          <a:p>
            <a:pPr>
              <a:defRPr/>
            </a:pPr>
            <a:fld id="{E9D2E6F3-EDDA-44E8-8C94-614307BAD22A}" type="slidenum">
              <a:rPr lang="en-US"/>
              <a:pPr>
                <a:defRPr/>
              </a:pPr>
              <a:t>‹#›</a:t>
            </a:fld>
            <a:endParaRPr lang="en-US" dirty="0"/>
          </a:p>
        </p:txBody>
      </p:sp>
    </p:spTree>
    <p:extLst>
      <p:ext uri="{BB962C8B-B14F-4D97-AF65-F5344CB8AC3E}">
        <p14:creationId xmlns:p14="http://schemas.microsoft.com/office/powerpoint/2010/main" val="28260954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rugabuse.gov/about-nida/noras-blog/2018/07/fda-approves-first-drug-derived-marijuan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Account for cultural norms – what are our clients seeing?</a:t>
            </a:r>
          </a:p>
          <a:p>
            <a:endParaRPr lang="en-US" dirty="0"/>
          </a:p>
          <a:p>
            <a:r>
              <a:rPr lang="en-US" dirty="0"/>
              <a:t>It’s hard to escape mentions of it especially</a:t>
            </a:r>
            <a:r>
              <a:rPr lang="en-US" baseline="0" dirty="0"/>
              <a:t> in legalized states where there are pot shops all over, billboards advertising, parades in celebration. And of course there has been an increase in mentions of marijuana in popular music, movies and TV shows and all over social media with #cannabis, #710, #420. . </a:t>
            </a:r>
            <a:endParaRPr lang="en-US" dirty="0"/>
          </a:p>
        </p:txBody>
      </p:sp>
      <p:sp>
        <p:nvSpPr>
          <p:cNvPr id="4" name="Slide Number Placeholder 3"/>
          <p:cNvSpPr>
            <a:spLocks noGrp="1"/>
          </p:cNvSpPr>
          <p:nvPr>
            <p:ph type="sldNum" sz="quarter" idx="10"/>
          </p:nvPr>
        </p:nvSpPr>
        <p:spPr/>
        <p:txBody>
          <a:bodyPr/>
          <a:lstStyle/>
          <a:p>
            <a:fld id="{51D7DB58-6924-9249-9AFA-DF9338CE03DF}"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hlinkClick r:id="" action="ppaction://noaction"/>
              </a:rPr>
              <a:t>https://health.usnews.com/wellness/articles/how-to-buy-cbd</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people these days</a:t>
            </a:r>
            <a:r>
              <a:rPr lang="en-US" sz="1200" b="0" i="0" kern="1200" baseline="0" dirty="0">
                <a:solidFill>
                  <a:schemeClr val="tx1"/>
                </a:solidFill>
                <a:effectLst/>
                <a:latin typeface="+mn-lt"/>
                <a:ea typeface="+mn-ea"/>
                <a:cs typeface="+mn-cs"/>
              </a:rPr>
              <a:t> are curious about CBD. It is everywhere and being advertised as a treatment for literally everything from anxiety, to insomnia, to inflammation to joint pain to acne and the list goes on and on. There are even CBD products for your pets. You can get CBD infused lattes and facials. It is the wellness product of the moment. </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latin typeface="+mn-lt"/>
                <a:ea typeface="+mn-ea"/>
                <a:cs typeface="+mn-cs"/>
              </a:rPr>
              <a:t>CBD</a:t>
            </a:r>
            <a:r>
              <a:rPr lang="en-US" sz="1200" b="0" i="0" kern="1200" baseline="0" dirty="0">
                <a:solidFill>
                  <a:schemeClr val="tx1"/>
                </a:solidFill>
                <a:latin typeface="+mn-lt"/>
                <a:ea typeface="+mn-ea"/>
                <a:cs typeface="+mn-cs"/>
              </a:rPr>
              <a:t> is short for </a:t>
            </a:r>
            <a:r>
              <a:rPr lang="en-US" sz="1200" b="0" i="0" kern="1200" dirty="0" err="1">
                <a:solidFill>
                  <a:schemeClr val="tx1"/>
                </a:solidFill>
                <a:latin typeface="+mn-lt"/>
                <a:ea typeface="+mn-ea"/>
                <a:cs typeface="+mn-cs"/>
              </a:rPr>
              <a:t>Cannabidiol</a:t>
            </a:r>
            <a:r>
              <a:rPr lang="en-US" sz="1200" b="0" i="0" kern="1200" dirty="0">
                <a:solidFill>
                  <a:schemeClr val="tx1"/>
                </a:solidFill>
                <a:latin typeface="+mn-lt"/>
                <a:ea typeface="+mn-ea"/>
                <a:cs typeface="+mn-cs"/>
              </a:rPr>
              <a:t> and is another chemical</a:t>
            </a:r>
            <a:r>
              <a:rPr lang="en-US" sz="1200" b="0" i="0" kern="1200" baseline="0" dirty="0">
                <a:solidFill>
                  <a:schemeClr val="tx1"/>
                </a:solidFill>
                <a:latin typeface="+mn-lt"/>
                <a:ea typeface="+mn-ea"/>
                <a:cs typeface="+mn-cs"/>
              </a:rPr>
              <a:t> in the cannabis plant along with THC</a:t>
            </a:r>
            <a:r>
              <a:rPr lang="en-US" sz="1200" b="0" i="0" kern="1200" dirty="0">
                <a:solidFill>
                  <a:schemeClr val="tx1"/>
                </a:solidFill>
                <a:latin typeface="+mn-lt"/>
                <a:ea typeface="+mn-ea"/>
                <a:cs typeface="+mn-cs"/>
              </a:rPr>
              <a:t>. THC is psychoactive, CBD is not. It won’t get</a:t>
            </a:r>
            <a:r>
              <a:rPr lang="en-US" sz="1200" b="0" i="0" kern="1200" baseline="0" dirty="0">
                <a:solidFill>
                  <a:schemeClr val="tx1"/>
                </a:solidFill>
                <a:latin typeface="+mn-lt"/>
                <a:ea typeface="+mn-ea"/>
                <a:cs typeface="+mn-cs"/>
              </a:rPr>
              <a:t> you high. </a:t>
            </a:r>
            <a:br>
              <a:rPr lang="en-US" dirty="0"/>
            </a:br>
            <a:br>
              <a:rPr lang="en-US" dirty="0"/>
            </a:br>
            <a:r>
              <a:rPr lang="en-US" sz="1200" b="0" i="0" kern="1200" dirty="0">
                <a:solidFill>
                  <a:schemeClr val="tx1"/>
                </a:solidFill>
                <a:latin typeface="+mn-lt"/>
                <a:ea typeface="+mn-ea"/>
                <a:cs typeface="+mn-cs"/>
              </a:rPr>
              <a:t>So far, scientific research has found that CBD can help to </a:t>
            </a:r>
            <a:r>
              <a:rPr lang="en-US" sz="1200" b="0" i="0" kern="1200" dirty="0">
                <a:solidFill>
                  <a:schemeClr val="tx1"/>
                </a:solidFill>
                <a:latin typeface="+mn-lt"/>
                <a:ea typeface="+mn-ea"/>
                <a:cs typeface="+mn-cs"/>
                <a:hlinkClick r:id="rId3"/>
              </a:rPr>
              <a:t>treat two types of seizure disorders in children</a:t>
            </a:r>
            <a:r>
              <a:rPr lang="en-US" sz="1200" b="0" i="0" kern="1200" dirty="0">
                <a:solidFill>
                  <a:schemeClr val="tx1"/>
                </a:solidFill>
                <a:latin typeface="+mn-lt"/>
                <a:ea typeface="+mn-ea"/>
                <a:cs typeface="+mn-cs"/>
              </a:rPr>
              <a:t>, when it’s in a medication (called </a:t>
            </a:r>
            <a:r>
              <a:rPr lang="en-US" sz="1200" b="0" i="0" kern="1200" dirty="0" err="1">
                <a:solidFill>
                  <a:schemeClr val="tx1"/>
                </a:solidFill>
                <a:latin typeface="+mn-lt"/>
                <a:ea typeface="+mn-ea"/>
                <a:cs typeface="+mn-cs"/>
              </a:rPr>
              <a:t>Epidiolex</a:t>
            </a:r>
            <a:r>
              <a:rPr lang="en-US" sz="1200" b="0" i="0" kern="1200" dirty="0">
                <a:solidFill>
                  <a:schemeClr val="tx1"/>
                </a:solidFill>
                <a:latin typeface="+mn-lt"/>
                <a:ea typeface="+mn-ea"/>
                <a:cs typeface="+mn-cs"/>
              </a:rPr>
              <a:t>) that’s been approved by the U.S. Food and Drug Administration. Scientists are studying whether CBD might be effective in treating other conditions, including anxiety, sleep, pain, and drug and alcohol use disorders. For now, it’s too early to say. CBD products—like lotion, bath oil, or honey—haven’t proven to be effective medical treatments for any conditions.</a:t>
            </a:r>
          </a:p>
          <a:p>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Since this is a free for all at the moment, you really need to be careful about purchasing these products without doing research.</a:t>
            </a:r>
            <a:r>
              <a:rPr lang="en-US" sz="1200" b="0" i="0" kern="1200" baseline="0" dirty="0">
                <a:solidFill>
                  <a:schemeClr val="tx1"/>
                </a:solidFill>
                <a:latin typeface="+mn-lt"/>
                <a:ea typeface="+mn-ea"/>
                <a:cs typeface="+mn-cs"/>
              </a:rPr>
              <a:t> Some have been found to contain pesticides and other impurities. Some have so little CBD in them that they aren’t going to do anything and you are wasting money. Please do your research, talk to your doctor, especially if you are on medications as CBD could impact how those meds work. </a:t>
            </a:r>
            <a:endParaRPr lang="en-US" sz="1200" b="0" i="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D7DB58-6924-9249-9AFA-DF9338CE03DF}" type="slidenum">
              <a:rPr lang="en-US" smtClean="0"/>
              <a:pPr/>
              <a:t>22</a:t>
            </a:fld>
            <a:endParaRPr lang="en-US"/>
          </a:p>
        </p:txBody>
      </p:sp>
    </p:spTree>
    <p:extLst>
      <p:ext uri="{BB962C8B-B14F-4D97-AF65-F5344CB8AC3E}">
        <p14:creationId xmlns:p14="http://schemas.microsoft.com/office/powerpoint/2010/main" val="64880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1B4270-3DF7-4438-B7E5-D51CB13C91A9}" type="slidenum">
              <a:rPr lang="en-US" smtClean="0"/>
              <a:pPr/>
              <a:t>27</a:t>
            </a:fld>
            <a:endParaRPr lang="en-US" dirty="0"/>
          </a:p>
        </p:txBody>
      </p:sp>
    </p:spTree>
    <p:extLst>
      <p:ext uri="{BB962C8B-B14F-4D97-AF65-F5344CB8AC3E}">
        <p14:creationId xmlns:p14="http://schemas.microsoft.com/office/powerpoint/2010/main" val="2089942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err="1">
                <a:solidFill>
                  <a:schemeClr val="accent4"/>
                </a:solidFill>
                <a:effectLst/>
                <a:latin typeface="Roboto" panose="02000000000000000000" pitchFamily="2" charset="0"/>
              </a:rPr>
              <a:t>Anxiogenesis</a:t>
            </a:r>
            <a:r>
              <a:rPr lang="en-US" sz="1200" b="0" i="0" dirty="0">
                <a:solidFill>
                  <a:schemeClr val="accent4"/>
                </a:solidFill>
                <a:effectLst/>
                <a:latin typeface="Roboto" panose="02000000000000000000" pitchFamily="2" charset="0"/>
              </a:rPr>
              <a:t>: the process by which new blood vessels form, </a:t>
            </a:r>
            <a:r>
              <a:rPr lang="en-US" sz="1200" b="1" i="0" dirty="0">
                <a:solidFill>
                  <a:schemeClr val="accent4"/>
                </a:solidFill>
                <a:effectLst/>
                <a:latin typeface="Roboto" panose="02000000000000000000" pitchFamily="2" charset="0"/>
              </a:rPr>
              <a:t>allowing the delivery of oxygen and nutrients to the body's tissues</a:t>
            </a:r>
            <a:r>
              <a:rPr lang="en-US" sz="1200" b="0" i="0" dirty="0">
                <a:solidFill>
                  <a:schemeClr val="accent4"/>
                </a:solidFill>
                <a:effectLst/>
                <a:latin typeface="Roboto" panose="02000000000000000000" pitchFamily="2" charset="0"/>
              </a:rPr>
              <a:t>. It is a vital function, required for growth and development as well as the healing of wounds.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accent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4"/>
                </a:solidFill>
                <a:effectLst/>
                <a:latin typeface="Roboto" panose="02000000000000000000" pitchFamily="2" charset="0"/>
              </a:rPr>
              <a:t>Lassitude: lack of energy</a:t>
            </a:r>
            <a:endParaRPr lang="en-US" sz="2000" dirty="0">
              <a:solidFill>
                <a:schemeClr val="accent4"/>
              </a:solidFill>
            </a:endParaRPr>
          </a:p>
          <a:p>
            <a:endParaRPr lang="en-US" dirty="0"/>
          </a:p>
        </p:txBody>
      </p:sp>
      <p:sp>
        <p:nvSpPr>
          <p:cNvPr id="4" name="Slide Number Placeholder 3"/>
          <p:cNvSpPr>
            <a:spLocks noGrp="1"/>
          </p:cNvSpPr>
          <p:nvPr>
            <p:ph type="sldNum" sz="quarter" idx="5"/>
          </p:nvPr>
        </p:nvSpPr>
        <p:spPr/>
        <p:txBody>
          <a:bodyPr/>
          <a:lstStyle/>
          <a:p>
            <a:fld id="{FAE289FE-3D7A-4758-8100-1F395DCA3178}" type="slidenum">
              <a:rPr lang="en-US" smtClean="0"/>
              <a:t>37</a:t>
            </a:fld>
            <a:endParaRPr lang="en-US"/>
          </a:p>
        </p:txBody>
      </p:sp>
    </p:spTree>
    <p:extLst>
      <p:ext uri="{BB962C8B-B14F-4D97-AF65-F5344CB8AC3E}">
        <p14:creationId xmlns:p14="http://schemas.microsoft.com/office/powerpoint/2010/main" val="4183058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Stick with the facts</a:t>
            </a:r>
          </a:p>
        </p:txBody>
      </p:sp>
      <p:sp>
        <p:nvSpPr>
          <p:cNvPr id="4" name="Slide Number Placeholder 3"/>
          <p:cNvSpPr>
            <a:spLocks noGrp="1"/>
          </p:cNvSpPr>
          <p:nvPr>
            <p:ph type="sldNum" sz="quarter" idx="5"/>
          </p:nvPr>
        </p:nvSpPr>
        <p:spPr/>
        <p:txBody>
          <a:bodyPr/>
          <a:lstStyle/>
          <a:p>
            <a:fld id="{FAE289FE-3D7A-4758-8100-1F395DCA3178}" type="slidenum">
              <a:rPr lang="en-US" smtClean="0"/>
              <a:t>42</a:t>
            </a:fld>
            <a:endParaRPr lang="en-US"/>
          </a:p>
        </p:txBody>
      </p:sp>
    </p:spTree>
    <p:extLst>
      <p:ext uri="{BB962C8B-B14F-4D97-AF65-F5344CB8AC3E}">
        <p14:creationId xmlns:p14="http://schemas.microsoft.com/office/powerpoint/2010/main" val="1809465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teens who use are at greater risk for developing the chronic, uncurable brain disease of addiction. The following factors might make one child more vulnerable than another.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Genetic predisposition- 50% of a person’s risk is genetic. Does addiction run in your family? You should be honest with your child if it does.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Psychological factors  (e.g., stress, personality traits like high impulsivity or sensation seeking, depression, anxiety, eating disorders, personality and other psychiatric disorders)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Environmental influences (e.g., exposure to physical, sexual, or emotional abuse or trauma, substance use or addiction in the family or among peers, access to an addictive substance; exposure to popular culture references that encourage substance 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Starting alcohol, nicotine or other drug use at an early age </a:t>
            </a:r>
          </a:p>
          <a:p>
            <a:endParaRPr lang="en-US" dirty="0"/>
          </a:p>
          <a:p>
            <a:r>
              <a:rPr lang="en-US" dirty="0"/>
              <a:t>ACE’s Study</a:t>
            </a:r>
          </a:p>
        </p:txBody>
      </p:sp>
      <p:sp>
        <p:nvSpPr>
          <p:cNvPr id="4" name="Slide Number Placeholder 3"/>
          <p:cNvSpPr>
            <a:spLocks noGrp="1"/>
          </p:cNvSpPr>
          <p:nvPr>
            <p:ph type="sldNum" sz="quarter" idx="5"/>
          </p:nvPr>
        </p:nvSpPr>
        <p:spPr/>
        <p:txBody>
          <a:bodyPr/>
          <a:lstStyle/>
          <a:p>
            <a:fld id="{B82D09C1-476B-44B1-952F-E6BCA9E34A1B}" type="slidenum">
              <a:rPr lang="en-US" smtClean="0"/>
              <a:pPr/>
              <a:t>50</a:t>
            </a:fld>
            <a:endParaRPr lang="en-US"/>
          </a:p>
        </p:txBody>
      </p:sp>
    </p:spTree>
    <p:extLst>
      <p:ext uri="{BB962C8B-B14F-4D97-AF65-F5344CB8AC3E}">
        <p14:creationId xmlns:p14="http://schemas.microsoft.com/office/powerpoint/2010/main" val="10708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1D7368-20D0-4524-B62D-0C615AF2FD66}" type="slidenum">
              <a:rPr lang="en-US" smtClean="0"/>
              <a:pPr/>
              <a:t>51</a:t>
            </a:fld>
            <a:endParaRPr lang="en-US"/>
          </a:p>
        </p:txBody>
      </p:sp>
    </p:spTree>
    <p:extLst>
      <p:ext uri="{BB962C8B-B14F-4D97-AF65-F5344CB8AC3E}">
        <p14:creationId xmlns:p14="http://schemas.microsoft.com/office/powerpoint/2010/main" val="61051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overview of the six dimensions.  Will go into further detail throughout this presentation.</a:t>
            </a:r>
          </a:p>
        </p:txBody>
      </p:sp>
      <p:sp>
        <p:nvSpPr>
          <p:cNvPr id="4" name="Slide Number Placeholder 3"/>
          <p:cNvSpPr>
            <a:spLocks noGrp="1"/>
          </p:cNvSpPr>
          <p:nvPr>
            <p:ph type="sldNum" sz="quarter" idx="5"/>
          </p:nvPr>
        </p:nvSpPr>
        <p:spPr/>
        <p:txBody>
          <a:bodyPr/>
          <a:lstStyle/>
          <a:p>
            <a:fld id="{945FC80F-AEFC-4AA7-9FE0-B84A77BA8EA9}" type="slidenum">
              <a:rPr lang="en-US" smtClean="0"/>
              <a:t>59</a:t>
            </a:fld>
            <a:endParaRPr lang="en-US"/>
          </a:p>
        </p:txBody>
      </p:sp>
    </p:spTree>
    <p:extLst>
      <p:ext uri="{BB962C8B-B14F-4D97-AF65-F5344CB8AC3E}">
        <p14:creationId xmlns:p14="http://schemas.microsoft.com/office/powerpoint/2010/main" val="3304685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levels of care based on symptoms.  Give example of the severity of diabetes, heart disease, or another chronic, progressive illness and how it relates to early intervention, outpatient services, inpatient rehabilitation, inpatient ER/intensive care.  </a:t>
            </a:r>
          </a:p>
        </p:txBody>
      </p:sp>
      <p:sp>
        <p:nvSpPr>
          <p:cNvPr id="4" name="Slide Number Placeholder 3"/>
          <p:cNvSpPr>
            <a:spLocks noGrp="1"/>
          </p:cNvSpPr>
          <p:nvPr>
            <p:ph type="sldNum" sz="quarter" idx="5"/>
          </p:nvPr>
        </p:nvSpPr>
        <p:spPr/>
        <p:txBody>
          <a:bodyPr/>
          <a:lstStyle/>
          <a:p>
            <a:fld id="{945FC80F-AEFC-4AA7-9FE0-B84A77BA8EA9}" type="slidenum">
              <a:rPr lang="en-US" smtClean="0"/>
              <a:t>60</a:t>
            </a:fld>
            <a:endParaRPr lang="en-US"/>
          </a:p>
        </p:txBody>
      </p:sp>
    </p:spTree>
    <p:extLst>
      <p:ext uri="{BB962C8B-B14F-4D97-AF65-F5344CB8AC3E}">
        <p14:creationId xmlns:p14="http://schemas.microsoft.com/office/powerpoint/2010/main" val="4021477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FC80F-AEFC-4AA7-9FE0-B84A77BA8EA9}" type="slidenum">
              <a:rPr lang="en-US" smtClean="0"/>
              <a:t>61</a:t>
            </a:fld>
            <a:endParaRPr lang="en-US"/>
          </a:p>
        </p:txBody>
      </p:sp>
    </p:spTree>
    <p:extLst>
      <p:ext uri="{BB962C8B-B14F-4D97-AF65-F5344CB8AC3E}">
        <p14:creationId xmlns:p14="http://schemas.microsoft.com/office/powerpoint/2010/main" val="168076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it</a:t>
            </a:r>
          </a:p>
        </p:txBody>
      </p:sp>
      <p:sp>
        <p:nvSpPr>
          <p:cNvPr id="4" name="Slide Number Placeholder 3"/>
          <p:cNvSpPr>
            <a:spLocks noGrp="1"/>
          </p:cNvSpPr>
          <p:nvPr>
            <p:ph type="sldNum" sz="quarter" idx="5"/>
          </p:nvPr>
        </p:nvSpPr>
        <p:spPr/>
        <p:txBody>
          <a:bodyPr/>
          <a:lstStyle/>
          <a:p>
            <a:fld id="{FAE289FE-3D7A-4758-8100-1F395DCA3178}" type="slidenum">
              <a:rPr lang="en-US" smtClean="0"/>
              <a:t>12</a:t>
            </a:fld>
            <a:endParaRPr lang="en-US"/>
          </a:p>
        </p:txBody>
      </p:sp>
    </p:spTree>
    <p:extLst>
      <p:ext uri="{BB962C8B-B14F-4D97-AF65-F5344CB8AC3E}">
        <p14:creationId xmlns:p14="http://schemas.microsoft.com/office/powerpoint/2010/main" val="365568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As the cannabis industry has become competitive, growers are looking to make a name for themselves and one of the ways they have done this is by trying to produce plants that will lead to a more intense high. By </a:t>
            </a:r>
            <a:r>
              <a:rPr lang="en-US" baseline="0" dirty="0" err="1"/>
              <a:t>hybriding</a:t>
            </a:r>
            <a:r>
              <a:rPr lang="en-US" baseline="0" dirty="0"/>
              <a:t> seeds and growing them in certain conditions, with certain lighting, they have succeeded in completely changing cannabis. In the 70s the marijuana plants had an average THC content of about 0.5%, in the 90’s it was about 4%, now, the average is around 17% with the ability to get strains that are well into the 20+%. This change is why we are seeing an increase in people having very adverse reactions to marijuana and also developing cannabis use disorders that require treatment. (</a:t>
            </a:r>
            <a:r>
              <a:rPr lang="en-US" dirty="0"/>
              <a:t>Dr. Staci Gruber, Professor of Psychiatry, Harvard Medical School: • “Right now, the average potency across the nation from government-seized products is about 17 percent, that’s contrasted to about just under 4 percent in 1995.”)</a:t>
            </a:r>
            <a:endParaRPr lang="en-US" baseline="0" dirty="0"/>
          </a:p>
          <a:p>
            <a:endParaRPr lang="en-US" baseline="0" dirty="0"/>
          </a:p>
          <a:p>
            <a:r>
              <a:rPr lang="en-US" baseline="0" dirty="0"/>
              <a:t>Let’s explore some of the different ways that cannabis can be consumed. The first is through smoking it. There are many options for smoking the actual cannabis buds or flowers. Through a joint, bowl, blunt, bong, bubbler and various homemade creations. You can smoke weed out of an apple. The possibilities are endless and users love to experiment with all the different methods. </a:t>
            </a:r>
            <a:r>
              <a:rPr lang="en-US" baseline="0" dirty="0" err="1"/>
              <a:t>Glasswear</a:t>
            </a:r>
            <a:r>
              <a:rPr lang="en-US" baseline="0" dirty="0"/>
              <a:t> like bowls and bongs are actually regulated as tobacco devices, so until the Federal age of 21 for tobacco was put into place, you only needed to be 18 to go to a </a:t>
            </a:r>
            <a:r>
              <a:rPr lang="en-US" baseline="0" dirty="0" err="1"/>
              <a:t>headshop</a:t>
            </a:r>
            <a:r>
              <a:rPr lang="en-US" baseline="0" dirty="0"/>
              <a:t> and purchase glass. It is also incredibly easy to order these things online underage. They can be delivered straight to your house or to a UPS drop location. There is one at my local grocery store. </a:t>
            </a:r>
          </a:p>
          <a:p>
            <a:endParaRPr lang="en-US" baseline="0" dirty="0"/>
          </a:p>
          <a:p>
            <a:r>
              <a:rPr lang="en-US" baseline="0" dirty="0"/>
              <a:t>Inhaling smoke of any kind, whether it is from tobacco, weed or another substance is bad for lung health. It is an irritant and users will often cough when inhaling and then claim it isn’t bad for the lungs. </a:t>
            </a:r>
          </a:p>
          <a:p>
            <a:endParaRPr lang="en-US" baseline="0" dirty="0"/>
          </a:p>
        </p:txBody>
      </p:sp>
      <p:sp>
        <p:nvSpPr>
          <p:cNvPr id="4" name="Slide Number Placeholder 3"/>
          <p:cNvSpPr>
            <a:spLocks noGrp="1"/>
          </p:cNvSpPr>
          <p:nvPr>
            <p:ph type="sldNum" sz="quarter" idx="10"/>
          </p:nvPr>
        </p:nvSpPr>
        <p:spPr/>
        <p:txBody>
          <a:bodyPr/>
          <a:lstStyle/>
          <a:p>
            <a:fld id="{9F0E8897-A5FB-49EE-A96E-853E0BCA19AB}" type="slidenum">
              <a:rPr lang="en-US" smtClean="0"/>
              <a:pPr/>
              <a:t>14</a:t>
            </a:fld>
            <a:endParaRPr lang="en-US"/>
          </a:p>
        </p:txBody>
      </p:sp>
    </p:spTree>
    <p:extLst>
      <p:ext uri="{BB962C8B-B14F-4D97-AF65-F5344CB8AC3E}">
        <p14:creationId xmlns:p14="http://schemas.microsoft.com/office/powerpoint/2010/main" val="379938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addition to smoking marijuana, the dry herb/flowers can also be used in various vaporizer devices. These devices heat the cannabis to a certain temperature, usually between 330-370 degrees F. Many think it is healthier because the cannabis is heated instead of burned. As with most things related to marijuana, there is little research so I can’t confirm if this is the case of not. As with most </a:t>
            </a:r>
            <a:r>
              <a:rPr lang="en-US" dirty="0" err="1"/>
              <a:t>vaping</a:t>
            </a:r>
            <a:r>
              <a:rPr lang="en-US" dirty="0"/>
              <a:t> devices, these dry herb </a:t>
            </a:r>
            <a:r>
              <a:rPr lang="en-US" dirty="0" err="1"/>
              <a:t>vapes</a:t>
            </a:r>
            <a:r>
              <a:rPr lang="en-US" dirty="0"/>
              <a:t> contain a battery and are rechargeable. </a:t>
            </a:r>
          </a:p>
          <a:p>
            <a:endParaRPr lang="en-US" dirty="0"/>
          </a:p>
        </p:txBody>
      </p:sp>
      <p:sp>
        <p:nvSpPr>
          <p:cNvPr id="4" name="Slide Number Placeholder 3"/>
          <p:cNvSpPr>
            <a:spLocks noGrp="1"/>
          </p:cNvSpPr>
          <p:nvPr>
            <p:ph type="sldNum" sz="quarter" idx="10"/>
          </p:nvPr>
        </p:nvSpPr>
        <p:spPr/>
        <p:txBody>
          <a:bodyPr/>
          <a:lstStyle/>
          <a:p>
            <a:fld id="{492E29E0-9F7E-4D55-AF45-E95620B0BFC4}"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Vaping concentrates is not new but is certainly less well known by the general public who aren’t into marijuana. There is a process you can do to cannabis plant using heat and solvents like butane, CO2, propane or ethanol to extract potent concentrates of THC. The different forms can look like wax, more like brittle pieces called shatter and like the other forms on this slide. With these concentrates, we are talking about THC potency between 60-90% on average. Anyone using these is seriously drugging their brain.  </a:t>
            </a:r>
          </a:p>
          <a:p>
            <a:endParaRPr lang="en-US" dirty="0"/>
          </a:p>
        </p:txBody>
      </p:sp>
      <p:sp>
        <p:nvSpPr>
          <p:cNvPr id="4" name="Slide Number Placeholder 3"/>
          <p:cNvSpPr>
            <a:spLocks noGrp="1"/>
          </p:cNvSpPr>
          <p:nvPr>
            <p:ph type="sldNum" sz="quarter" idx="10"/>
          </p:nvPr>
        </p:nvSpPr>
        <p:spPr/>
        <p:txBody>
          <a:bodyPr/>
          <a:lstStyle/>
          <a:p>
            <a:fld id="{492E29E0-9F7E-4D55-AF45-E95620B0BFC4}" type="slidenum">
              <a:rPr lang="en-US" smtClean="0"/>
              <a:pPr/>
              <a:t>16</a:t>
            </a:fld>
            <a:endParaRPr lang="en-US"/>
          </a:p>
        </p:txBody>
      </p:sp>
    </p:spTree>
    <p:extLst>
      <p:ext uri="{BB962C8B-B14F-4D97-AF65-F5344CB8AC3E}">
        <p14:creationId xmlns:p14="http://schemas.microsoft.com/office/powerpoint/2010/main" val="1587177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concentrates are then put into vaping devices referred to as dab or wax pens and heated to about 350 degrees and inhaled. This would not have as strong an odor as traditional dry herb does, but it still has a smell to it that is hard to define. There are also glass devices called rigs that can be used to </a:t>
            </a:r>
            <a:r>
              <a:rPr lang="en-US" dirty="0" err="1"/>
              <a:t>vape</a:t>
            </a:r>
            <a:r>
              <a:rPr lang="en-US" dirty="0"/>
              <a:t> the dabs out of. </a:t>
            </a:r>
          </a:p>
          <a:p>
            <a:endParaRPr lang="en-US" dirty="0"/>
          </a:p>
          <a:p>
            <a:r>
              <a:rPr lang="en-US" baseline="0" dirty="0"/>
              <a:t> </a:t>
            </a:r>
            <a:endParaRPr lang="en-US" dirty="0"/>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492E29E0-9F7E-4D55-AF45-E95620B0BFC4}"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popular and incredibly easy method of consuming marijuana involves vaporizing pre-filled cartridges of THC oil. Oils are another form of concentrate with potency ranging anywhere from 15% to over 90%. Pictured are examples of rechargeable battery devices as well as disposable ones. Due to the difficulty of obtaining true THC oil because of strict regulations in the industry, some manufactures have been using thickening agents such as vitamin e acetate to stretch their supply. This is the main culprit behind the </a:t>
            </a:r>
            <a:r>
              <a:rPr lang="en-US" sz="1200" b="0" i="0" kern="1200" dirty="0">
                <a:solidFill>
                  <a:schemeClr val="tx1"/>
                </a:solidFill>
                <a:effectLst/>
                <a:latin typeface="+mn-lt"/>
                <a:ea typeface="+mn-ea"/>
                <a:cs typeface="+mn-cs"/>
              </a:rPr>
              <a:t>2,807 hospitalizations and 68 deaths to date from the lung injury termed EVALI by the CDC. </a:t>
            </a:r>
            <a:endParaRPr lang="en-US" dirty="0"/>
          </a:p>
          <a:p>
            <a:endParaRPr lang="en-US" dirty="0"/>
          </a:p>
        </p:txBody>
      </p:sp>
      <p:sp>
        <p:nvSpPr>
          <p:cNvPr id="4" name="Slide Number Placeholder 3"/>
          <p:cNvSpPr>
            <a:spLocks noGrp="1"/>
          </p:cNvSpPr>
          <p:nvPr>
            <p:ph type="sldNum" sz="quarter" idx="10"/>
          </p:nvPr>
        </p:nvSpPr>
        <p:spPr/>
        <p:txBody>
          <a:bodyPr/>
          <a:lstStyle/>
          <a:p>
            <a:fld id="{492E29E0-9F7E-4D55-AF45-E95620B0BFC4}"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Marijuana can also be baked into many goods and as legalization has spread, the options for edibles have greatly expanded. You can get drinks, candies, cookies, and just about anything else with THC in it. </a:t>
            </a:r>
            <a:r>
              <a:rPr lang="en-US" sz="1200" b="0" i="0" kern="1200" dirty="0">
                <a:solidFill>
                  <a:schemeClr val="tx1"/>
                </a:solidFill>
                <a:effectLst/>
                <a:latin typeface="+mn-lt"/>
                <a:ea typeface="+mn-ea"/>
                <a:cs typeface="+mn-cs"/>
              </a:rPr>
              <a:t>Both edibles and smoking bring marijuana into your body, but it doesn’t go to the same places. When you smoke, you inhale THC into your lungs before the effects on other body parts are felt. With edibles, the THC goes into your stomach before being rerouted into your liver and other organs. Typically, less THC is consumed from edibles than from smoking, but it can stay inside you much longer.</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When someone smokes marijuana, they feel the effects fairly quickly. They can stop when they have their desired effect. However, with edibles, the feeling is far more delayed. It can take up to three hours for edibles to be felt.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Someone might expect that an edible marijuana product, like a brownie, is supposed to hit them immediately. When that doesn’t happen, they might over-correct by eating more than their body can handle. When the high does set in, it can be an extremely uncomfortable situation. They might feel like they’re on the verge of a heart attack. There could also be symptoms of a panic attack, such as shallow, rapid breathing.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You are more likely to end up in the emergency room because of edibles. </a:t>
            </a:r>
          </a:p>
          <a:p>
            <a:endParaRPr lang="en-US" dirty="0"/>
          </a:p>
          <a:p>
            <a:endParaRPr lang="en-US" dirty="0"/>
          </a:p>
        </p:txBody>
      </p:sp>
      <p:sp>
        <p:nvSpPr>
          <p:cNvPr id="4" name="Slide Number Placeholder 3"/>
          <p:cNvSpPr>
            <a:spLocks noGrp="1"/>
          </p:cNvSpPr>
          <p:nvPr>
            <p:ph type="sldNum" sz="quarter" idx="10"/>
          </p:nvPr>
        </p:nvSpPr>
        <p:spPr/>
        <p:txBody>
          <a:bodyPr/>
          <a:lstStyle/>
          <a:p>
            <a:fld id="{51D7DB58-6924-9249-9AFA-DF9338CE03DF}"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E289FE-3D7A-4758-8100-1F395DCA3178}" type="slidenum">
              <a:rPr lang="en-US" smtClean="0"/>
              <a:t>21</a:t>
            </a:fld>
            <a:endParaRPr lang="en-US"/>
          </a:p>
        </p:txBody>
      </p:sp>
    </p:spTree>
    <p:extLst>
      <p:ext uri="{BB962C8B-B14F-4D97-AF65-F5344CB8AC3E}">
        <p14:creationId xmlns:p14="http://schemas.microsoft.com/office/powerpoint/2010/main" val="408478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aron template">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914400" y="2133600"/>
            <a:ext cx="10363200" cy="1143000"/>
          </a:xfrm>
        </p:spPr>
        <p:txBody>
          <a:bodyPr/>
          <a:lstStyle>
            <a:lvl1pPr>
              <a:defRPr>
                <a:effectLst/>
              </a:defRPr>
            </a:lvl1pPr>
          </a:lstStyle>
          <a:p>
            <a:r>
              <a:rPr lang="en-US"/>
              <a:t>Click to edit Master title style</a:t>
            </a:r>
            <a:endParaRPr lang="en-US" dirty="0"/>
          </a:p>
        </p:txBody>
      </p:sp>
      <p:sp>
        <p:nvSpPr>
          <p:cNvPr id="76803" name="Rectangle 3"/>
          <p:cNvSpPr>
            <a:spLocks noGrp="1" noChangeArrowheads="1"/>
          </p:cNvSpPr>
          <p:nvPr>
            <p:ph type="subTitle" idx="1"/>
          </p:nvPr>
        </p:nvSpPr>
        <p:spPr>
          <a:xfrm>
            <a:off x="1930400" y="33528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59073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219200"/>
            <a:ext cx="25908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219200"/>
            <a:ext cx="75692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3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Title 1"/>
          <p:cNvSpPr txBox="1">
            <a:spLocks/>
          </p:cNvSpPr>
          <p:nvPr/>
        </p:nvSpPr>
        <p:spPr>
          <a:xfrm>
            <a:off x="0" y="2971800"/>
            <a:ext cx="12192000" cy="1219200"/>
          </a:xfrm>
          <a:prstGeom prst="rect">
            <a:avLst/>
          </a:prstGeom>
        </p:spPr>
        <p:txBody>
          <a:bodyPr/>
          <a:lstStyle>
            <a:lvl1pPr>
              <a:defRPr>
                <a:effectLst>
                  <a:outerShdw blurRad="38100" dist="38100" dir="2700000" algn="tl">
                    <a:srgbClr val="000000">
                      <a:alpha val="43137"/>
                    </a:srgbClr>
                  </a:outerShdw>
                </a:effectLst>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a:ln>
                  <a:noFill/>
                </a:ln>
                <a:solidFill>
                  <a:schemeClr val="tx2"/>
                </a:solidFill>
                <a:effectLst/>
                <a:uLnTx/>
                <a:uFillTx/>
                <a:latin typeface="+mj-lt"/>
                <a:ea typeface="+mj-ea"/>
                <a:cs typeface="+mj-cs"/>
              </a:rPr>
              <a:t>Follow us on social media!</a:t>
            </a:r>
          </a:p>
        </p:txBody>
      </p:sp>
      <p:pic>
        <p:nvPicPr>
          <p:cNvPr id="3" name="Picture 2" descr="social-media-icons.jpg"/>
          <p:cNvPicPr>
            <a:picLocks noChangeAspect="1"/>
          </p:cNvPicPr>
          <p:nvPr/>
        </p:nvPicPr>
        <p:blipFill>
          <a:blip r:embed="rId2" cstate="print"/>
          <a:srcRect r="76837" b="68644"/>
          <a:stretch>
            <a:fillRect/>
          </a:stretch>
        </p:blipFill>
        <p:spPr>
          <a:xfrm>
            <a:off x="3352800" y="5410200"/>
            <a:ext cx="914400" cy="699988"/>
          </a:xfrm>
          <a:prstGeom prst="rect">
            <a:avLst/>
          </a:prstGeom>
        </p:spPr>
      </p:pic>
      <p:pic>
        <p:nvPicPr>
          <p:cNvPr id="4" name="Picture 3" descr="social-media-icons.jpg"/>
          <p:cNvPicPr>
            <a:picLocks noChangeAspect="1"/>
          </p:cNvPicPr>
          <p:nvPr/>
        </p:nvPicPr>
        <p:blipFill>
          <a:blip r:embed="rId2" cstate="print"/>
          <a:srcRect l="75559" b="68644"/>
          <a:stretch>
            <a:fillRect/>
          </a:stretch>
        </p:blipFill>
        <p:spPr>
          <a:xfrm>
            <a:off x="3352800" y="4572003"/>
            <a:ext cx="914400" cy="663389"/>
          </a:xfrm>
          <a:prstGeom prst="rect">
            <a:avLst/>
          </a:prstGeom>
        </p:spPr>
      </p:pic>
      <p:pic>
        <p:nvPicPr>
          <p:cNvPr id="5" name="Picture 4" descr="social-media-icons.jpg"/>
          <p:cNvPicPr>
            <a:picLocks noChangeAspect="1"/>
          </p:cNvPicPr>
          <p:nvPr/>
        </p:nvPicPr>
        <p:blipFill>
          <a:blip r:embed="rId2" cstate="print"/>
          <a:srcRect l="24441" r="50000" b="68644"/>
          <a:stretch>
            <a:fillRect/>
          </a:stretch>
        </p:blipFill>
        <p:spPr>
          <a:xfrm>
            <a:off x="3352800" y="3733800"/>
            <a:ext cx="988541" cy="685800"/>
          </a:xfrm>
          <a:prstGeom prst="rect">
            <a:avLst/>
          </a:prstGeom>
        </p:spPr>
      </p:pic>
      <p:sp>
        <p:nvSpPr>
          <p:cNvPr id="6" name="Rectangle 5"/>
          <p:cNvSpPr/>
          <p:nvPr/>
        </p:nvSpPr>
        <p:spPr>
          <a:xfrm>
            <a:off x="0" y="1676400"/>
            <a:ext cx="12192000" cy="1107996"/>
          </a:xfrm>
          <a:prstGeom prst="rect">
            <a:avLst/>
          </a:prstGeom>
        </p:spPr>
        <p:txBody>
          <a:bodyPr wrap="square">
            <a:spAutoFit/>
          </a:bodyPr>
          <a:lstStyle/>
          <a:p>
            <a:pPr lvl="0" algn="ctr" fontAlgn="base">
              <a:spcBef>
                <a:spcPct val="0"/>
              </a:spcBef>
              <a:spcAft>
                <a:spcPct val="0"/>
              </a:spcAft>
              <a:defRPr/>
            </a:pPr>
            <a:r>
              <a:rPr lang="en-US" sz="6600" b="1" kern="0" dirty="0">
                <a:solidFill>
                  <a:schemeClr val="tx2"/>
                </a:solidFill>
              </a:rPr>
              <a:t>Thank You</a:t>
            </a:r>
          </a:p>
        </p:txBody>
      </p:sp>
      <p:sp>
        <p:nvSpPr>
          <p:cNvPr id="7" name="Rectangle 6"/>
          <p:cNvSpPr/>
          <p:nvPr/>
        </p:nvSpPr>
        <p:spPr>
          <a:xfrm>
            <a:off x="4775200" y="3810001"/>
            <a:ext cx="6908800" cy="1708160"/>
          </a:xfrm>
          <a:prstGeom prst="rect">
            <a:avLst/>
          </a:prstGeom>
        </p:spPr>
        <p:txBody>
          <a:bodyPr wrap="square">
            <a:spAutoFit/>
          </a:bodyPr>
          <a:lstStyle/>
          <a:p>
            <a:r>
              <a:rPr lang="en-US" sz="2100" kern="0" dirty="0"/>
              <a:t>@CaronTreatment</a:t>
            </a:r>
            <a:br>
              <a:rPr lang="en-US" sz="2100" kern="0" dirty="0"/>
            </a:br>
            <a:endParaRPr lang="en-US" sz="2100" kern="0" dirty="0"/>
          </a:p>
          <a:p>
            <a:r>
              <a:rPr lang="en-US" sz="2100" kern="0" dirty="0"/>
              <a:t>Facebook.com/Caron</a:t>
            </a:r>
          </a:p>
          <a:p>
            <a:br>
              <a:rPr lang="en-US" sz="2100" kern="0" dirty="0"/>
            </a:br>
            <a:r>
              <a:rPr lang="en-US" sz="2100" kern="0" dirty="0"/>
              <a:t>YouTube.com/Caron</a:t>
            </a:r>
            <a:endParaRPr lang="en-US" sz="2100" dirty="0"/>
          </a:p>
        </p:txBody>
      </p:sp>
      <p:cxnSp>
        <p:nvCxnSpPr>
          <p:cNvPr id="10" name="Straight Connector 9"/>
          <p:cNvCxnSpPr/>
          <p:nvPr/>
        </p:nvCxnSpPr>
        <p:spPr bwMode="auto">
          <a:xfrm>
            <a:off x="1828800" y="2971800"/>
            <a:ext cx="8229600" cy="0"/>
          </a:xfrm>
          <a:prstGeom prst="line">
            <a:avLst/>
          </a:prstGeom>
          <a:solidFill>
            <a:schemeClr val="accent1"/>
          </a:solidFill>
          <a:ln w="38100" cap="flat" cmpd="sng" algn="ctr">
            <a:solidFill>
              <a:srgbClr val="002060"/>
            </a:solidFill>
            <a:prstDash val="solid"/>
            <a:round/>
            <a:headEnd type="none" w="med" len="med"/>
            <a:tailEnd type="none" w="med" len="med"/>
          </a:ln>
          <a:effectLst/>
        </p:spPr>
      </p:cxnSp>
    </p:spTree>
    <p:extLst>
      <p:ext uri="{BB962C8B-B14F-4D97-AF65-F5344CB8AC3E}">
        <p14:creationId xmlns:p14="http://schemas.microsoft.com/office/powerpoint/2010/main" val="2534503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3" name="Shape 23"/>
          <p:cNvSpPr>
            <a:spLocks noGrp="1"/>
          </p:cNvSpPr>
          <p:nvPr>
            <p:ph type="title"/>
          </p:nvPr>
        </p:nvSpPr>
        <p:spPr>
          <a:xfrm>
            <a:off x="883920" y="548640"/>
            <a:ext cx="8458200" cy="1291590"/>
          </a:xfrm>
          <a:prstGeom prst="rect">
            <a:avLst/>
          </a:prstGeom>
          <a:extLst>
            <a:ext uri="{C572A759-6A51-4108-AA02-DFA0A04FC94B}">
              <ma14:wrappingTextBoxFlag xmlns="" xmlns:ma14="http://schemas.microsoft.com/office/mac/drawingml/2011/main" val="1"/>
            </a:ext>
          </a:extLst>
        </p:spPr>
        <p:txBody>
          <a:bodyPr/>
          <a:lstStyle/>
          <a:p>
            <a:r>
              <a:rPr lang="en-US"/>
              <a:t>Click to edit Master title style</a:t>
            </a:r>
            <a:endParaRPr/>
          </a:p>
        </p:txBody>
      </p:sp>
      <p:sp>
        <p:nvSpPr>
          <p:cNvPr id="24" name="Shape 24"/>
          <p:cNvSpPr>
            <a:spLocks noGrp="1"/>
          </p:cNvSpPr>
          <p:nvPr>
            <p:ph type="body" idx="1"/>
          </p:nvPr>
        </p:nvSpPr>
        <p:spPr>
          <a:xfrm>
            <a:off x="914400" y="2080260"/>
            <a:ext cx="10363200" cy="4331970"/>
          </a:xfrm>
          <a:prstGeom prst="rect">
            <a:avLst/>
          </a:prstGeom>
        </p:spPr>
        <p:txBody>
          <a:bodyPr anchor="t"/>
          <a:lstStyle>
            <a:lvl1pPr marL="231458" indent="-231458" defTabSz="685800">
              <a:spcBef>
                <a:spcPts val="540"/>
              </a:spcBef>
              <a:buSzPct val="100000"/>
              <a:defRPr sz="2160">
                <a:solidFill>
                  <a:srgbClr val="011279"/>
                </a:solidFill>
                <a:uFill>
                  <a:solidFill>
                    <a:srgbClr val="011279"/>
                  </a:solidFill>
                </a:uFill>
                <a:latin typeface="Calibri"/>
                <a:ea typeface="Calibri"/>
                <a:cs typeface="Calibri"/>
                <a:sym typeface="Calibri"/>
              </a:defRPr>
            </a:lvl1pPr>
            <a:lvl2pPr marL="529046" indent="-220436" defTabSz="685800">
              <a:spcBef>
                <a:spcPts val="540"/>
              </a:spcBef>
              <a:buSzPct val="100000"/>
              <a:defRPr sz="2160">
                <a:solidFill>
                  <a:srgbClr val="011279"/>
                </a:solidFill>
                <a:uFill>
                  <a:solidFill>
                    <a:srgbClr val="011279"/>
                  </a:solidFill>
                </a:uFill>
                <a:latin typeface="Calibri"/>
                <a:ea typeface="Calibri"/>
                <a:cs typeface="Calibri"/>
                <a:sym typeface="Calibri"/>
              </a:defRPr>
            </a:lvl2pPr>
            <a:lvl3pPr marL="822960" indent="-205740" defTabSz="685800">
              <a:spcBef>
                <a:spcPts val="540"/>
              </a:spcBef>
              <a:buSzPct val="100000"/>
              <a:defRPr sz="2160">
                <a:solidFill>
                  <a:srgbClr val="011279"/>
                </a:solidFill>
                <a:uFill>
                  <a:solidFill>
                    <a:srgbClr val="011279"/>
                  </a:solidFill>
                </a:uFill>
                <a:latin typeface="Calibri"/>
                <a:ea typeface="Calibri"/>
                <a:cs typeface="Calibri"/>
                <a:sym typeface="Calibri"/>
              </a:defRPr>
            </a:lvl3pPr>
            <a:lvl4pPr marL="1172718" indent="-246888" defTabSz="685800">
              <a:spcBef>
                <a:spcPts val="540"/>
              </a:spcBef>
              <a:buSzPct val="100000"/>
              <a:defRPr sz="2160">
                <a:solidFill>
                  <a:srgbClr val="011279"/>
                </a:solidFill>
                <a:uFill>
                  <a:solidFill>
                    <a:srgbClr val="011279"/>
                  </a:solidFill>
                </a:uFill>
                <a:latin typeface="Calibri"/>
                <a:ea typeface="Calibri"/>
                <a:cs typeface="Calibri"/>
                <a:sym typeface="Calibri"/>
              </a:defRPr>
            </a:lvl4pPr>
            <a:lvl5pPr marL="1481328" indent="-246888" defTabSz="685800">
              <a:spcBef>
                <a:spcPts val="540"/>
              </a:spcBef>
              <a:buSzPct val="100000"/>
              <a:defRPr sz="2160">
                <a:solidFill>
                  <a:srgbClr val="011279"/>
                </a:solidFill>
                <a:uFill>
                  <a:solidFill>
                    <a:srgbClr val="011279"/>
                  </a:solidFill>
                </a:uFill>
                <a:latin typeface="Calibri"/>
                <a:ea typeface="Calibri"/>
                <a:cs typeface="Calibri"/>
                <a:sym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5" name="Shape 25"/>
          <p:cNvSpPr>
            <a:spLocks noGrp="1"/>
          </p:cNvSpPr>
          <p:nvPr>
            <p:ph type="sldNum" sz="quarter" idx="2"/>
          </p:nvPr>
        </p:nvSpPr>
        <p:spPr>
          <a:prstGeom prst="rect">
            <a:avLst/>
          </a:prstGeom>
        </p:spPr>
        <p:txBody>
          <a:bodyPr/>
          <a:lstStyle/>
          <a:p>
            <a:fld id="{8AD4A64E-CB07-4FF8-96EF-561434325D88}" type="slidenum">
              <a:rPr lang="en-US" smtClean="0"/>
              <a:t>‹#›</a:t>
            </a:fld>
            <a:endParaRPr lang="en-US" dirty="0"/>
          </a:p>
        </p:txBody>
      </p:sp>
    </p:spTree>
    <p:extLst>
      <p:ext uri="{BB962C8B-B14F-4D97-AF65-F5344CB8AC3E}">
        <p14:creationId xmlns:p14="http://schemas.microsoft.com/office/powerpoint/2010/main" val="12684002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nd Slide O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2B15BE5-D0A8-41FE-9B27-75FA2F797C9C}"/>
              </a:ext>
            </a:extLst>
          </p:cNvPr>
          <p:cNvSpPr/>
          <p:nvPr/>
        </p:nvSpPr>
        <p:spPr>
          <a:xfrm>
            <a:off x="0" y="6220805"/>
            <a:ext cx="12192000" cy="64633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itle 1">
            <a:extLst>
              <a:ext uri="{FF2B5EF4-FFF2-40B4-BE49-F238E27FC236}">
                <a16:creationId xmlns:a16="http://schemas.microsoft.com/office/drawing/2014/main" id="{D5D5B916-BA85-445D-8470-B3B91B12F42C}"/>
              </a:ext>
            </a:extLst>
          </p:cNvPr>
          <p:cNvSpPr txBox="1">
            <a:spLocks/>
          </p:cNvSpPr>
          <p:nvPr/>
        </p:nvSpPr>
        <p:spPr>
          <a:xfrm>
            <a:off x="844251" y="261293"/>
            <a:ext cx="9321800" cy="8255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Arial Nova" panose="020B0504020202020204" pitchFamily="34" charset="0"/>
                <a:ea typeface="+mj-ea"/>
                <a:cs typeface="+mj-cs"/>
              </a:defRPr>
            </a:lvl1pPr>
          </a:lstStyle>
          <a:p>
            <a:pPr algn="r"/>
            <a:endParaRPr lang="en-US" sz="2100" b="1" dirty="0">
              <a:solidFill>
                <a:srgbClr val="407EC9"/>
              </a:solidFill>
              <a:latin typeface="Aparajita" panose="02020603050405020304" pitchFamily="18" charset="0"/>
              <a:cs typeface="Aparajita" panose="02020603050405020304" pitchFamily="18" charset="0"/>
            </a:endParaRPr>
          </a:p>
        </p:txBody>
      </p:sp>
      <p:sp>
        <p:nvSpPr>
          <p:cNvPr id="2" name="TextBox 1">
            <a:extLst>
              <a:ext uri="{FF2B5EF4-FFF2-40B4-BE49-F238E27FC236}">
                <a16:creationId xmlns:a16="http://schemas.microsoft.com/office/drawing/2014/main" id="{28012344-D20F-4196-AB76-15EFC0273039}"/>
              </a:ext>
            </a:extLst>
          </p:cNvPr>
          <p:cNvSpPr txBox="1"/>
          <p:nvPr/>
        </p:nvSpPr>
        <p:spPr>
          <a:xfrm>
            <a:off x="213320" y="1814011"/>
            <a:ext cx="11730681" cy="646331"/>
          </a:xfrm>
          <a:prstGeom prst="rect">
            <a:avLst/>
          </a:prstGeom>
          <a:noFill/>
          <a:effectLst/>
        </p:spPr>
        <p:txBody>
          <a:bodyPr wrap="square" rtlCol="0">
            <a:spAutoFit/>
          </a:bodyPr>
          <a:lstStyle/>
          <a:p>
            <a:pPr algn="ctr"/>
            <a:r>
              <a:rPr lang="en-US" sz="3600" b="1" dirty="0">
                <a:solidFill>
                  <a:srgbClr val="0070C0"/>
                </a:solidFill>
                <a:effectLst/>
                <a:latin typeface="Arial Nova" panose="020B0504020202020204" pitchFamily="34" charset="0"/>
                <a:cs typeface="Aparajita" panose="02020603050405020304" pitchFamily="18" charset="0"/>
              </a:rPr>
              <a:t>Thank You!</a:t>
            </a:r>
          </a:p>
        </p:txBody>
      </p:sp>
      <p:pic>
        <p:nvPicPr>
          <p:cNvPr id="6" name="Picture 5">
            <a:extLst>
              <a:ext uri="{FF2B5EF4-FFF2-40B4-BE49-F238E27FC236}">
                <a16:creationId xmlns:a16="http://schemas.microsoft.com/office/drawing/2014/main" id="{4A53FEE3-BC92-4AF8-B1B3-B7FC1B7D1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52" y="3337604"/>
            <a:ext cx="2180560" cy="2419788"/>
          </a:xfrm>
          <a:prstGeom prst="rect">
            <a:avLst/>
          </a:prstGeom>
        </p:spPr>
      </p:pic>
      <p:pic>
        <p:nvPicPr>
          <p:cNvPr id="9" name="Picture 8">
            <a:extLst>
              <a:ext uri="{FF2B5EF4-FFF2-40B4-BE49-F238E27FC236}">
                <a16:creationId xmlns:a16="http://schemas.microsoft.com/office/drawing/2014/main" id="{C5A2C6E1-0B37-4C38-AA77-2B8D9B9578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496"/>
          <a:stretch/>
        </p:blipFill>
        <p:spPr>
          <a:xfrm>
            <a:off x="2640517" y="4423841"/>
            <a:ext cx="2911791" cy="1334415"/>
          </a:xfrm>
          <a:prstGeom prst="rect">
            <a:avLst/>
          </a:prstGeom>
        </p:spPr>
      </p:pic>
      <p:pic>
        <p:nvPicPr>
          <p:cNvPr id="17" name="Picture 16">
            <a:extLst>
              <a:ext uri="{FF2B5EF4-FFF2-40B4-BE49-F238E27FC236}">
                <a16:creationId xmlns:a16="http://schemas.microsoft.com/office/drawing/2014/main" id="{8D533459-348C-4838-A202-04F9181A0A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865" t="18661" r="15053" b="34509"/>
          <a:stretch/>
        </p:blipFill>
        <p:spPr>
          <a:xfrm>
            <a:off x="2640517" y="3337605"/>
            <a:ext cx="2911791" cy="986218"/>
          </a:xfrm>
          <a:prstGeom prst="rect">
            <a:avLst/>
          </a:prstGeom>
        </p:spPr>
      </p:pic>
      <p:pic>
        <p:nvPicPr>
          <p:cNvPr id="19" name="Picture 18">
            <a:extLst>
              <a:ext uri="{FF2B5EF4-FFF2-40B4-BE49-F238E27FC236}">
                <a16:creationId xmlns:a16="http://schemas.microsoft.com/office/drawing/2014/main" id="{E0593971-E387-4291-9BD1-A92A28EC7F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61" b="6030"/>
          <a:stretch/>
        </p:blipFill>
        <p:spPr>
          <a:xfrm>
            <a:off x="9561849" y="3337604"/>
            <a:ext cx="2420747" cy="2419788"/>
          </a:xfrm>
          <a:prstGeom prst="rect">
            <a:avLst/>
          </a:prstGeom>
        </p:spPr>
      </p:pic>
      <p:pic>
        <p:nvPicPr>
          <p:cNvPr id="25" name="Picture 24">
            <a:extLst>
              <a:ext uri="{FF2B5EF4-FFF2-40B4-BE49-F238E27FC236}">
                <a16:creationId xmlns:a16="http://schemas.microsoft.com/office/drawing/2014/main" id="{FF34F62C-C851-47B1-A779-169B654B9A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425" r="30540" b="22954"/>
          <a:stretch/>
        </p:blipFill>
        <p:spPr>
          <a:xfrm>
            <a:off x="5679333" y="4909120"/>
            <a:ext cx="3722536" cy="848275"/>
          </a:xfrm>
          <a:prstGeom prst="rect">
            <a:avLst/>
          </a:prstGeom>
        </p:spPr>
      </p:pic>
      <p:pic>
        <p:nvPicPr>
          <p:cNvPr id="13" name="Picture 2" descr="Image result for social icons navy">
            <a:extLst>
              <a:ext uri="{FF2B5EF4-FFF2-40B4-BE49-F238E27FC236}">
                <a16:creationId xmlns:a16="http://schemas.microsoft.com/office/drawing/2014/main" id="{733CAB5F-0D0A-460E-AD00-31E25C5A1D8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4002" t="37180" r="75351" b="35941"/>
          <a:stretch>
            <a:fillRect/>
          </a:stretch>
        </p:blipFill>
        <p:spPr bwMode="auto">
          <a:xfrm>
            <a:off x="304014" y="2797462"/>
            <a:ext cx="497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4" name="Picture 3" descr="Image result for social icons navy">
            <a:extLst>
              <a:ext uri="{FF2B5EF4-FFF2-40B4-BE49-F238E27FC236}">
                <a16:creationId xmlns:a16="http://schemas.microsoft.com/office/drawing/2014/main" id="{E008B25D-A67C-4179-93BC-8432ADF0A08E}"/>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1102" t="6503" r="28250" b="66615"/>
          <a:stretch>
            <a:fillRect/>
          </a:stretch>
        </p:blipFill>
        <p:spPr bwMode="auto">
          <a:xfrm>
            <a:off x="3932500" y="2779510"/>
            <a:ext cx="497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6" name="Picture 4" descr="Image result for social icons navy">
            <a:extLst>
              <a:ext uri="{FF2B5EF4-FFF2-40B4-BE49-F238E27FC236}">
                <a16:creationId xmlns:a16="http://schemas.microsoft.com/office/drawing/2014/main" id="{0C6C88FB-1BB3-49B6-8B6F-079E0600331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7785" t="67857" r="51566" b="5260"/>
          <a:stretch>
            <a:fillRect/>
          </a:stretch>
        </p:blipFill>
        <p:spPr bwMode="auto">
          <a:xfrm>
            <a:off x="7290665" y="2768887"/>
            <a:ext cx="497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8" name="TextBox 17">
            <a:extLst>
              <a:ext uri="{FF2B5EF4-FFF2-40B4-BE49-F238E27FC236}">
                <a16:creationId xmlns:a16="http://schemas.microsoft.com/office/drawing/2014/main" id="{54383FCF-0902-4EE9-9EC3-88AC193FD706}"/>
              </a:ext>
            </a:extLst>
          </p:cNvPr>
          <p:cNvSpPr txBox="1"/>
          <p:nvPr/>
        </p:nvSpPr>
        <p:spPr>
          <a:xfrm>
            <a:off x="779081" y="2786566"/>
            <a:ext cx="3142515" cy="300082"/>
          </a:xfrm>
          <a:prstGeom prst="rect">
            <a:avLst/>
          </a:prstGeom>
          <a:noFill/>
        </p:spPr>
        <p:txBody>
          <a:bodyPr wrap="square" rtlCol="0">
            <a:spAutoFit/>
          </a:bodyPr>
          <a:lstStyle/>
          <a:p>
            <a:r>
              <a:rPr lang="en-US" sz="1350" dirty="0">
                <a:solidFill>
                  <a:srgbClr val="0C2340"/>
                </a:solidFill>
                <a:latin typeface="Arial Nova" panose="020B0504020202020204" pitchFamily="34" charset="0"/>
              </a:rPr>
              <a:t>facebook.com/Caron</a:t>
            </a:r>
          </a:p>
        </p:txBody>
      </p:sp>
      <p:sp>
        <p:nvSpPr>
          <p:cNvPr id="20" name="TextBox 19">
            <a:extLst>
              <a:ext uri="{FF2B5EF4-FFF2-40B4-BE49-F238E27FC236}">
                <a16:creationId xmlns:a16="http://schemas.microsoft.com/office/drawing/2014/main" id="{29546BD6-BED9-46B1-AF6D-20BD3A5655B7}"/>
              </a:ext>
            </a:extLst>
          </p:cNvPr>
          <p:cNvSpPr txBox="1"/>
          <p:nvPr/>
        </p:nvSpPr>
        <p:spPr>
          <a:xfrm>
            <a:off x="4429907" y="2766760"/>
            <a:ext cx="2724652" cy="300082"/>
          </a:xfrm>
          <a:prstGeom prst="rect">
            <a:avLst/>
          </a:prstGeom>
          <a:noFill/>
        </p:spPr>
        <p:txBody>
          <a:bodyPr wrap="square" rtlCol="0">
            <a:spAutoFit/>
          </a:bodyPr>
          <a:lstStyle/>
          <a:p>
            <a:r>
              <a:rPr lang="en-US" sz="1350" dirty="0">
                <a:solidFill>
                  <a:srgbClr val="0C2340"/>
                </a:solidFill>
                <a:latin typeface="Arial Nova" panose="020B0504020202020204" pitchFamily="34" charset="0"/>
              </a:rPr>
              <a:t>@</a:t>
            </a:r>
            <a:r>
              <a:rPr lang="en-US" sz="1350" dirty="0" err="1">
                <a:solidFill>
                  <a:srgbClr val="0C2340"/>
                </a:solidFill>
                <a:latin typeface="Arial Nova" panose="020B0504020202020204" pitchFamily="34" charset="0"/>
              </a:rPr>
              <a:t>CaronTreatment</a:t>
            </a:r>
            <a:endParaRPr lang="en-US" sz="1350" dirty="0">
              <a:solidFill>
                <a:srgbClr val="0C2340"/>
              </a:solidFill>
              <a:latin typeface="Arial Nova" panose="020B0504020202020204" pitchFamily="34" charset="0"/>
            </a:endParaRPr>
          </a:p>
        </p:txBody>
      </p:sp>
      <p:sp>
        <p:nvSpPr>
          <p:cNvPr id="21" name="TextBox 20">
            <a:extLst>
              <a:ext uri="{FF2B5EF4-FFF2-40B4-BE49-F238E27FC236}">
                <a16:creationId xmlns:a16="http://schemas.microsoft.com/office/drawing/2014/main" id="{E7368E55-CA83-430A-87DB-CB1D1605094D}"/>
              </a:ext>
            </a:extLst>
          </p:cNvPr>
          <p:cNvSpPr txBox="1"/>
          <p:nvPr/>
        </p:nvSpPr>
        <p:spPr>
          <a:xfrm>
            <a:off x="7784476" y="2766760"/>
            <a:ext cx="4992952" cy="300082"/>
          </a:xfrm>
          <a:prstGeom prst="rect">
            <a:avLst/>
          </a:prstGeom>
          <a:noFill/>
        </p:spPr>
        <p:txBody>
          <a:bodyPr wrap="square" rtlCol="0">
            <a:spAutoFit/>
          </a:bodyPr>
          <a:lstStyle/>
          <a:p>
            <a:r>
              <a:rPr lang="en-US" sz="1350" dirty="0">
                <a:solidFill>
                  <a:srgbClr val="0C2340"/>
                </a:solidFill>
                <a:latin typeface="Arial Nova" panose="020B0504020202020204" pitchFamily="34" charset="0"/>
              </a:rPr>
              <a:t>youtube.com/CaronTreatment</a:t>
            </a:r>
          </a:p>
        </p:txBody>
      </p:sp>
      <p:sp>
        <p:nvSpPr>
          <p:cNvPr id="24" name="TextBox 23">
            <a:extLst>
              <a:ext uri="{FF2B5EF4-FFF2-40B4-BE49-F238E27FC236}">
                <a16:creationId xmlns:a16="http://schemas.microsoft.com/office/drawing/2014/main" id="{954FCC21-1F29-4AED-8D1E-60E160A075FF}"/>
              </a:ext>
            </a:extLst>
          </p:cNvPr>
          <p:cNvSpPr txBox="1"/>
          <p:nvPr/>
        </p:nvSpPr>
        <p:spPr>
          <a:xfrm>
            <a:off x="6604000" y="6096002"/>
            <a:ext cx="5486400" cy="646331"/>
          </a:xfrm>
          <a:prstGeom prst="rect">
            <a:avLst/>
          </a:prstGeom>
          <a:noFill/>
        </p:spPr>
        <p:txBody>
          <a:bodyPr wrap="square" rtlCol="0">
            <a:spAutoFit/>
          </a:bodyPr>
          <a:lstStyle/>
          <a:p>
            <a:r>
              <a:rPr lang="en-US" sz="1800" b="1" dirty="0">
                <a:solidFill>
                  <a:schemeClr val="bg1"/>
                </a:solidFill>
                <a:latin typeface="Century Gothic" panose="020B0502020202020204" pitchFamily="34" charset="0"/>
                <a:ea typeface="Microsoft Sans Serif" panose="020B0604020202020204" pitchFamily="34" charset="0"/>
                <a:cs typeface="Microsoft Sans Serif" panose="020B0604020202020204" pitchFamily="34" charset="0"/>
              </a:rPr>
              <a:t>     </a:t>
            </a:r>
          </a:p>
          <a:p>
            <a:r>
              <a:rPr lang="en-US" sz="1800" b="1" dirty="0">
                <a:solidFill>
                  <a:schemeClr val="bg1"/>
                </a:solidFill>
                <a:latin typeface="Century Gothic" panose="020B0502020202020204" pitchFamily="34" charset="0"/>
                <a:ea typeface="Microsoft Sans Serif" panose="020B0604020202020204" pitchFamily="34" charset="0"/>
                <a:cs typeface="Microsoft Sans Serif" panose="020B0604020202020204" pitchFamily="34" charset="0"/>
              </a:rPr>
              <a:t> 800.678.2332   l  www.caron.org  </a:t>
            </a:r>
          </a:p>
        </p:txBody>
      </p:sp>
      <p:pic>
        <p:nvPicPr>
          <p:cNvPr id="4" name="Picture 3">
            <a:extLst>
              <a:ext uri="{FF2B5EF4-FFF2-40B4-BE49-F238E27FC236}">
                <a16:creationId xmlns:a16="http://schemas.microsoft.com/office/drawing/2014/main" id="{3E268750-D2BC-4B05-ADF3-9EE025ABAEB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280" b="16941"/>
          <a:stretch/>
        </p:blipFill>
        <p:spPr>
          <a:xfrm>
            <a:off x="5679334" y="3333752"/>
            <a:ext cx="3722535" cy="1449485"/>
          </a:xfrm>
          <a:prstGeom prst="rect">
            <a:avLst/>
          </a:prstGeom>
        </p:spPr>
      </p:pic>
    </p:spTree>
    <p:extLst>
      <p:ext uri="{BB962C8B-B14F-4D97-AF65-F5344CB8AC3E}">
        <p14:creationId xmlns:p14="http://schemas.microsoft.com/office/powerpoint/2010/main" val="1449421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dirty="0"/>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006DC1A-17E8-4567-A6D0-573AD0246DDB}" type="slidenum">
              <a:rPr lang="en-US"/>
              <a:pPr/>
              <a:t>‹#›</a:t>
            </a:fld>
            <a:endParaRPr lang="en-US" dirty="0"/>
          </a:p>
        </p:txBody>
      </p:sp>
    </p:spTree>
    <p:extLst>
      <p:ext uri="{BB962C8B-B14F-4D97-AF65-F5344CB8AC3E}">
        <p14:creationId xmlns:p14="http://schemas.microsoft.com/office/powerpoint/2010/main" val="17064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aron template">
    <p:spTree>
      <p:nvGrpSpPr>
        <p:cNvPr id="1" name=""/>
        <p:cNvGrpSpPr/>
        <p:nvPr/>
      </p:nvGrpSpPr>
      <p:grpSpPr>
        <a:xfrm>
          <a:off x="0" y="0"/>
          <a:ext cx="0" cy="0"/>
          <a:chOff x="0" y="0"/>
          <a:chExt cx="0" cy="0"/>
        </a:xfrm>
      </p:grpSpPr>
      <p:pic>
        <p:nvPicPr>
          <p:cNvPr id="4" name="Picture 4" descr="R:\PR\Laurie\Chronicle\background rings copy.eps"/>
          <p:cNvPicPr>
            <a:picLocks noChangeAspect="1" noChangeArrowheads="1"/>
          </p:cNvPicPr>
          <p:nvPr/>
        </p:nvPicPr>
        <p:blipFill>
          <a:blip r:embed="rId2" cstate="print"/>
          <a:srcRect/>
          <a:stretch>
            <a:fillRect/>
          </a:stretch>
        </p:blipFill>
        <p:spPr bwMode="auto">
          <a:xfrm>
            <a:off x="7112000" y="0"/>
            <a:ext cx="5080000" cy="2497138"/>
          </a:xfrm>
          <a:prstGeom prst="rect">
            <a:avLst/>
          </a:prstGeom>
          <a:noFill/>
          <a:ln w="9525">
            <a:noFill/>
            <a:miter lim="800000"/>
            <a:headEnd/>
            <a:tailEnd/>
          </a:ln>
        </p:spPr>
      </p:pic>
      <p:pic>
        <p:nvPicPr>
          <p:cNvPr id="5" name="Picture 5" descr="R:\PR\Laurie\Logos\NEW LOGOS\TM logos\NEW CARON LOGO.jpg"/>
          <p:cNvPicPr>
            <a:picLocks noChangeAspect="1" noChangeArrowheads="1"/>
          </p:cNvPicPr>
          <p:nvPr/>
        </p:nvPicPr>
        <p:blipFill>
          <a:blip r:embed="rId3" cstate="print"/>
          <a:srcRect/>
          <a:stretch>
            <a:fillRect/>
          </a:stretch>
        </p:blipFill>
        <p:spPr bwMode="auto">
          <a:xfrm>
            <a:off x="5181600" y="5257803"/>
            <a:ext cx="2540000" cy="1343025"/>
          </a:xfrm>
          <a:prstGeom prst="rect">
            <a:avLst/>
          </a:prstGeom>
          <a:noFill/>
          <a:ln w="9525">
            <a:noFill/>
            <a:miter lim="800000"/>
            <a:headEnd/>
            <a:tailEnd/>
          </a:ln>
        </p:spPr>
      </p:pic>
      <p:sp>
        <p:nvSpPr>
          <p:cNvPr id="76802" name="Rectangle 2"/>
          <p:cNvSpPr>
            <a:spLocks noGrp="1" noChangeArrowheads="1"/>
          </p:cNvSpPr>
          <p:nvPr>
            <p:ph type="ctrTitle"/>
          </p:nvPr>
        </p:nvSpPr>
        <p:spPr>
          <a:xfrm>
            <a:off x="914400" y="2133600"/>
            <a:ext cx="10363200" cy="1143000"/>
          </a:xfrm>
        </p:spPr>
        <p:txBody>
          <a:bodyPr/>
          <a:lstStyle>
            <a:lvl1pPr>
              <a:defRPr>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76803" name="Rectangle 3"/>
          <p:cNvSpPr>
            <a:spLocks noGrp="1" noChangeArrowheads="1"/>
          </p:cNvSpPr>
          <p:nvPr>
            <p:ph type="subTitle" idx="1"/>
          </p:nvPr>
        </p:nvSpPr>
        <p:spPr>
          <a:xfrm>
            <a:off x="1930400" y="3352800"/>
            <a:ext cx="85344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001712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388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43594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508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438400"/>
            <a:ext cx="508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324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2514600"/>
            <a:ext cx="10363200"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138459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09848-0543-432B-860F-5E20E3A19D7F}"/>
              </a:ext>
            </a:extLst>
          </p:cNvPr>
          <p:cNvSpPr/>
          <p:nvPr/>
        </p:nvSpPr>
        <p:spPr bwMode="auto">
          <a:xfrm>
            <a:off x="0" y="6324600"/>
            <a:ext cx="12192000" cy="533400"/>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2060"/>
              </a:solidFill>
              <a:effectLst/>
              <a:latin typeface="Times New Roman" pitchFamily="18" charset="0"/>
            </a:endParaRPr>
          </a:p>
        </p:txBody>
      </p:sp>
      <p:sp>
        <p:nvSpPr>
          <p:cNvPr id="3" name="Title 2">
            <a:extLst>
              <a:ext uri="{FF2B5EF4-FFF2-40B4-BE49-F238E27FC236}">
                <a16:creationId xmlns:a16="http://schemas.microsoft.com/office/drawing/2014/main" id="{FBBE531D-0394-4768-AA4C-B7E4E854510E}"/>
              </a:ext>
            </a:extLst>
          </p:cNvPr>
          <p:cNvSpPr>
            <a:spLocks noGrp="1" noChangeArrowheads="1"/>
          </p:cNvSpPr>
          <p:nvPr>
            <p:ph type="title"/>
          </p:nvPr>
        </p:nvSpPr>
        <p:spPr bwMode="auto">
          <a:xfrm>
            <a:off x="914400" y="12192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9CBB9964-9A70-497A-81BF-D01272BAC587}"/>
              </a:ext>
            </a:extLst>
          </p:cNvPr>
          <p:cNvSpPr>
            <a:spLocks noGrp="1" noChangeArrowheads="1"/>
          </p:cNvSpPr>
          <p:nvPr>
            <p:ph idx="1"/>
          </p:nvPr>
        </p:nvSpPr>
        <p:spPr bwMode="auto">
          <a:xfrm>
            <a:off x="914400" y="24384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BCE6F2C0-F700-470A-A9AB-AE4812E76EDD}"/>
              </a:ext>
            </a:extLst>
          </p:cNvPr>
          <p:cNvSpPr txBox="1"/>
          <p:nvPr/>
        </p:nvSpPr>
        <p:spPr>
          <a:xfrm>
            <a:off x="7033845" y="6391247"/>
            <a:ext cx="4843307" cy="323165"/>
          </a:xfrm>
          <a:prstGeom prst="rect">
            <a:avLst/>
          </a:prstGeom>
          <a:noFill/>
        </p:spPr>
        <p:txBody>
          <a:bodyPr wrap="square" rtlCol="0">
            <a:spAutoFit/>
          </a:bodyPr>
          <a:lstStyle/>
          <a:p>
            <a:pPr algn="r"/>
            <a:r>
              <a:rPr lang="en-US" sz="1500" b="1" dirty="0">
                <a:solidFill>
                  <a:schemeClr val="bg1"/>
                </a:solidFill>
                <a:latin typeface="Avenir Next LT Pro" panose="020B0504020202020204" pitchFamily="34" charset="0"/>
              </a:rPr>
              <a:t>Caron.org   |   800-678-2332   |   @CaronTreatment</a:t>
            </a:r>
          </a:p>
        </p:txBody>
      </p:sp>
    </p:spTree>
    <p:extLst>
      <p:ext uri="{BB962C8B-B14F-4D97-AF65-F5344CB8AC3E}">
        <p14:creationId xmlns:p14="http://schemas.microsoft.com/office/powerpoint/2010/main" val="152362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99196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70024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228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219200"/>
            <a:ext cx="25908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219200"/>
            <a:ext cx="75692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0329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B7A6B3-0418-483A-A808-CF459CE651C8}"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3260268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B7A6B3-0418-483A-A808-CF459CE651C8}"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493723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B7A6B3-0418-483A-A808-CF459CE651C8}"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3801831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B7A6B3-0418-483A-A808-CF459CE651C8}"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36575421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B7A6B3-0418-483A-A808-CF459CE651C8}" type="datetimeFigureOut">
              <a:rPr lang="en-US" smtClean="0"/>
              <a:pPr/>
              <a:t>3/22/2024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1914471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B7A6B3-0418-483A-A808-CF459CE651C8}" type="datetimeFigureOut">
              <a:rPr lang="en-US" smtClean="0"/>
              <a:pPr/>
              <a:t>3/22/2024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286990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417444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7A6B3-0418-483A-A808-CF459CE651C8}" type="datetimeFigureOut">
              <a:rPr lang="en-US" smtClean="0"/>
              <a:pPr/>
              <a:t>3/22/2024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1681752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B7A6B3-0418-483A-A808-CF459CE651C8}"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938549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DB7A6B3-0418-483A-A808-CF459CE651C8}" type="datetimeFigureOut">
              <a:rPr lang="en-US" smtClean="0"/>
              <a:pPr/>
              <a:t>3/22/2024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2028288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B7A6B3-0418-483A-A808-CF459CE651C8}"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1559457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B7A6B3-0418-483A-A808-CF459CE651C8}" type="datetimeFigureOut">
              <a:rPr lang="en-US" smtClean="0"/>
              <a:pPr/>
              <a:t>3/22/2024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A0668-1036-4188-9FE1-001A52D0272E}" type="slidenum">
              <a:rPr lang="en-US" smtClean="0"/>
              <a:pPr/>
              <a:t>‹#›</a:t>
            </a:fld>
            <a:endParaRPr lang="en-US"/>
          </a:p>
        </p:txBody>
      </p:sp>
    </p:spTree>
    <p:extLst>
      <p:ext uri="{BB962C8B-B14F-4D97-AF65-F5344CB8AC3E}">
        <p14:creationId xmlns:p14="http://schemas.microsoft.com/office/powerpoint/2010/main" val="150688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508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438400"/>
            <a:ext cx="50800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278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2514600"/>
            <a:ext cx="10363200" cy="1143000"/>
          </a:xfrm>
        </p:spPr>
        <p:txBody>
          <a:bodyPr/>
          <a:lstStyle/>
          <a:p>
            <a:r>
              <a:rPr lang="en-US"/>
              <a:t>Click to edit Master title style</a:t>
            </a:r>
            <a:endParaRPr lang="en-US" dirty="0"/>
          </a:p>
        </p:txBody>
      </p:sp>
    </p:spTree>
    <p:extLst>
      <p:ext uri="{BB962C8B-B14F-4D97-AF65-F5344CB8AC3E}">
        <p14:creationId xmlns:p14="http://schemas.microsoft.com/office/powerpoint/2010/main" val="199700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261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5979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489647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9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0.wmf"/><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100000">
              <a:schemeClr val="accent3">
                <a:lumMod val="95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bwMode="auto">
          <a:xfrm>
            <a:off x="0" y="6324600"/>
            <a:ext cx="12192000" cy="533400"/>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2060"/>
              </a:solidFill>
              <a:effectLst/>
              <a:latin typeface="Times New Roman" pitchFamily="18" charset="0"/>
            </a:endParaRPr>
          </a:p>
        </p:txBody>
      </p:sp>
      <p:sp>
        <p:nvSpPr>
          <p:cNvPr id="2050" name="Rectangle 2"/>
          <p:cNvSpPr>
            <a:spLocks noGrp="1" noChangeArrowheads="1"/>
          </p:cNvSpPr>
          <p:nvPr>
            <p:ph type="title"/>
          </p:nvPr>
        </p:nvSpPr>
        <p:spPr bwMode="auto">
          <a:xfrm>
            <a:off x="914400" y="12192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1" name="Rectangle 3"/>
          <p:cNvSpPr>
            <a:spLocks noGrp="1" noChangeArrowheads="1"/>
          </p:cNvSpPr>
          <p:nvPr>
            <p:ph type="body" idx="1"/>
          </p:nvPr>
        </p:nvSpPr>
        <p:spPr bwMode="auto">
          <a:xfrm>
            <a:off x="914400" y="24384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BBC12B4E-8272-4809-A7D4-3B9622AFB725}"/>
              </a:ext>
            </a:extLst>
          </p:cNvPr>
          <p:cNvSpPr txBox="1"/>
          <p:nvPr/>
        </p:nvSpPr>
        <p:spPr>
          <a:xfrm>
            <a:off x="7033845" y="6391247"/>
            <a:ext cx="4843307" cy="323165"/>
          </a:xfrm>
          <a:prstGeom prst="rect">
            <a:avLst/>
          </a:prstGeom>
          <a:noFill/>
        </p:spPr>
        <p:txBody>
          <a:bodyPr wrap="square" rtlCol="0">
            <a:spAutoFit/>
          </a:bodyPr>
          <a:lstStyle/>
          <a:p>
            <a:pPr algn="r"/>
            <a:r>
              <a:rPr lang="en-US" sz="1500" b="1" dirty="0">
                <a:solidFill>
                  <a:schemeClr val="bg1"/>
                </a:solidFill>
                <a:latin typeface="Avenir Next LT Pro" panose="020B0504020202020204" pitchFamily="34" charset="0"/>
              </a:rPr>
              <a:t>Caron.org   |   800-678-2332   |   @CaronTreatment</a:t>
            </a:r>
          </a:p>
        </p:txBody>
      </p:sp>
      <p:pic>
        <p:nvPicPr>
          <p:cNvPr id="4" name="Picture 3" descr="A blue and white logo&#10;&#10;Description automatically generated with low confidence">
            <a:extLst>
              <a:ext uri="{FF2B5EF4-FFF2-40B4-BE49-F238E27FC236}">
                <a16:creationId xmlns:a16="http://schemas.microsoft.com/office/drawing/2014/main" id="{180609F5-702B-4E31-ACBD-829DC6071F7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28600" y="214381"/>
            <a:ext cx="1747512" cy="1004819"/>
          </a:xfrm>
          <a:prstGeom prst="rect">
            <a:avLst/>
          </a:prstGeom>
        </p:spPr>
      </p:pic>
    </p:spTree>
    <p:extLst>
      <p:ext uri="{BB962C8B-B14F-4D97-AF65-F5344CB8AC3E}">
        <p14:creationId xmlns:p14="http://schemas.microsoft.com/office/powerpoint/2010/main" val="83571779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8" r:id="rId12"/>
    <p:sldLayoutId id="2147483883" r:id="rId13"/>
    <p:sldLayoutId id="2147483884" r:id="rId14"/>
  </p:sldLayoutIdLst>
  <p:txStyles>
    <p:titleStyle>
      <a:lvl1pPr algn="ctr" rtl="0" eaLnBrk="1" fontAlgn="base" hangingPunct="1">
        <a:spcBef>
          <a:spcPct val="0"/>
        </a:spcBef>
        <a:spcAft>
          <a:spcPct val="0"/>
        </a:spcAft>
        <a:defRPr sz="3600" b="1">
          <a:solidFill>
            <a:schemeClr val="tx2"/>
          </a:solidFill>
          <a:latin typeface="Avenir Next LT Pro" panose="020B0504020202020204" pitchFamily="34" charset="0"/>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Calibri Light" panose="020F0302020204030204" pitchFamily="34" charset="0"/>
          <a:ea typeface="+mn-ea"/>
          <a:cs typeface="Calibri Light" panose="020F0302020204030204" pitchFamily="34" charset="0"/>
        </a:defRPr>
      </a:lvl1pPr>
      <a:lvl2pPr marL="557213" indent="-214313" algn="l" rtl="0" eaLnBrk="1" fontAlgn="base" hangingPunct="1">
        <a:spcBef>
          <a:spcPct val="20000"/>
        </a:spcBef>
        <a:spcAft>
          <a:spcPct val="0"/>
        </a:spcAft>
        <a:buChar char="–"/>
        <a:defRPr sz="2100">
          <a:solidFill>
            <a:schemeClr val="tx1"/>
          </a:solidFill>
          <a:latin typeface="Calibri Light" panose="020F0302020204030204" pitchFamily="34" charset="0"/>
          <a:cs typeface="Calibri Light" panose="020F0302020204030204" pitchFamily="34" charset="0"/>
        </a:defRPr>
      </a:lvl2pPr>
      <a:lvl3pPr marL="857250" indent="-171450" algn="l" rtl="0" eaLnBrk="1" fontAlgn="base" hangingPunct="1">
        <a:spcBef>
          <a:spcPct val="20000"/>
        </a:spcBef>
        <a:spcAft>
          <a:spcPct val="0"/>
        </a:spcAft>
        <a:buChar char="•"/>
        <a:defRPr sz="1800">
          <a:solidFill>
            <a:schemeClr val="tx1"/>
          </a:solidFill>
          <a:latin typeface="Calibri Light" panose="020F0302020204030204" pitchFamily="34" charset="0"/>
          <a:cs typeface="Calibri Light" panose="020F0302020204030204" pitchFamily="34" charset="0"/>
        </a:defRPr>
      </a:lvl3pPr>
      <a:lvl4pPr marL="1200150" indent="-171450" algn="l" rtl="0" eaLnBrk="1" fontAlgn="base" hangingPunct="1">
        <a:spcBef>
          <a:spcPct val="20000"/>
        </a:spcBef>
        <a:spcAft>
          <a:spcPct val="0"/>
        </a:spcAft>
        <a:buChar char="–"/>
        <a:defRPr sz="1500">
          <a:solidFill>
            <a:schemeClr val="tx1"/>
          </a:solidFill>
          <a:latin typeface="Calibri Light" panose="020F0302020204030204" pitchFamily="34" charset="0"/>
          <a:cs typeface="Calibri Light" panose="020F0302020204030204" pitchFamily="34" charset="0"/>
        </a:defRPr>
      </a:lvl4pPr>
      <a:lvl5pPr marL="1543050" indent="-171450" algn="l" rtl="0" eaLnBrk="1" fontAlgn="base" hangingPunct="1">
        <a:spcBef>
          <a:spcPct val="20000"/>
        </a:spcBef>
        <a:spcAft>
          <a:spcPct val="0"/>
        </a:spcAft>
        <a:buChar char="»"/>
        <a:defRPr sz="1500">
          <a:solidFill>
            <a:schemeClr val="tx1"/>
          </a:solidFill>
          <a:latin typeface="Calibri Light" panose="020F0302020204030204" pitchFamily="34" charset="0"/>
          <a:cs typeface="Calibri Light" panose="020F0302020204030204" pitchFamily="34" charset="0"/>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100000">
              <a:schemeClr val="accent3">
                <a:lumMod val="95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bwMode="auto">
          <a:xfrm>
            <a:off x="0" y="6324600"/>
            <a:ext cx="12192000" cy="533400"/>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marL="0" marR="0" indent="0" algn="l" defTabSz="6858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2060"/>
              </a:solidFill>
              <a:effectLst/>
              <a:latin typeface="Times New Roman" pitchFamily="18" charset="0"/>
            </a:endParaRPr>
          </a:p>
        </p:txBody>
      </p:sp>
      <p:sp>
        <p:nvSpPr>
          <p:cNvPr id="2050" name="Rectangle 2"/>
          <p:cNvSpPr>
            <a:spLocks noGrp="1" noChangeArrowheads="1"/>
          </p:cNvSpPr>
          <p:nvPr>
            <p:ph type="title"/>
          </p:nvPr>
        </p:nvSpPr>
        <p:spPr bwMode="auto">
          <a:xfrm>
            <a:off x="914400" y="12192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2438400"/>
            <a:ext cx="10363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53" name="Picture 5" descr="R:\PR\Laurie\Chronicle\background rings copy.eps"/>
          <p:cNvPicPr>
            <a:picLocks noChangeAspect="1" noChangeArrowheads="1"/>
          </p:cNvPicPr>
          <p:nvPr/>
        </p:nvPicPr>
        <p:blipFill>
          <a:blip r:embed="rId11" cstate="print"/>
          <a:srcRect/>
          <a:stretch>
            <a:fillRect/>
          </a:stretch>
        </p:blipFill>
        <p:spPr bwMode="auto">
          <a:xfrm>
            <a:off x="8940800" y="3"/>
            <a:ext cx="3251200" cy="1598613"/>
          </a:xfrm>
          <a:prstGeom prst="rect">
            <a:avLst/>
          </a:prstGeom>
          <a:noFill/>
          <a:ln w="9525">
            <a:noFill/>
            <a:miter lim="800000"/>
            <a:headEnd/>
            <a:tailEnd/>
          </a:ln>
        </p:spPr>
      </p:pic>
      <p:sp>
        <p:nvSpPr>
          <p:cNvPr id="1030" name="Text Box 6"/>
          <p:cNvSpPr txBox="1">
            <a:spLocks noChangeArrowheads="1"/>
          </p:cNvSpPr>
          <p:nvPr/>
        </p:nvSpPr>
        <p:spPr bwMode="auto">
          <a:xfrm>
            <a:off x="0" y="6400802"/>
            <a:ext cx="12192000" cy="276999"/>
          </a:xfrm>
          <a:prstGeom prst="rect">
            <a:avLst/>
          </a:prstGeom>
          <a:solidFill>
            <a:srgbClr val="002060"/>
          </a:solidFill>
          <a:ln w="9525">
            <a:noFill/>
            <a:miter lim="800000"/>
            <a:headEnd/>
            <a:tailEnd/>
          </a:ln>
          <a:effectLst/>
        </p:spPr>
        <p:txBody>
          <a:bodyPr wrap="square">
            <a:spAutoFit/>
          </a:bodyPr>
          <a:lstStyle/>
          <a:p>
            <a:pPr algn="l">
              <a:spcBef>
                <a:spcPct val="50000"/>
              </a:spcBef>
              <a:defRPr/>
            </a:pPr>
            <a:r>
              <a:rPr lang="en-US" sz="1200" b="1" dirty="0">
                <a:solidFill>
                  <a:schemeClr val="bg1"/>
                </a:solidFill>
                <a:latin typeface="Century Gothic" pitchFamily="34" charset="0"/>
              </a:rPr>
              <a:t>					</a:t>
            </a:r>
            <a:r>
              <a:rPr lang="en-US" sz="1200" b="1" baseline="0" dirty="0">
                <a:solidFill>
                  <a:schemeClr val="bg1"/>
                </a:solidFill>
                <a:latin typeface="Century Gothic" pitchFamily="34" charset="0"/>
              </a:rPr>
              <a:t>     </a:t>
            </a:r>
            <a:r>
              <a:rPr lang="en-US" sz="1200" b="1" dirty="0">
                <a:solidFill>
                  <a:schemeClr val="bg1"/>
                </a:solidFill>
                <a:latin typeface="Century Gothic" pitchFamily="34" charset="0"/>
              </a:rPr>
              <a:t>800.678.2332   I   www.caron.org</a:t>
            </a:r>
          </a:p>
        </p:txBody>
      </p:sp>
      <p:pic>
        <p:nvPicPr>
          <p:cNvPr id="3" name="Picture 2" descr="A blue and white logo&#10;&#10;Description automatically generated with low confidence">
            <a:extLst>
              <a:ext uri="{FF2B5EF4-FFF2-40B4-BE49-F238E27FC236}">
                <a16:creationId xmlns:a16="http://schemas.microsoft.com/office/drawing/2014/main" id="{A862F8BD-A56C-4DEA-A18D-6BBCF7296FC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4800" y="251690"/>
            <a:ext cx="1600200" cy="920115"/>
          </a:xfrm>
          <a:prstGeom prst="rect">
            <a:avLst/>
          </a:prstGeom>
        </p:spPr>
      </p:pic>
    </p:spTree>
    <p:extLst>
      <p:ext uri="{BB962C8B-B14F-4D97-AF65-F5344CB8AC3E}">
        <p14:creationId xmlns:p14="http://schemas.microsoft.com/office/powerpoint/2010/main" val="212460511"/>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Lst>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Times New Roman" pitchFamily="18" charset="0"/>
        </a:defRPr>
      </a:lvl2pPr>
      <a:lvl3pPr algn="ctr" rtl="0" eaLnBrk="1" fontAlgn="base" hangingPunct="1">
        <a:spcBef>
          <a:spcPct val="0"/>
        </a:spcBef>
        <a:spcAft>
          <a:spcPct val="0"/>
        </a:spcAft>
        <a:defRPr sz="3300">
          <a:solidFill>
            <a:schemeClr val="tx2"/>
          </a:solidFill>
          <a:latin typeface="Times New Roman" pitchFamily="18" charset="0"/>
        </a:defRPr>
      </a:lvl3pPr>
      <a:lvl4pPr algn="ctr" rtl="0" eaLnBrk="1" fontAlgn="base" hangingPunct="1">
        <a:spcBef>
          <a:spcPct val="0"/>
        </a:spcBef>
        <a:spcAft>
          <a:spcPct val="0"/>
        </a:spcAft>
        <a:defRPr sz="3300">
          <a:solidFill>
            <a:schemeClr val="tx2"/>
          </a:solidFill>
          <a:latin typeface="Times New Roman" pitchFamily="18" charset="0"/>
        </a:defRPr>
      </a:lvl4pPr>
      <a:lvl5pPr algn="ctr" rtl="0" eaLnBrk="1" fontAlgn="base" hangingPunct="1">
        <a:spcBef>
          <a:spcPct val="0"/>
        </a:spcBef>
        <a:spcAft>
          <a:spcPct val="0"/>
        </a:spcAft>
        <a:defRPr sz="3300">
          <a:solidFill>
            <a:schemeClr val="tx2"/>
          </a:solidFill>
          <a:latin typeface="Times New Roman" pitchFamily="18" charset="0"/>
        </a:defRPr>
      </a:lvl5pPr>
      <a:lvl6pPr marL="342900" algn="ctr" rtl="0" eaLnBrk="1" fontAlgn="base" hangingPunct="1">
        <a:spcBef>
          <a:spcPct val="0"/>
        </a:spcBef>
        <a:spcAft>
          <a:spcPct val="0"/>
        </a:spcAft>
        <a:defRPr sz="3300">
          <a:solidFill>
            <a:schemeClr val="tx2"/>
          </a:solidFill>
          <a:latin typeface="Times New Roman" pitchFamily="18" charset="0"/>
        </a:defRPr>
      </a:lvl6pPr>
      <a:lvl7pPr marL="685800" algn="ctr" rtl="0" eaLnBrk="1" fontAlgn="base" hangingPunct="1">
        <a:spcBef>
          <a:spcPct val="0"/>
        </a:spcBef>
        <a:spcAft>
          <a:spcPct val="0"/>
        </a:spcAft>
        <a:defRPr sz="3300">
          <a:solidFill>
            <a:schemeClr val="tx2"/>
          </a:solidFill>
          <a:latin typeface="Times New Roman" pitchFamily="18" charset="0"/>
        </a:defRPr>
      </a:lvl7pPr>
      <a:lvl8pPr marL="1028700" algn="ctr" rtl="0" eaLnBrk="1" fontAlgn="base" hangingPunct="1">
        <a:spcBef>
          <a:spcPct val="0"/>
        </a:spcBef>
        <a:spcAft>
          <a:spcPct val="0"/>
        </a:spcAft>
        <a:defRPr sz="3300">
          <a:solidFill>
            <a:schemeClr val="tx2"/>
          </a:solidFill>
          <a:latin typeface="Times New Roman" pitchFamily="18" charset="0"/>
        </a:defRPr>
      </a:lvl8pPr>
      <a:lvl9pPr marL="1371600" algn="ctr" rtl="0" eaLnBrk="1" fontAlgn="base" hangingPunct="1">
        <a:spcBef>
          <a:spcPct val="0"/>
        </a:spcBef>
        <a:spcAft>
          <a:spcPct val="0"/>
        </a:spcAft>
        <a:defRPr sz="3300">
          <a:solidFill>
            <a:schemeClr val="tx2"/>
          </a:solidFill>
          <a:latin typeface="Times New Roman" pitchFamily="18" charset="0"/>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defRPr>
      </a:lvl2pPr>
      <a:lvl3pPr marL="857250" indent="-171450" algn="l" rtl="0" eaLnBrk="1" fontAlgn="base" hangingPunct="1">
        <a:spcBef>
          <a:spcPct val="20000"/>
        </a:spcBef>
        <a:spcAft>
          <a:spcPct val="0"/>
        </a:spcAft>
        <a:buChar char="•"/>
        <a:defRPr sz="1800">
          <a:solidFill>
            <a:schemeClr val="tx1"/>
          </a:solidFill>
          <a:latin typeface="+mn-lt"/>
        </a:defRPr>
      </a:lvl3pPr>
      <a:lvl4pPr marL="1200150"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gs>
            <a:gs pos="100000">
              <a:schemeClr val="accent3">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B7A6B3-0418-483A-A808-CF459CE651C8}" type="datetimeFigureOut">
              <a:rPr lang="en-US" smtClean="0"/>
              <a:pPr/>
              <a:t>3/22/2024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8A0668-1036-4188-9FE1-001A52D0272E}" type="slidenum">
              <a:rPr lang="en-US" smtClean="0"/>
              <a:pPr/>
              <a:t>‹#›</a:t>
            </a:fld>
            <a:endParaRPr lang="en-US"/>
          </a:p>
        </p:txBody>
      </p:sp>
    </p:spTree>
    <p:extLst>
      <p:ext uri="{BB962C8B-B14F-4D97-AF65-F5344CB8AC3E}">
        <p14:creationId xmlns:p14="http://schemas.microsoft.com/office/powerpoint/2010/main" val="396443514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hyperlink" Target="http://www.google.com/url?sa=i&amp;rct=j&amp;q=&amp;esrc=s&amp;source=images&amp;cd=&amp;cad=rja&amp;uact=8&amp;ved=0CAcQjRw&amp;url=http://simplecannabis.com/marijuana/marijuana-vaporizers/&amp;ei=qm8JVe_rL9WHsQT-p4HADg&amp;bvm=bv.88198703,d.cWc&amp;psig=AFQjCNFv4CdeAaeFGgu_uUfu5SrJKZWg-Q&amp;ust=1426767784657827"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google.com/url?sa=i&amp;rct=j&amp;q=&amp;esrc=s&amp;source=images&amp;cd=&amp;cad=rja&amp;uact=8&amp;ved=0CAcQjRw&amp;url=http://simplecannabis.com/marijuana/marijuana-vaporizers/&amp;ei=qm8JVe_rL9WHsQT-p4HADg&amp;bvm=bv.88198703,d.cWc&amp;psig=AFQjCNFv4CdeAaeFGgu_uUfu5SrJKZWg-Q&amp;ust=1426767784657827" TargetMode="External"/><Relationship Id="rId7"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gif"/></Relationships>
</file>

<file path=ppt/slides/_rels/slide2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ipkitten.blogspot.com/2018/08/is-there-high-chance-of-us-and-uk.htm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loonylabs.org/2016/02/10/marijuana-use-brain-development/" TargetMode="External"/><Relationship Id="rId2" Type="http://schemas.openxmlformats.org/officeDocument/2006/relationships/image" Target="../media/image66.jp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www.pewresearch.org/fact-tank/2021/04/16/americans-overwhelmingly-say-marijuana-should-be-legal-for-recreational-or-medical-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07D57-7A54-47BF-9F44-F5F69286F739}"/>
              </a:ext>
            </a:extLst>
          </p:cNvPr>
          <p:cNvSpPr>
            <a:spLocks noGrp="1"/>
          </p:cNvSpPr>
          <p:nvPr>
            <p:ph type="title"/>
          </p:nvPr>
        </p:nvSpPr>
        <p:spPr>
          <a:xfrm>
            <a:off x="0" y="2590800"/>
            <a:ext cx="12192000" cy="2819400"/>
          </a:xfrm>
        </p:spPr>
        <p:txBody>
          <a:bodyPr>
            <a:noAutofit/>
          </a:bodyPr>
          <a:lstStyle/>
          <a:p>
            <a:r>
              <a:rPr lang="en-US" sz="4000" dirty="0">
                <a:solidFill>
                  <a:schemeClr val="tx1"/>
                </a:solidFill>
              </a:rPr>
              <a:t>Marijuana and the Current State of the Union: </a:t>
            </a:r>
            <a:br>
              <a:rPr lang="en-US" sz="4000" dirty="0">
                <a:solidFill>
                  <a:schemeClr val="tx1"/>
                </a:solidFill>
              </a:rPr>
            </a:br>
            <a:r>
              <a:rPr lang="en-US" sz="4000" dirty="0">
                <a:solidFill>
                  <a:schemeClr val="tx1"/>
                </a:solidFill>
              </a:rPr>
              <a:t>Let’s Get in the Weeds…</a:t>
            </a:r>
            <a:br>
              <a:rPr lang="en-US" sz="1800" dirty="0">
                <a:solidFill>
                  <a:schemeClr val="tx1"/>
                </a:solidFill>
                <a:ea typeface="Times New Roman" panose="02020603050405020304" pitchFamily="18" charset="0"/>
              </a:rPr>
            </a:br>
            <a:br>
              <a:rPr lang="en-US" sz="1800" dirty="0">
                <a:solidFill>
                  <a:schemeClr val="tx1"/>
                </a:solidFill>
                <a:ea typeface="Times New Roman" panose="02020603050405020304" pitchFamily="18" charset="0"/>
              </a:rPr>
            </a:br>
            <a:r>
              <a:rPr lang="en-US" sz="1600" dirty="0">
                <a:solidFill>
                  <a:schemeClr val="tx1"/>
                </a:solidFill>
              </a:rPr>
              <a:t>Eric J. Webber, MA, CADC</a:t>
            </a:r>
            <a:br>
              <a:rPr lang="en-US" sz="1600" dirty="0">
                <a:solidFill>
                  <a:schemeClr val="tx1"/>
                </a:solidFill>
              </a:rPr>
            </a:br>
            <a:r>
              <a:rPr lang="en-US" sz="1600" dirty="0">
                <a:solidFill>
                  <a:schemeClr val="tx1"/>
                </a:solidFill>
              </a:rPr>
              <a:t>and</a:t>
            </a:r>
            <a:br>
              <a:rPr lang="en-US" sz="1600" dirty="0">
                <a:solidFill>
                  <a:schemeClr val="tx1"/>
                </a:solidFill>
              </a:rPr>
            </a:br>
            <a:r>
              <a:rPr lang="en-US" sz="1600" dirty="0">
                <a:solidFill>
                  <a:schemeClr val="tx1"/>
                </a:solidFill>
              </a:rPr>
              <a:t>Eric Rodriguez, LMSW, CAADC</a:t>
            </a:r>
            <a:br>
              <a:rPr lang="en-US" sz="1600" dirty="0">
                <a:solidFill>
                  <a:schemeClr val="tx1"/>
                </a:solidFill>
              </a:rPr>
            </a:br>
            <a:r>
              <a:rPr lang="en-US" sz="1600" dirty="0">
                <a:solidFill>
                  <a:schemeClr val="tx1"/>
                </a:solidFill>
              </a:rPr>
              <a:t>Presenting for the 2024 Annual PCB Conference</a:t>
            </a:r>
            <a:br>
              <a:rPr lang="en-US" sz="1400" dirty="0">
                <a:solidFill>
                  <a:schemeClr val="tx1"/>
                </a:solidFill>
              </a:rPr>
            </a:br>
            <a:endParaRPr lang="en-US" sz="1600" i="1" dirty="0">
              <a:solidFill>
                <a:schemeClr val="tx1"/>
              </a:solidFill>
            </a:endParaRPr>
          </a:p>
        </p:txBody>
      </p:sp>
    </p:spTree>
    <p:extLst>
      <p:ext uri="{BB962C8B-B14F-4D97-AF65-F5344CB8AC3E}">
        <p14:creationId xmlns:p14="http://schemas.microsoft.com/office/powerpoint/2010/main" val="15085538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A831DF-DA7F-ABBF-EDFF-90CC95FCE7FB}"/>
              </a:ext>
            </a:extLst>
          </p:cNvPr>
          <p:cNvSpPr>
            <a:spLocks noGrp="1"/>
          </p:cNvSpPr>
          <p:nvPr>
            <p:ph type="title"/>
          </p:nvPr>
        </p:nvSpPr>
        <p:spPr>
          <a:xfrm>
            <a:off x="963613" y="4406900"/>
            <a:ext cx="10363200" cy="1362075"/>
          </a:xfrm>
        </p:spPr>
        <p:txBody>
          <a:bodyPr>
            <a:normAutofit/>
          </a:bodyPr>
          <a:lstStyle/>
          <a:p>
            <a:r>
              <a:rPr lang="en-US" dirty="0">
                <a:solidFill>
                  <a:schemeClr val="tx1"/>
                </a:solidFill>
              </a:rPr>
              <a:t>Marijuana, Cannabis, Mary Jane? And Cannabis Availability</a:t>
            </a:r>
          </a:p>
        </p:txBody>
      </p:sp>
    </p:spTree>
    <p:extLst>
      <p:ext uri="{BB962C8B-B14F-4D97-AF65-F5344CB8AC3E}">
        <p14:creationId xmlns:p14="http://schemas.microsoft.com/office/powerpoint/2010/main" val="218307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2811B-80DD-E9BF-A591-9EA643B6BBB4}"/>
              </a:ext>
            </a:extLst>
          </p:cNvPr>
          <p:cNvSpPr>
            <a:spLocks noGrp="1" noRot="1" noMove="1" noResize="1" noEditPoints="1" noAdjustHandles="1" noChangeArrowheads="1" noChangeShapeType="1"/>
          </p:cNvSpPr>
          <p:nvPr/>
        </p:nvSpPr>
        <p:spPr>
          <a:xfrm>
            <a:off x="-55934" y="0"/>
            <a:ext cx="377687" cy="6858000"/>
          </a:xfrm>
          <a:prstGeom prst="rect">
            <a:avLst/>
          </a:prstGeom>
          <a:solidFill>
            <a:srgbClr val="1221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467B"/>
              </a:solidFill>
            </a:endParaRPr>
          </a:p>
        </p:txBody>
      </p:sp>
      <p:sp>
        <p:nvSpPr>
          <p:cNvPr id="18" name="Speech Bubble: Rectangle 17" hidden="1"/>
          <p:cNvSpPr>
            <a:spLocks/>
          </p:cNvSpPr>
          <p:nvPr/>
        </p:nvSpPr>
        <p:spPr>
          <a:xfrm>
            <a:off x="310423" y="5298036"/>
            <a:ext cx="1800953" cy="1081454"/>
          </a:xfrm>
          <a:prstGeom prst="wedgeRectCallout">
            <a:avLst/>
          </a:prstGeom>
          <a:solidFill>
            <a:schemeClr val="tx1">
              <a:alpha val="50000"/>
            </a:schemeClr>
          </a:solid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a:lnSpc>
                <a:spcPct val="170000"/>
              </a:lnSpc>
            </a:pPr>
            <a:r>
              <a:rPr lang="en-US" dirty="0"/>
              <a:t>To change image, press ‘DELETE’ and select image icon to </a:t>
            </a:r>
            <a:r>
              <a:rPr lang="en-US" dirty="0" err="1"/>
              <a:t>findyour</a:t>
            </a:r>
            <a:r>
              <a:rPr lang="en-US" dirty="0"/>
              <a:t> image.</a:t>
            </a:r>
          </a:p>
        </p:txBody>
      </p:sp>
      <p:graphicFrame>
        <p:nvGraphicFramePr>
          <p:cNvPr id="47" name="Image 1"/>
          <p:cNvGraphicFramePr/>
          <p:nvPr/>
        </p:nvGraphicFramePr>
        <p:xfrm>
          <a:off x="123825" y="139700"/>
          <a:ext cx="2889251" cy="1949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FCA14A85-ACA1-CC16-D6F9-AB6EAEB61A53}"/>
              </a:ext>
            </a:extLst>
          </p:cNvPr>
          <p:cNvSpPr>
            <a:spLocks noGrp="1" noRot="1" noMove="1" noResize="1" noEditPoints="1" noAdjustHandles="1" noChangeArrowheads="1" noChangeShapeType="1"/>
          </p:cNvSpPr>
          <p:nvPr/>
        </p:nvSpPr>
        <p:spPr>
          <a:xfrm>
            <a:off x="11814313" y="0"/>
            <a:ext cx="377687" cy="6858000"/>
          </a:xfrm>
          <a:prstGeom prst="rect">
            <a:avLst/>
          </a:prstGeom>
          <a:solidFill>
            <a:srgbClr val="1221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6467B"/>
              </a:solidFill>
            </a:endParaRPr>
          </a:p>
        </p:txBody>
      </p:sp>
      <p:sp>
        <p:nvSpPr>
          <p:cNvPr id="2" name="AutoShape 2" descr="data:image/jpeg;base64,/9j/4AAQSkZJRgABAQAAAQABAAD/2wCEAAkGBxQSEhUUExQVFRQUFxUaGBUYFxcYFxoUGBUYFh0XFBgYHyggGBolGxcYITEhJSkrLi4uGiA1ODMsNygtLi0BCgoKDg0OGxAQGywkHSQsLCwvLCwsLCwsLCwsLCw0LCwsLCwsLCwsLCwsLCwsLCwsLCwsLCwsLCwsLCwsLCwsLP/AABEIAIIAwAMBIgACEQEDEQH/xAAbAAABBQEBAAAAAAAAAAAAAAAFAQIDBAYAB//EAEAQAAECBAQDBQQHBQkBAAAAAAECEQADBCEFEjFBUWFxBhMigZEyobHRFCNCUoLB8BVTYpPhByQzY3KSosLxQ//EABkBAAMBAQEAAAAAAAAAAAAAAAECAwAEBf/EACcRAAICAgICAQMFAQAAAAAAAAABAhEhMQMSQVEiFHGBEyMykdEE/9oADAMBAAIRAxEAPwAd+15/7+d/MX84QYxUfv538xfzii8NTHFZ00Ef2vUfv5v8xfziT6fUKt306/8AmrH5xFS0jAFXkPzV8otT0kJtDpMVugTX11Yi0uetP8Sp8wq/CCSwgfKVWuk/SqgjUgT5r6vubvB9NEAl5h6DTbcwNVMJVwANkjT+p5w10JXkCYlj9YJi81RUJObTvZoBA3AdiIYjHqoKvVVJANwJ8x8vLxawdrJKVeBYCgdH2PI6iBc/BWJKTmSx6gi7FtQdHjdlQkovwXV4lUlcuV9KnnwrJV30wC4sXCgSL2vFrE8YqRLP109JA1TOWQ1tbgiBdHJPeqylihCRoGzFnDc8p4RYqp4XJUdQxDi4cbHdJ6xNt1g6YpWiGpx6os1RUCwf66bq1z7UG6TEqhPd95UT8yrAd7McqAdyX4bbPdzGYOYGWqUgzTlStSQM2UaMoDiW+UWqysmTAhRQZYCiRZWYLBGuYcGIjOyMfjcmEFdoaqTOWDPnFLuU94vQ3cXsb6QfTis86Tpp/GvT1jA97KSlKXV3pUSslsrk336X53jQ0qQuUBlU7M9ixFrBRb3Qs0x+J5a/JZxfHqyQtEzvpxkWEzxKOW7ZtX390A6/EakFZTV1ASJuRP181tCp3zaC3rEVR3hPcHIlSlAZykCx2cbG0CJRf8MVgJOSd4NlgmI1SgjNPn+BP75ZzEk3Ve7WaOx2vqifBUT0lmIE2YNOAfXbzgFTSBMk5FAErKgh/voGYMed4XBJylSyCSQhTJfVil28m98Cnd2MmnGq2RJxusCc4qaghJGs6bqdleLQs3J+kHMHxGrlzR/eKiZJmjwqM2YWtmTmc+E6jnHYZJSywwY6jUF9XiZKkygEJ0SGA5cIEuS8BhxVlhkYtPdu+m/zFfOHnFJ/76b/ADFfOBMua4eJZEx7RO2WwWfp9Q/+PO/mL+cPk41ONu+muP8AMV84rrWBFefLu6TfhDXYrVFIn4mCFBTN4la7DhzPOGYTTFSipnCeOmY3v0F4PhTC1yfJ23ikIeScmQSpGj6Hfd4LyaYMIEVCyltH9RFulWe6JdiLAn4mKCVgZW4eVJzOSL2Gg0/KAEyjLvcAcRt1g6ivYjMdQzv7lCI6pVyCWJvlOjW9nYg8RwgtJoXNmaWgknlEsuYLPZTadYhq6YyyVC6eT77HhDZADZgXJLNfQb9flEpIeOzpEkSyo7LXmG50HhbUkF4yKlqSVDMQ5IUx1Y7sb3jbNmBB331Y8xuOW8Y7GlnvSCjIsMFAF0lQ3SeDMRB40HlZBKqMug8X3uD8uPM+6LFLVqJdQdLsVsSQ4sCrYbtyJiCZLIQnYKJJLjxFJIDNdhmPmTFnCcMVPUAx7sEZjoG4DbMfdDy61kirbobiC1pJQ4KVKcJDE5gAk8xwbdovSO0cxAyqCHH3goH8TGx8oWkraeStZ9rLkZZupanOYp2awvzd4F0EsKUVEuxLEm5c6nn+ZhHFNZQ19dMNzZ/0iWpagmXMln2XN5bBtdbk3gUulUjKCzrAUByJYA87R0+Z9lLFR22/FF+gkGZMSFswQGBGqQXA6G/lA/irAn3+5VNURKlqB8UuaVDiwSlQ/wCwi1UnuKtY0StXuXcehMUKhACik2ubctmO9olxieZwStvFZKm+89iODv6iG8mUv7RqMOHhP62hlTKa8T0Ps+Z+MR1+0cyfzOuviJKUQmFzmxPrFRLnyhyZhbW0V6idi5UTHAI2MV8zl4SXctzhV20jJUZ5C/Z+4WnQgg+RDf8AWDMymKACb5nIPQ6RlcIqck3VszjzOnwjU1hZCNXVmLagBxp5gxWDXUSSyU5inPWJK0sjKPsofzP6aFly78/yiOYdeJPX9WgaMA3KwQLv4k8eYbj8oklVClJAUSydDqW5Pt8YklScim522vsR1iCplProeBt1EDtRqJ5y8zBySrhxJ249Ihp6NedT5siSAo2cOCwILa5W8xFQqsUtv68v1xgqarNLKS+dYSVEaKSLZFgbgpcHW5eFbwFLJXsCWte3TbcsfMwPxvDDORmSPrUCzD2k/d68PPjF5YG3H5RPKVb4GFTp2M8qmef0tWlQKJnsuWWEupJPHcpO49GIh6Z01IKUrVkBYlKlFF+ez+TwW7TYMQozpSbK/wARI2V94Dgfj1gPRUqpmcJYFIfKosVa2SPtG2kdGKsg07obJlIKZilv4EjKAWdRUE8DxhuG0hmKEtI+sN0l2SAAXzdTl98PqKRaHC0KFgx2vfaxNtPlEdDWrlFS0s5BSCQ4A3bnpG2sAWNhWwky/CATmV7LKYmzncEaRZw+qeZoD9XkDki6QDqOmsC6KrzS0oL/AFQN/wCAkEDqL+oh8hVkqHX3vE3HYO7Ur+xJWzMzBQZabEjQjUPwI5avFjBZiXUDqwIc6sXGu4MNrcq0pWlcskWISS/Isr9aRXo5SVLSFpzJzJzJBIKk5gCARpbeNtBbcZh9NQUCTsFTcp6KSR8WgmuW+sXMRlpAS8oS5KkqKDKy5wsMAV5xcdC/OARwipUp5MwqH8bJbyzkmA+C8plly1tFycgBJAiqiU49Y0Nd2RqpUnv6gykiwCJeZSiW1UbAC0CJe0I4yhsdNT0UEm8Xcrj49IQ0+sNRMYRm70FKtjCA7gFweO+saWRVJWEqbQAAdNfeYzCj/En1Hzi7hVSEqylSWVzHtbeukcnByzUql5O3n4oONxrBp6dCXYnZtcp463AAjp9OM19Gct04bX+MUSou+4hwmFrHj8I7u5xKCKs+SkgghxFCan+vPgfj74JTrl+P6eKkyWSxHm0TTyGUVWAemUCSSLbt8YtJpUjjEqZI5esPTK5wG2wxikskSZAGxhJssp0B6xaCTtr13iymQTLUSDYgvtqQxLNrs40MNFNglQPAcEKDhQYjkdoyc3AjLneIugEFB3UHs/Bt/wAo3sukGp01N9rm3DQxUxTDxNllDkE6KOxI35EuDyvD1KqRP4KVyyYysnInKyl2S7ZWDu27XA/OKU0pQDLZeVWrLAfqMp0hZclSFsQUqSWIPViDFuopioEW9RryMTb6NLNDwS5It4UihKlyTb6wPY+INr0i0qUlKRlNhxN4rGhmfdfoUn84tSaJaksWT1Iv0vDSaWU8E1HunFrPsq0KCNNBsQ4c8Ad2GsF8GoM6322/0jU/kIhFORlQ6bvpsncxtOzVKJYMwiyBmD/w+yP9zQFNvIz44ql5ExpXiEvaWMrbZtVf8iR5RdwZIANvu/mIBVacywWCtLKPNz6vfpu8H8FSySHdki/EjeKxVE5ZN9hiPpVMuSr2hcfl7x748qxXD+4mFJChc789NNo9I7MVWSYOBt62+LRH/aFgecd4ka78FD5xXlg5xpbE4pqMs6PMO96+75RCWfQ+v9IWbKILEpBGoP8A7ERln7yfUfOPKuS9nqdYP0EThw5+6O/Zg5wVyQ4Ijs+nh6OD6jk9jJIJAe5Gp484kCIclLRJlivURTZAZcIqnD/rXnFopeFyOwfgw58toHVB7shFKDZRFklSVAg88p5vtrEKacRZUW05E9H25t8YkqEAHNLByG6XZ20ILWLFxBXGgPkZUFPZVjZvIvY+u/SCVIQmYUKvLmqSr/k7l+RIPWG0RDkGwUCnk5DgHzTDFpISNykkeQiiillCObZJKp2pyVDXKBrch3J/CW8zDJdK8oKvmFjxIAASQPxH0MTT02IZgcpbysR5AxNh08JQpJ1ItzBBG17cuJfiCkrNboy+LYOhakra7X6hteP9Ip/ssbP6wfmp91vP/wBhBLYdYm+KMnbQf1ZRwmAzg4Gr+oiOpopaEFSiQlIc8eQHEksB1jSinzXjKYvP76b3aT9XKJdtFTNPMJ0HMmFlwwStoMeWb0ythFGVF1DxL1HAbARrcSUJFM5tmdSuUuW4Hqcx8hFLCKUkgDUkAdTaJO1C0zSpF+7y5A1jlAZxbk+m8T26LaRh6SsrKg55OVypXdyGBUpKbqN7lnA5kxvOzFSJqErGi0PfnsOkeYUMiplT0JSklUsqAucgzBic2wcv5R6d2YpxKSiWHZKQL+8x0SqsEI3eTSUC2IjfBInyWV9oX5KH9Y86kKaNt2ZqXBSdwD56GKeCfk83x/Bss0u4ux6/r8oFqwrmfdHqHbLCwtOcDWx+cYqQjM4PtJ15jY+fxhJ8MJfJodcs4qkyo0OAh+WFAjAOCYckRwEOEEAjQ2Ym/wCrxKRCODGSDZWEsvFqQHSw0BzEbgmxI5aOOkcNXiVKQdfCduH9IYUWTLDsSz6F7HkeHzhZiHDkXLg9R/RomkqSAUrFrMeXNt9b9YZMqUIBMxSUILeNRypB4qJsN4xiOfoOe++/zhZUsBLqfK+g1/XziwlKJgBlrStKR9hQUfQXD6CK9SvZ7D08vOBVBsrADhzMOWgnpD6dLh4nCYKFYIxpS5ciYUe21jwcgEjmBeM3hVIEgBo2dbIzoUl7kG/A6jrGXwuqQsslQKgA6XZXmP0Ilyp7K8LWg3RKyIUvdIYf61OLeTnyjM1uJALKcqjl1IBbQN1uTo7NxIg7iVTlly0sW8SjzU4T7h8TAEzwTv74lDyy0/Q2XWXtJmmwuEakvx6RosFnOQWIufaDHqx0gLIIfU+/84K4ZNSFDxDz/OH8aJ+Q8NT1g/gFVlUDwI/2mxjNqmpzG4Ntr/CCmCLzrCRva7jWLQ0Sns9DnygtJSdCI80xeiVKnBhcFjzSSAfn5RvcHxBMwZHGdAGZL3AOhI5xnu1NTLXPShK0lYDlIIJDfebTzho+gPVmRaFAjoUQoRQIUCOEKIwDmhCIc8IlUYI0GFz/AK0hQtoRaweXqfeYFmJe8DFyyUuTuQkBz5sI8y7VYvMVNzIURlAfQ5FH7Mt9ALgr1JfQACPRJigQU7EEG/ENHm3aXB1SJmb2payS+wJuRy4tw03gDKjuznaudKmfWLVMBbU3t7QSTuRptaPRUTwoBSVZgoOlTuCDdwY8TTMGbkNI9I7PYkkqlyUBLdwFnLolebS25BvzA5w7yrF8mu+kgWEQzqs7RAVcbNqeQuTHmeLY9NqVOlS0ofwS0kgjg7XUo/8AkIm2ZpHpqqxQGzlwPMR5FXLOZ9CPIg/kY02HVNVSAGqlzO5sMyvEUPvYlQHJXlC4zhCZ5ExKkgqDlSfElfBVjBz5NS8AbDK6qnKTKlzFKN2Srxb7OCbmI049OlLKVoQSmx1T8CRDf2TUyV5kPb7aPF6p190DJxVnKpgU5NyQx94hUn28UXcuN8SWe9/iv9NSO1K5ZHeU6kkhw6iHHEOnSJ6ftluKdZHHMG9WjOY1i6qlQWskqSMoskAJGjBMXaTGVClVKEoZR7UwagHY+sG5UsZOb/ok4v8AaVq/OMew+e3x+zT7bzG+CYko+31QkvKRJQRoSFLI9VAe6MMFuSesXqU9YvFIWTN5g3aGpnraZOVlOoSyE+YQA/m8F+zg/vC+hgB2Xwqc4UZZSnio5deWvujcYVQJlZiLqXqr4BI2EO9UJYPhyYRoelEc50CiOMLkhRKjAIFGEJh65JhndGAYaSYYTD1phgTACc8UsWpBOlLlqsFCx1Y7HygglMQTFvARjzE9nZ8vOVSyUpBdQYhh9pLX58YsdmMU+izPGHQvw2DqZ/aTyf1j0IqaMLX9lppqCZQCEZsyFBSQlAJfLlJcNowBEOCzdS5yJssKBzIWksbgsQRvcHW0YzCsK+i1ie9ICSlYQo6ZyAEqBNgbkX0MbGlkd3LCfaIckndSiST6mGTqITgUzEuDyduj2gJZM2ZvFKk00mYJ6kFS5akIRmKlLUsJcqAYMC/iKQT6OnZCQr6KjNuVkf6Sbe9zF+T/AGcSQvMpS1J+5oG4E6t5xqJeGAAAAAAAACwAGwhurF7IzyqaIzTHr1jWysMSSHtDhh6YyiZvFmJVhaTrLQfwp+UcnApZ/wDij/YI3n0BKdomTTAB2EMkI5UYulwEbSkj8Igojs5LW3eS0Ky6OkW6Ro0y4kSmGSBZDTUuwiyhDGJ6RN4aR4oL0KgFEohY6IlxxFoeiOjoxhihCEWjo6CYjaESkcI6OgBRHMFj0MDli5jo6FCOliJkoHAR0dDLYrL8lAbQRLKSOEdHQ0RGSJFjD5ItHR0OKIIdHR0YxIYcNISOgMEtnCHwkdBMSpNot1SQMrACwhI6CzI//9k=">
            <a:hlinkClick r:id="rId7"/>
            <a:extLst>
              <a:ext uri="{FF2B5EF4-FFF2-40B4-BE49-F238E27FC236}">
                <a16:creationId xmlns:a16="http://schemas.microsoft.com/office/drawing/2014/main" id="{B726E34B-76EB-D6C5-5FFD-0D585E7E55A0}"/>
              </a:ext>
            </a:extLst>
          </p:cNvPr>
          <p:cNvSpPr>
            <a:spLocks noChangeAspect="1" noChangeArrowheads="1"/>
          </p:cNvSpPr>
          <p:nvPr/>
        </p:nvSpPr>
        <p:spPr bwMode="auto">
          <a:xfrm>
            <a:off x="2071971" y="384163"/>
            <a:ext cx="8231043" cy="854566"/>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Avenir Next LT Pro" panose="020B0504020202020204" pitchFamily="34" charset="0"/>
                <a:cs typeface="+mn-cs"/>
              </a:rPr>
              <a:t>Marijuana</a:t>
            </a:r>
            <a:r>
              <a:rPr lang="en-US" sz="4500" b="1" dirty="0">
                <a:solidFill>
                  <a:srgbClr val="002060"/>
                </a:solidFill>
                <a:latin typeface="Avenir Next LT Pro" panose="020B0504020202020204" pitchFamily="34" charset="0"/>
              </a:rPr>
              <a:t> Basics</a:t>
            </a:r>
            <a:endParaRPr kumimoji="0" lang="en-US" sz="4500" b="1" i="0" u="none" strike="noStrike" kern="1200" cap="none" spc="0" normalizeH="0" baseline="0" noProof="0" dirty="0">
              <a:ln>
                <a:noFill/>
              </a:ln>
              <a:solidFill>
                <a:srgbClr val="002060"/>
              </a:solidFill>
              <a:effectLst/>
              <a:uLnTx/>
              <a:uFillTx/>
              <a:latin typeface="Avenir Next LT Pro" panose="020B0504020202020204" pitchFamily="34" charset="0"/>
              <a:cs typeface="+mn-cs"/>
            </a:endParaRPr>
          </a:p>
        </p:txBody>
      </p:sp>
      <p:sp>
        <p:nvSpPr>
          <p:cNvPr id="3" name="Content Placeholder 5">
            <a:extLst>
              <a:ext uri="{FF2B5EF4-FFF2-40B4-BE49-F238E27FC236}">
                <a16:creationId xmlns:a16="http://schemas.microsoft.com/office/drawing/2014/main" id="{22433D95-5537-7776-BABE-FC3BAACB231D}"/>
              </a:ext>
            </a:extLst>
          </p:cNvPr>
          <p:cNvSpPr txBox="1">
            <a:spLocks/>
          </p:cNvSpPr>
          <p:nvPr/>
        </p:nvSpPr>
        <p:spPr>
          <a:xfrm>
            <a:off x="718422" y="2324235"/>
            <a:ext cx="3733800" cy="47698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It’s really Cannabis (Genus)</a:t>
            </a: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There are different species of the plant </a:t>
            </a:r>
          </a:p>
          <a:p>
            <a:pPr marL="342900"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There many cannabinoids found in the plant. Perhaps &lt;60.</a:t>
            </a:r>
          </a:p>
          <a:p>
            <a:pPr marL="800100" lvl="1"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Delta 9</a:t>
            </a:r>
          </a:p>
          <a:p>
            <a:pPr marL="800100" lvl="1"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Delta 8</a:t>
            </a:r>
          </a:p>
          <a:p>
            <a:pPr marL="800100" lvl="1"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Delta 10</a:t>
            </a:r>
          </a:p>
          <a:p>
            <a:pPr marL="800100" lvl="1" indent="-342900" algn="l">
              <a:buFont typeface="Arial" panose="020B0604020202020204" pitchFamily="34" charset="0"/>
              <a:buChar char="•"/>
            </a:pPr>
            <a:r>
              <a:rPr lang="en-US" dirty="0">
                <a:latin typeface="Calibri" panose="020F0502020204030204" pitchFamily="34" charset="0"/>
                <a:cs typeface="Calibri" panose="020F0502020204030204" pitchFamily="34" charset="0"/>
              </a:rPr>
              <a:t>CBD</a:t>
            </a:r>
          </a:p>
        </p:txBody>
      </p:sp>
      <p:pic>
        <p:nvPicPr>
          <p:cNvPr id="4" name="Picture 3">
            <a:extLst>
              <a:ext uri="{FF2B5EF4-FFF2-40B4-BE49-F238E27FC236}">
                <a16:creationId xmlns:a16="http://schemas.microsoft.com/office/drawing/2014/main" id="{56696C1F-7687-3DCD-E3B4-0BF4FE137B41}"/>
              </a:ext>
            </a:extLst>
          </p:cNvPr>
          <p:cNvPicPr>
            <a:picLocks noChangeAspect="1"/>
          </p:cNvPicPr>
          <p:nvPr/>
        </p:nvPicPr>
        <p:blipFill>
          <a:blip r:embed="rId8"/>
          <a:stretch>
            <a:fillRect/>
          </a:stretch>
        </p:blipFill>
        <p:spPr>
          <a:xfrm>
            <a:off x="4517341" y="1371600"/>
            <a:ext cx="6747363" cy="4819545"/>
          </a:xfrm>
          <a:prstGeom prst="rect">
            <a:avLst/>
          </a:prstGeom>
        </p:spPr>
      </p:pic>
    </p:spTree>
    <p:extLst>
      <p:ext uri="{BB962C8B-B14F-4D97-AF65-F5344CB8AC3E}">
        <p14:creationId xmlns:p14="http://schemas.microsoft.com/office/powerpoint/2010/main" val="202790995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72015-8F03-0845-91D5-9F6A1FB41A0F}"/>
              </a:ext>
            </a:extLst>
          </p:cNvPr>
          <p:cNvSpPr txBox="1"/>
          <p:nvPr/>
        </p:nvSpPr>
        <p:spPr>
          <a:xfrm>
            <a:off x="2772871" y="1681116"/>
            <a:ext cx="3762764" cy="1027589"/>
          </a:xfrm>
          <a:prstGeom prst="rect">
            <a:avLst/>
          </a:prstGeom>
          <a:solidFill>
            <a:schemeClr val="accent6">
              <a:lumMod val="50000"/>
            </a:schemeClr>
          </a:solidFill>
          <a:ln w="28575">
            <a:solidFill>
              <a:schemeClr val="tx1"/>
            </a:solidFill>
          </a:ln>
        </p:spPr>
        <p:txBody>
          <a:bodyPr wrap="square" rtlCol="0">
            <a:spAutoFit/>
          </a:bodyPr>
          <a:lstStyle/>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57CE2D0-12C4-BD48-AB9F-AC63D3D4A6CE}"/>
              </a:ext>
            </a:extLst>
          </p:cNvPr>
          <p:cNvSpPr txBox="1"/>
          <p:nvPr/>
        </p:nvSpPr>
        <p:spPr>
          <a:xfrm>
            <a:off x="2793610" y="2908717"/>
            <a:ext cx="3762764" cy="2274597"/>
          </a:xfrm>
          <a:prstGeom prst="rect">
            <a:avLst/>
          </a:prstGeom>
          <a:solidFill>
            <a:schemeClr val="bg1">
              <a:lumMod val="85000"/>
            </a:schemeClr>
          </a:solidFill>
          <a:ln w="28575">
            <a:solidFill>
              <a:schemeClr val="tx1"/>
            </a:solidFill>
          </a:ln>
        </p:spPr>
        <p:txBody>
          <a:bodyPr wrap="square" rtlCol="0">
            <a:spAutoFit/>
          </a:bodyPr>
          <a:lstStyle/>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p:txBody>
      </p:sp>
      <p:pic>
        <p:nvPicPr>
          <p:cNvPr id="4" name="Picture 3" descr="A person holding a glass of broccoli&#10;&#10;Description automatically generated with low confidence">
            <a:extLst>
              <a:ext uri="{FF2B5EF4-FFF2-40B4-BE49-F238E27FC236}">
                <a16:creationId xmlns:a16="http://schemas.microsoft.com/office/drawing/2014/main" id="{BD514B6B-F7DE-CB49-BB60-BD7E1DE2761A}"/>
              </a:ext>
            </a:extLst>
          </p:cNvPr>
          <p:cNvPicPr>
            <a:picLocks noChangeAspect="1"/>
          </p:cNvPicPr>
          <p:nvPr/>
        </p:nvPicPr>
        <p:blipFill rotWithShape="1">
          <a:blip r:embed="rId3">
            <a:extLst>
              <a:ext uri="{28A0092B-C50C-407E-A947-70E740481C1C}">
                <a14:useLocalDpi xmlns:a14="http://schemas.microsoft.com/office/drawing/2010/main" val="0"/>
              </a:ext>
            </a:extLst>
          </a:blip>
          <a:srcRect l="9293" r="18334" b="-1"/>
          <a:stretch/>
        </p:blipFill>
        <p:spPr>
          <a:xfrm>
            <a:off x="6760370" y="2895725"/>
            <a:ext cx="2506488" cy="2203944"/>
          </a:xfrm>
          <a:prstGeom prst="rect">
            <a:avLst/>
          </a:prstGeom>
          <a:ln w="28575">
            <a:solidFill>
              <a:schemeClr val="tx1"/>
            </a:solidFill>
          </a:ln>
        </p:spPr>
      </p:pic>
      <p:sp>
        <p:nvSpPr>
          <p:cNvPr id="3" name="TextBox 2">
            <a:extLst>
              <a:ext uri="{FF2B5EF4-FFF2-40B4-BE49-F238E27FC236}">
                <a16:creationId xmlns:a16="http://schemas.microsoft.com/office/drawing/2014/main" id="{69DF8304-903C-5740-81CA-FA6DCC12AE39}"/>
              </a:ext>
            </a:extLst>
          </p:cNvPr>
          <p:cNvSpPr txBox="1"/>
          <p:nvPr/>
        </p:nvSpPr>
        <p:spPr>
          <a:xfrm>
            <a:off x="6654143" y="1682189"/>
            <a:ext cx="1330447" cy="992964"/>
          </a:xfrm>
          <a:prstGeom prst="rect">
            <a:avLst/>
          </a:prstGeom>
          <a:solidFill>
            <a:srgbClr val="5AB8D6"/>
          </a:solidFill>
          <a:ln w="28575">
            <a:solidFill>
              <a:schemeClr val="tx1"/>
            </a:solidFill>
          </a:ln>
        </p:spPr>
        <p:txBody>
          <a:bodyPr wrap="square" rtlCol="0">
            <a:spAutoFit/>
          </a:bodyPr>
          <a:lstStyle/>
          <a:p>
            <a:pPr defTabSz="514350"/>
            <a:endParaRPr lang="en-US" sz="1013" dirty="0">
              <a:solidFill>
                <a:prstClr val="black"/>
              </a:solidFill>
              <a:latin typeface="Calibri" panose="020F0502020204030204"/>
            </a:endParaRPr>
          </a:p>
          <a:p>
            <a:pPr defTabSz="514350"/>
            <a:endParaRPr lang="en-US" sz="788"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5EA3CFBA-FA26-8749-BCBB-587EEFC7A29C}"/>
              </a:ext>
            </a:extLst>
          </p:cNvPr>
          <p:cNvSpPr txBox="1"/>
          <p:nvPr/>
        </p:nvSpPr>
        <p:spPr>
          <a:xfrm>
            <a:off x="4387040" y="2351524"/>
            <a:ext cx="2076209" cy="248209"/>
          </a:xfrm>
          <a:prstGeom prst="rect">
            <a:avLst/>
          </a:prstGeom>
          <a:noFill/>
        </p:spPr>
        <p:txBody>
          <a:bodyPr wrap="none" rtlCol="0">
            <a:spAutoFit/>
          </a:bodyPr>
          <a:lstStyle/>
          <a:p>
            <a:pPr defTabSz="514350"/>
            <a:r>
              <a:rPr lang="en-US" sz="1013" b="1" i="1" dirty="0">
                <a:solidFill>
                  <a:prstClr val="white"/>
                </a:solidFill>
                <a:latin typeface="Arial Narrow" panose="020B0604020202020204" pitchFamily="34" charset="0"/>
                <a:cs typeface="Arial Narrow" panose="020B0604020202020204" pitchFamily="34" charset="0"/>
              </a:rPr>
              <a:t>It’s the name and species of the plant</a:t>
            </a:r>
          </a:p>
        </p:txBody>
      </p:sp>
      <p:sp>
        <p:nvSpPr>
          <p:cNvPr id="25" name="TextBox 24">
            <a:extLst>
              <a:ext uri="{FF2B5EF4-FFF2-40B4-BE49-F238E27FC236}">
                <a16:creationId xmlns:a16="http://schemas.microsoft.com/office/drawing/2014/main" id="{F3130224-2A0D-DB45-A12F-2290BB38E85C}"/>
              </a:ext>
            </a:extLst>
          </p:cNvPr>
          <p:cNvSpPr txBox="1"/>
          <p:nvPr/>
        </p:nvSpPr>
        <p:spPr>
          <a:xfrm>
            <a:off x="8065563" y="1688064"/>
            <a:ext cx="1182358" cy="992964"/>
          </a:xfrm>
          <a:prstGeom prst="rect">
            <a:avLst/>
          </a:prstGeom>
          <a:solidFill>
            <a:schemeClr val="accent2">
              <a:lumMod val="75000"/>
            </a:schemeClr>
          </a:solidFill>
          <a:ln w="28575">
            <a:solidFill>
              <a:schemeClr val="tx1"/>
            </a:solidFill>
          </a:ln>
        </p:spPr>
        <p:txBody>
          <a:bodyPr wrap="square" rtlCol="0">
            <a:spAutoFit/>
          </a:bodyPr>
          <a:lstStyle/>
          <a:p>
            <a:pPr defTabSz="514350"/>
            <a:endParaRPr lang="en-US" sz="1013" dirty="0">
              <a:solidFill>
                <a:prstClr val="black"/>
              </a:solidFill>
              <a:latin typeface="Calibri" panose="020F0502020204030204"/>
            </a:endParaRPr>
          </a:p>
          <a:p>
            <a:pPr defTabSz="514350"/>
            <a:endParaRPr lang="en-US" sz="788"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a:p>
            <a:pPr defTabSz="514350"/>
            <a:endParaRPr lang="en-US" sz="1013"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id="{11ED81E4-03EB-B944-BD3A-F522AB02C2D7}"/>
              </a:ext>
            </a:extLst>
          </p:cNvPr>
          <p:cNvSpPr txBox="1"/>
          <p:nvPr/>
        </p:nvSpPr>
        <p:spPr>
          <a:xfrm>
            <a:off x="6760797" y="1788019"/>
            <a:ext cx="1209016" cy="871713"/>
          </a:xfrm>
          <a:prstGeom prst="rect">
            <a:avLst/>
          </a:prstGeom>
          <a:noFill/>
        </p:spPr>
        <p:txBody>
          <a:bodyPr wrap="square" rtlCol="0">
            <a:spAutoFit/>
          </a:bodyPr>
          <a:lstStyle/>
          <a:p>
            <a:pPr algn="ctr" defTabSz="514350"/>
            <a:r>
              <a:rPr lang="en-US" sz="1013" b="1" dirty="0">
                <a:solidFill>
                  <a:prstClr val="white"/>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Legally</a:t>
            </a:r>
            <a:r>
              <a:rPr lang="en-US" sz="1013" b="1" dirty="0">
                <a:solidFill>
                  <a:srgbClr val="A9F061"/>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  Industrial Hemp</a:t>
            </a:r>
            <a:r>
              <a:rPr lang="en-US" sz="1013" b="1" dirty="0">
                <a:solidFill>
                  <a:srgbClr val="70AD47">
                    <a:lumMod val="20000"/>
                    <a:lumOff val="80000"/>
                  </a:srgbClr>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 </a:t>
            </a:r>
            <a:r>
              <a:rPr lang="en-US" sz="1013" b="1" dirty="0">
                <a:solidFill>
                  <a:prstClr val="white"/>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is a strain of Cannabis that contains .03 THC or </a:t>
            </a:r>
            <a:r>
              <a:rPr lang="en-US" sz="1013" b="1" u="sng" dirty="0">
                <a:solidFill>
                  <a:prstClr val="white"/>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less</a:t>
            </a:r>
          </a:p>
        </p:txBody>
      </p:sp>
      <p:sp>
        <p:nvSpPr>
          <p:cNvPr id="7" name="TextBox 6">
            <a:extLst>
              <a:ext uri="{FF2B5EF4-FFF2-40B4-BE49-F238E27FC236}">
                <a16:creationId xmlns:a16="http://schemas.microsoft.com/office/drawing/2014/main" id="{079432CB-11D8-D94A-97B1-178EAFA0E939}"/>
              </a:ext>
            </a:extLst>
          </p:cNvPr>
          <p:cNvSpPr txBox="1"/>
          <p:nvPr/>
        </p:nvSpPr>
        <p:spPr>
          <a:xfrm>
            <a:off x="8200472" y="1864192"/>
            <a:ext cx="936358" cy="871713"/>
          </a:xfrm>
          <a:prstGeom prst="rect">
            <a:avLst/>
          </a:prstGeom>
          <a:noFill/>
        </p:spPr>
        <p:txBody>
          <a:bodyPr wrap="square" rtlCol="0">
            <a:spAutoFit/>
          </a:bodyPr>
          <a:lstStyle/>
          <a:p>
            <a:pPr algn="ctr" defTabSz="514350"/>
            <a:r>
              <a:rPr lang="en-US" sz="1013" b="1" dirty="0">
                <a:solidFill>
                  <a:srgbClr val="A9F061"/>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Marijuana (USA)  </a:t>
            </a:r>
            <a:r>
              <a:rPr lang="en-US" sz="1013" b="1" dirty="0">
                <a:solidFill>
                  <a:prstClr val="white"/>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is Cannabis that contains .03 THC or </a:t>
            </a:r>
            <a:r>
              <a:rPr lang="en-US" sz="1013" b="1" u="sng" dirty="0">
                <a:solidFill>
                  <a:prstClr val="white"/>
                </a:solidFill>
                <a:effectLst>
                  <a:outerShdw blurRad="50800" dist="50800" dir="5400000" algn="ctr" rotWithShape="0">
                    <a:srgbClr val="000000">
                      <a:alpha val="43137"/>
                    </a:srgbClr>
                  </a:outerShdw>
                </a:effectLst>
                <a:latin typeface="Arial Narrow" panose="020B0604020202020204" pitchFamily="34" charset="0"/>
                <a:cs typeface="Arial Narrow" panose="020B0604020202020204" pitchFamily="34" charset="0"/>
              </a:rPr>
              <a:t>more</a:t>
            </a:r>
          </a:p>
        </p:txBody>
      </p:sp>
      <p:sp>
        <p:nvSpPr>
          <p:cNvPr id="8" name="TextBox 7">
            <a:extLst>
              <a:ext uri="{FF2B5EF4-FFF2-40B4-BE49-F238E27FC236}">
                <a16:creationId xmlns:a16="http://schemas.microsoft.com/office/drawing/2014/main" id="{82F84D85-4F61-7447-8091-09195BBD0588}"/>
              </a:ext>
            </a:extLst>
          </p:cNvPr>
          <p:cNvSpPr txBox="1"/>
          <p:nvPr/>
        </p:nvSpPr>
        <p:spPr>
          <a:xfrm>
            <a:off x="2856916" y="2950531"/>
            <a:ext cx="3679421" cy="923330"/>
          </a:xfrm>
          <a:prstGeom prst="rect">
            <a:avLst/>
          </a:prstGeom>
          <a:noFill/>
        </p:spPr>
        <p:txBody>
          <a:bodyPr wrap="square" rtlCol="0">
            <a:spAutoFit/>
          </a:bodyPr>
          <a:lstStyle/>
          <a:p>
            <a:pPr defTabSz="514350"/>
            <a:r>
              <a:rPr lang="en-US" sz="1350" b="1" dirty="0">
                <a:solidFill>
                  <a:prstClr val="black"/>
                </a:solidFill>
                <a:latin typeface="Arial Narrow" panose="020B0604020202020204" pitchFamily="34" charset="0"/>
                <a:cs typeface="Arial Narrow" panose="020B0604020202020204" pitchFamily="34" charset="0"/>
              </a:rPr>
              <a:t>Cannabinoids: The chemical/substance, regardless of structure or origin.</a:t>
            </a:r>
          </a:p>
          <a:p>
            <a:pPr defTabSz="514350"/>
            <a:endParaRPr lang="en-US" sz="1350" b="1" dirty="0">
              <a:solidFill>
                <a:prstClr val="black"/>
              </a:solidFill>
              <a:latin typeface="Arial Narrow" panose="020B0604020202020204" pitchFamily="34" charset="0"/>
              <a:cs typeface="Arial Narrow" panose="020B0604020202020204" pitchFamily="34" charset="0"/>
            </a:endParaRPr>
          </a:p>
          <a:p>
            <a:pPr defTabSz="514350"/>
            <a:r>
              <a:rPr lang="en-US" sz="1350" b="1" dirty="0">
                <a:solidFill>
                  <a:prstClr val="black"/>
                </a:solidFill>
                <a:latin typeface="Arial Narrow" panose="020B0604020202020204" pitchFamily="34" charset="0"/>
                <a:cs typeface="Arial Narrow" panose="020B0604020202020204" pitchFamily="34" charset="0"/>
              </a:rPr>
              <a:t>These join the Cannabinoid receptors in our brain.</a:t>
            </a:r>
          </a:p>
        </p:txBody>
      </p:sp>
      <p:sp>
        <p:nvSpPr>
          <p:cNvPr id="9" name="TextBox 8">
            <a:extLst>
              <a:ext uri="{FF2B5EF4-FFF2-40B4-BE49-F238E27FC236}">
                <a16:creationId xmlns:a16="http://schemas.microsoft.com/office/drawing/2014/main" id="{60BC78D9-051E-4943-B9DB-31434A00C5CF}"/>
              </a:ext>
            </a:extLst>
          </p:cNvPr>
          <p:cNvSpPr txBox="1"/>
          <p:nvPr/>
        </p:nvSpPr>
        <p:spPr>
          <a:xfrm>
            <a:off x="5219174" y="3918889"/>
            <a:ext cx="1332417" cy="404085"/>
          </a:xfrm>
          <a:prstGeom prst="rect">
            <a:avLst/>
          </a:prstGeom>
          <a:solidFill>
            <a:srgbClr val="B39DFF">
              <a:alpha val="34000"/>
            </a:srgbClr>
          </a:solidFill>
          <a:ln>
            <a:solidFill>
              <a:schemeClr val="tx1"/>
            </a:solidFill>
          </a:ln>
        </p:spPr>
        <p:txBody>
          <a:bodyPr wrap="none" rtlCol="0">
            <a:spAutoFit/>
          </a:bodyPr>
          <a:lstStyle/>
          <a:p>
            <a:pPr algn="ctr" defTabSz="514350"/>
            <a:r>
              <a:rPr lang="en-US" sz="1013" b="1" i="1" dirty="0">
                <a:solidFill>
                  <a:prstClr val="black"/>
                </a:solidFill>
                <a:latin typeface="Arial Narrow" panose="020B0604020202020204" pitchFamily="34" charset="0"/>
                <a:cs typeface="Arial Narrow" panose="020B0604020202020204" pitchFamily="34" charset="0"/>
              </a:rPr>
              <a:t>There are hundred of</a:t>
            </a:r>
          </a:p>
          <a:p>
            <a:pPr algn="ctr" defTabSz="514350"/>
            <a:r>
              <a:rPr lang="en-US" sz="1013" b="1" i="1" dirty="0">
                <a:solidFill>
                  <a:prstClr val="black"/>
                </a:solidFill>
                <a:latin typeface="Arial Narrow" panose="020B0604020202020204" pitchFamily="34" charset="0"/>
                <a:cs typeface="Arial Narrow" panose="020B0604020202020204" pitchFamily="34" charset="0"/>
              </a:rPr>
              <a:t>chemicals in Cannabis</a:t>
            </a:r>
          </a:p>
        </p:txBody>
      </p:sp>
      <p:sp>
        <p:nvSpPr>
          <p:cNvPr id="10" name="TextBox 9">
            <a:extLst>
              <a:ext uri="{FF2B5EF4-FFF2-40B4-BE49-F238E27FC236}">
                <a16:creationId xmlns:a16="http://schemas.microsoft.com/office/drawing/2014/main" id="{8CEC70DD-242A-8847-8E82-4D6AFE9DAE3E}"/>
              </a:ext>
            </a:extLst>
          </p:cNvPr>
          <p:cNvSpPr txBox="1"/>
          <p:nvPr/>
        </p:nvSpPr>
        <p:spPr>
          <a:xfrm>
            <a:off x="3213975" y="4160121"/>
            <a:ext cx="2630079" cy="854080"/>
          </a:xfrm>
          <a:prstGeom prst="rect">
            <a:avLst/>
          </a:prstGeom>
          <a:noFill/>
        </p:spPr>
        <p:txBody>
          <a:bodyPr wrap="none" rtlCol="0">
            <a:spAutoFit/>
          </a:bodyPr>
          <a:lstStyle/>
          <a:p>
            <a:pPr defTabSz="514350"/>
            <a:r>
              <a:rPr lang="en-US" sz="1125" b="1" dirty="0">
                <a:solidFill>
                  <a:prstClr val="black"/>
                </a:solidFill>
                <a:latin typeface="Arial Narrow" panose="020B0604020202020204" pitchFamily="34" charset="0"/>
                <a:cs typeface="Arial Narrow" panose="020B0604020202020204" pitchFamily="34" charset="0"/>
              </a:rPr>
              <a:t>The most common discussed:</a:t>
            </a:r>
          </a:p>
          <a:p>
            <a:pPr defTabSz="514350"/>
            <a:endParaRPr lang="en-US" sz="1125" b="1" u="sng" dirty="0">
              <a:solidFill>
                <a:prstClr val="black"/>
              </a:solidFill>
              <a:latin typeface="Arial Narrow" panose="020B0604020202020204" pitchFamily="34" charset="0"/>
              <a:cs typeface="Arial Narrow" panose="020B0604020202020204" pitchFamily="34" charset="0"/>
            </a:endParaRPr>
          </a:p>
          <a:p>
            <a:pPr defTabSz="514350"/>
            <a:r>
              <a:rPr lang="en-US" sz="1350" b="1" u="sng" dirty="0">
                <a:solidFill>
                  <a:srgbClr val="70AD47">
                    <a:lumMod val="50000"/>
                  </a:srgb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THC:</a:t>
            </a:r>
            <a:r>
              <a:rPr lang="en-US" sz="1350" b="1" dirty="0">
                <a:solidFill>
                  <a:srgbClr val="70AD47">
                    <a:lumMod val="50000"/>
                  </a:srgb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   Delta-9 Tetrahydrocannabinol</a:t>
            </a:r>
          </a:p>
          <a:p>
            <a:pPr defTabSz="514350"/>
            <a:r>
              <a:rPr lang="en-US" sz="1350" b="1" u="sng" dirty="0">
                <a:solidFill>
                  <a:srgbClr val="70AD47">
                    <a:lumMod val="50000"/>
                  </a:srgb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CBD</a:t>
            </a:r>
            <a:r>
              <a:rPr lang="en-US" sz="1350" b="1" dirty="0">
                <a:solidFill>
                  <a:srgbClr val="70AD47">
                    <a:lumMod val="50000"/>
                  </a:srgb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  Cannabidiol</a:t>
            </a:r>
          </a:p>
        </p:txBody>
      </p:sp>
      <p:pic>
        <p:nvPicPr>
          <p:cNvPr id="18" name="Picture 17" descr="A close-up of a green leaf&#10;&#10;Description automatically generated with medium confidence">
            <a:extLst>
              <a:ext uri="{FF2B5EF4-FFF2-40B4-BE49-F238E27FC236}">
                <a16:creationId xmlns:a16="http://schemas.microsoft.com/office/drawing/2014/main" id="{54196AA8-54A6-6B40-AAD6-80A19227B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67221">
            <a:off x="2575743" y="1361806"/>
            <a:ext cx="1610228" cy="1683420"/>
          </a:xfrm>
          <a:prstGeom prst="rect">
            <a:avLst/>
          </a:prstGeom>
        </p:spPr>
      </p:pic>
      <p:sp>
        <p:nvSpPr>
          <p:cNvPr id="20" name="TextBox 19">
            <a:extLst>
              <a:ext uri="{FF2B5EF4-FFF2-40B4-BE49-F238E27FC236}">
                <a16:creationId xmlns:a16="http://schemas.microsoft.com/office/drawing/2014/main" id="{060F8307-F969-7F42-8BC1-53282E4C184B}"/>
              </a:ext>
            </a:extLst>
          </p:cNvPr>
          <p:cNvSpPr txBox="1"/>
          <p:nvPr/>
        </p:nvSpPr>
        <p:spPr>
          <a:xfrm>
            <a:off x="3055171" y="1892851"/>
            <a:ext cx="1242098" cy="715581"/>
          </a:xfrm>
          <a:prstGeom prst="rect">
            <a:avLst/>
          </a:prstGeom>
          <a:noFill/>
        </p:spPr>
        <p:txBody>
          <a:bodyPr wrap="square">
            <a:spAutoFit/>
          </a:bodyPr>
          <a:lstStyle/>
          <a:p>
            <a:pPr defTabSz="514350"/>
            <a:r>
              <a:rPr lang="en-US" sz="2025" dirty="0">
                <a:gradFill>
                  <a:gsLst>
                    <a:gs pos="22000">
                      <a:srgbClr val="D696FF"/>
                    </a:gs>
                    <a:gs pos="50000">
                      <a:srgbClr val="00FF7D"/>
                    </a:gs>
                    <a:gs pos="76000">
                      <a:srgbClr val="FFFF00"/>
                    </a:gs>
                  </a:gsLst>
                  <a:lin ang="2700000" scaled="1"/>
                </a:gradFill>
                <a:effectLst>
                  <a:outerShdw blurRad="50800" dist="76200" dir="5400000" algn="ctr" rotWithShape="0">
                    <a:srgbClr val="000000">
                      <a:alpha val="43137"/>
                    </a:srgbClr>
                  </a:outerShdw>
                </a:effectLst>
                <a:latin typeface="Impact" panose="020B0806030902050204" pitchFamily="34" charset="0"/>
                <a:cs typeface="Arial Narrow" panose="020B0604020202020204" pitchFamily="34" charset="0"/>
              </a:rPr>
              <a:t>Cannabis</a:t>
            </a:r>
            <a:br>
              <a:rPr lang="en-US" sz="1013" dirty="0">
                <a:gradFill>
                  <a:gsLst>
                    <a:gs pos="22000">
                      <a:srgbClr val="D696FF"/>
                    </a:gs>
                    <a:gs pos="50000">
                      <a:srgbClr val="00FF7D"/>
                    </a:gs>
                    <a:gs pos="76000">
                      <a:srgbClr val="FFFF00"/>
                    </a:gs>
                  </a:gsLst>
                  <a:lin ang="2700000" scaled="1"/>
                </a:gradFill>
                <a:effectLst>
                  <a:outerShdw blurRad="50800" dist="76200" dir="5400000" algn="ctr" rotWithShape="0">
                    <a:srgbClr val="000000">
                      <a:alpha val="43137"/>
                    </a:srgbClr>
                  </a:outerShdw>
                </a:effectLst>
                <a:latin typeface="Impact" panose="020B0806030902050204" pitchFamily="34" charset="0"/>
                <a:cs typeface="Arial Narrow" panose="020B0604020202020204" pitchFamily="34" charset="0"/>
              </a:rPr>
            </a:br>
            <a:r>
              <a:rPr lang="en-US" sz="2025" dirty="0">
                <a:gradFill>
                  <a:gsLst>
                    <a:gs pos="22000">
                      <a:srgbClr val="D696FF"/>
                    </a:gs>
                    <a:gs pos="50000">
                      <a:srgbClr val="00FF7D"/>
                    </a:gs>
                    <a:gs pos="76000">
                      <a:srgbClr val="FFFF00"/>
                    </a:gs>
                  </a:gsLst>
                  <a:lin ang="2700000" scaled="1"/>
                </a:gradFill>
                <a:effectLst>
                  <a:outerShdw blurRad="50800" dist="76200" dir="5400000" algn="ctr" rotWithShape="0">
                    <a:srgbClr val="000000">
                      <a:alpha val="43137"/>
                    </a:srgbClr>
                  </a:outerShdw>
                </a:effectLst>
                <a:latin typeface="Impact" panose="020B0806030902050204" pitchFamily="34" charset="0"/>
                <a:cs typeface="Arial Narrow" panose="020B0604020202020204" pitchFamily="34" charset="0"/>
              </a:rPr>
              <a:t>Basics </a:t>
            </a:r>
            <a:endParaRPr lang="en-US" sz="1350" dirty="0">
              <a:gradFill>
                <a:gsLst>
                  <a:gs pos="22000">
                    <a:srgbClr val="D696FF"/>
                  </a:gs>
                  <a:gs pos="50000">
                    <a:srgbClr val="00FF7D"/>
                  </a:gs>
                  <a:gs pos="76000">
                    <a:srgbClr val="FFFF00"/>
                  </a:gs>
                </a:gsLst>
                <a:lin ang="2700000" scaled="1"/>
              </a:gradFill>
              <a:effectLst>
                <a:outerShdw blurRad="50800" dist="76200" dir="5400000" algn="ctr" rotWithShape="0">
                  <a:srgbClr val="000000">
                    <a:alpha val="43137"/>
                  </a:srgbClr>
                </a:outerShdw>
              </a:effectLst>
              <a:latin typeface="Calibri" panose="020F0502020204030204"/>
            </a:endParaRPr>
          </a:p>
        </p:txBody>
      </p:sp>
      <p:sp>
        <p:nvSpPr>
          <p:cNvPr id="21" name="TextBox 20">
            <a:extLst>
              <a:ext uri="{FF2B5EF4-FFF2-40B4-BE49-F238E27FC236}">
                <a16:creationId xmlns:a16="http://schemas.microsoft.com/office/drawing/2014/main" id="{4B859A37-82CA-494E-ABE4-9933215C0EE1}"/>
              </a:ext>
            </a:extLst>
          </p:cNvPr>
          <p:cNvSpPr txBox="1"/>
          <p:nvPr/>
        </p:nvSpPr>
        <p:spPr>
          <a:xfrm>
            <a:off x="4903149" y="2039796"/>
            <a:ext cx="1153913" cy="369332"/>
          </a:xfrm>
          <a:prstGeom prst="rect">
            <a:avLst/>
          </a:prstGeom>
          <a:noFill/>
        </p:spPr>
        <p:txBody>
          <a:bodyPr wrap="square">
            <a:spAutoFit/>
          </a:bodyPr>
          <a:lstStyle/>
          <a:p>
            <a:pPr algn="ctr" defTabSz="514350"/>
            <a:r>
              <a:rPr lang="en-US" dirty="0">
                <a:solidFill>
                  <a:srgbClr val="A9F061"/>
                </a:solidFill>
                <a:effectLst>
                  <a:outerShdw blurRad="50800" dist="88900" dir="2700000" algn="tl" rotWithShape="0">
                    <a:prstClr val="black">
                      <a:alpha val="40000"/>
                    </a:prstClr>
                  </a:outerShdw>
                </a:effectLst>
                <a:latin typeface="Impact" panose="020B0806030902050204" pitchFamily="34" charset="0"/>
                <a:cs typeface="Arial Narrow" panose="020B0604020202020204" pitchFamily="34" charset="0"/>
              </a:rPr>
              <a:t>Cannabis</a:t>
            </a:r>
            <a:endParaRPr lang="en-US" sz="1125" dirty="0">
              <a:solidFill>
                <a:srgbClr val="A9F061"/>
              </a:solidFill>
              <a:effectLst>
                <a:outerShdw blurRad="50800" dist="88900" dir="2700000" algn="tl" rotWithShape="0">
                  <a:prstClr val="black">
                    <a:alpha val="40000"/>
                  </a:prstClr>
                </a:outerShdw>
              </a:effectLst>
              <a:latin typeface="Calibri" panose="020F0502020204030204"/>
            </a:endParaRPr>
          </a:p>
        </p:txBody>
      </p:sp>
      <p:sp>
        <p:nvSpPr>
          <p:cNvPr id="22" name="TextBox 21">
            <a:extLst>
              <a:ext uri="{FF2B5EF4-FFF2-40B4-BE49-F238E27FC236}">
                <a16:creationId xmlns:a16="http://schemas.microsoft.com/office/drawing/2014/main" id="{6E2E62CF-A90B-C14C-AD9E-C3045CA7C05B}"/>
              </a:ext>
            </a:extLst>
          </p:cNvPr>
          <p:cNvSpPr txBox="1"/>
          <p:nvPr/>
        </p:nvSpPr>
        <p:spPr>
          <a:xfrm>
            <a:off x="6760370" y="3520186"/>
            <a:ext cx="2500890" cy="1338828"/>
          </a:xfrm>
          <a:prstGeom prst="rect">
            <a:avLst/>
          </a:prstGeom>
          <a:solidFill>
            <a:schemeClr val="accent6">
              <a:lumMod val="50000"/>
            </a:schemeClr>
          </a:solidFill>
        </p:spPr>
        <p:txBody>
          <a:bodyPr wrap="square" rtlCol="0">
            <a:spAutoFit/>
          </a:bodyPr>
          <a:lstStyle/>
          <a:p>
            <a:pPr marL="192881" indent="-192881" defTabSz="514350">
              <a:buFont typeface="Arial" panose="020B0604020202020204" pitchFamily="34" charset="0"/>
              <a:buChar char="•"/>
            </a:pPr>
            <a:r>
              <a:rPr lang="en-US" sz="1350" b="1"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I</a:t>
            </a:r>
            <a:r>
              <a:rPr lang="en-US" sz="1350" b="1" u="sng"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ndica</a:t>
            </a:r>
            <a:r>
              <a:rPr lang="en-US" sz="1350" b="1"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 Greater CBD content</a:t>
            </a:r>
          </a:p>
          <a:p>
            <a:pPr marL="192881" indent="-192881" defTabSz="514350">
              <a:buFont typeface="Arial" panose="020B0604020202020204" pitchFamily="34" charset="0"/>
              <a:buChar char="•"/>
            </a:pPr>
            <a:r>
              <a:rPr lang="en-US" sz="1350" b="1" u="sng"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Sativa</a:t>
            </a:r>
            <a:r>
              <a:rPr lang="en-US" sz="1350" b="1"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 Greater THC content</a:t>
            </a:r>
          </a:p>
          <a:p>
            <a:pPr marL="192881" indent="-192881" defTabSz="514350">
              <a:buFont typeface="Arial" panose="020B0604020202020204" pitchFamily="34" charset="0"/>
              <a:buChar char="•"/>
            </a:pPr>
            <a:r>
              <a:rPr lang="en-US" sz="1350" b="1" u="sng"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Ruderalis</a:t>
            </a:r>
            <a:r>
              <a:rPr lang="en-US" sz="1350" b="1"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 Lower CBD &amp; THC, often used in hybrids</a:t>
            </a:r>
          </a:p>
          <a:p>
            <a:pPr marL="192881" indent="-192881" defTabSz="514350">
              <a:buFont typeface="Arial" panose="020B0604020202020204" pitchFamily="34" charset="0"/>
              <a:buChar char="•"/>
            </a:pPr>
            <a:r>
              <a:rPr lang="en-US" sz="1350" b="1" u="sng"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Hybrids</a:t>
            </a:r>
            <a:r>
              <a:rPr lang="en-US" sz="1350" b="1" dirty="0">
                <a:solidFill>
                  <a:prstClr val="white"/>
                </a:solidFill>
                <a:effectLst>
                  <a:outerShdw blurRad="50800" dist="38100" algn="l" rotWithShape="0">
                    <a:prstClr val="black">
                      <a:alpha val="40000"/>
                    </a:prstClr>
                  </a:outerShdw>
                </a:effectLst>
                <a:latin typeface="Arial Narrow" panose="020B0604020202020204" pitchFamily="34" charset="0"/>
                <a:cs typeface="Arial Narrow" panose="020B0604020202020204" pitchFamily="34" charset="0"/>
              </a:rPr>
              <a:t>: Altered and engineered</a:t>
            </a:r>
          </a:p>
        </p:txBody>
      </p:sp>
      <p:sp>
        <p:nvSpPr>
          <p:cNvPr id="23" name="TextBox 22">
            <a:extLst>
              <a:ext uri="{FF2B5EF4-FFF2-40B4-BE49-F238E27FC236}">
                <a16:creationId xmlns:a16="http://schemas.microsoft.com/office/drawing/2014/main" id="{F43B9D3F-19C5-0746-B760-02C3D0097E97}"/>
              </a:ext>
            </a:extLst>
          </p:cNvPr>
          <p:cNvSpPr txBox="1"/>
          <p:nvPr/>
        </p:nvSpPr>
        <p:spPr>
          <a:xfrm>
            <a:off x="6898112" y="3292222"/>
            <a:ext cx="729687" cy="265457"/>
          </a:xfrm>
          <a:prstGeom prst="rect">
            <a:avLst/>
          </a:prstGeom>
          <a:solidFill>
            <a:schemeClr val="accent6">
              <a:lumMod val="50000"/>
            </a:schemeClr>
          </a:solidFill>
        </p:spPr>
        <p:txBody>
          <a:bodyPr wrap="none" rtlCol="0">
            <a:spAutoFit/>
          </a:bodyPr>
          <a:lstStyle/>
          <a:p>
            <a:pPr defTabSz="514350"/>
            <a:r>
              <a:rPr lang="en-US" sz="1125" b="1"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Species</a:t>
            </a:r>
          </a:p>
        </p:txBody>
      </p:sp>
      <p:sp>
        <p:nvSpPr>
          <p:cNvPr id="24" name="TextBox 23">
            <a:extLst>
              <a:ext uri="{FF2B5EF4-FFF2-40B4-BE49-F238E27FC236}">
                <a16:creationId xmlns:a16="http://schemas.microsoft.com/office/drawing/2014/main" id="{7B35AEE3-11E0-184A-AF4A-2F04432B2B0A}"/>
              </a:ext>
            </a:extLst>
          </p:cNvPr>
          <p:cNvSpPr txBox="1"/>
          <p:nvPr/>
        </p:nvSpPr>
        <p:spPr>
          <a:xfrm>
            <a:off x="7644688" y="4638447"/>
            <a:ext cx="817853" cy="265457"/>
          </a:xfrm>
          <a:prstGeom prst="rect">
            <a:avLst/>
          </a:prstGeom>
          <a:solidFill>
            <a:schemeClr val="accent6">
              <a:lumMod val="50000"/>
            </a:schemeClr>
          </a:solidFill>
        </p:spPr>
        <p:txBody>
          <a:bodyPr wrap="none" rtlCol="0">
            <a:spAutoFit/>
          </a:bodyPr>
          <a:lstStyle/>
          <a:p>
            <a:pPr defTabSz="514350"/>
            <a:r>
              <a:rPr lang="en-US" sz="1125" b="1" dirty="0">
                <a:solidFill>
                  <a:srgbClr val="70AD47">
                    <a:lumMod val="20000"/>
                    <a:lumOff val="80000"/>
                  </a:srgbClr>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“Strains”</a:t>
            </a:r>
          </a:p>
        </p:txBody>
      </p:sp>
    </p:spTree>
    <p:extLst>
      <p:ext uri="{BB962C8B-B14F-4D97-AF65-F5344CB8AC3E}">
        <p14:creationId xmlns:p14="http://schemas.microsoft.com/office/powerpoint/2010/main" val="12511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1000"/>
                            </p:stCondLst>
                            <p:childTnLst>
                              <p:par>
                                <p:cTn id="51" presetID="10" presetClass="entr" presetSubtype="0"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3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7" grpId="0"/>
      <p:bldP spid="9" grpId="0" animBg="1"/>
      <p:bldP spid="10" grpId="0"/>
      <p:bldP spid="21"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BDF4A-F85A-4F9F-AE29-76D569DB7EB3}"/>
              </a:ext>
            </a:extLst>
          </p:cNvPr>
          <p:cNvSpPr>
            <a:spLocks noGrp="1"/>
          </p:cNvSpPr>
          <p:nvPr>
            <p:ph type="title"/>
          </p:nvPr>
        </p:nvSpPr>
        <p:spPr/>
        <p:txBody>
          <a:bodyPr/>
          <a:lstStyle/>
          <a:p>
            <a:r>
              <a:rPr lang="en-US" dirty="0">
                <a:solidFill>
                  <a:schemeClr val="tx1"/>
                </a:solidFill>
              </a:rPr>
              <a:t>Agent of Mind Alteration</a:t>
            </a:r>
          </a:p>
        </p:txBody>
      </p:sp>
      <p:sp>
        <p:nvSpPr>
          <p:cNvPr id="3" name="Content Placeholder 2">
            <a:extLst>
              <a:ext uri="{FF2B5EF4-FFF2-40B4-BE49-F238E27FC236}">
                <a16:creationId xmlns:a16="http://schemas.microsoft.com/office/drawing/2014/main" id="{44919B0A-3E2B-0A66-A12C-599A81E6DD44}"/>
              </a:ext>
            </a:extLst>
          </p:cNvPr>
          <p:cNvSpPr>
            <a:spLocks noGrp="1"/>
          </p:cNvSpPr>
          <p:nvPr>
            <p:ph sz="half" idx="1"/>
          </p:nvPr>
        </p:nvSpPr>
        <p:spPr/>
        <p:txBody>
          <a:bodyPr/>
          <a:lstStyle/>
          <a:p>
            <a:r>
              <a:rPr lang="en-US" sz="2400" dirty="0">
                <a:latin typeface="Calibri" panose="020F0502020204030204" pitchFamily="34" charset="0"/>
                <a:cs typeface="Calibri" panose="020F0502020204030204" pitchFamily="34" charset="0"/>
              </a:rPr>
              <a:t>THC: percentages (MJ) vs milligrams (edibles)</a:t>
            </a:r>
          </a:p>
          <a:p>
            <a:r>
              <a:rPr lang="en-US" sz="2400" dirty="0">
                <a:latin typeface="Calibri" panose="020F0502020204030204" pitchFamily="34" charset="0"/>
                <a:cs typeface="Calibri" panose="020F0502020204030204" pitchFamily="34" charset="0"/>
              </a:rPr>
              <a:t>Prior to 1990s, &lt;2%</a:t>
            </a:r>
          </a:p>
          <a:p>
            <a:r>
              <a:rPr lang="en-US" sz="2400" dirty="0">
                <a:latin typeface="Calibri" panose="020F0502020204030204" pitchFamily="34" charset="0"/>
                <a:cs typeface="Calibri" panose="020F0502020204030204" pitchFamily="34" charset="0"/>
              </a:rPr>
              <a:t>In the 1990s, grew to 4%</a:t>
            </a:r>
          </a:p>
          <a:p>
            <a:r>
              <a:rPr lang="en-US" sz="2400" dirty="0">
                <a:latin typeface="Calibri" panose="020F0502020204030204" pitchFamily="34" charset="0"/>
                <a:cs typeface="Calibri" panose="020F0502020204030204" pitchFamily="34" charset="0"/>
              </a:rPr>
              <a:t>Presently, ranging from 15-30% </a:t>
            </a:r>
          </a:p>
          <a:p>
            <a:r>
              <a:rPr lang="en-US" dirty="0">
                <a:latin typeface="Calibri" panose="020F0502020204030204" pitchFamily="34" charset="0"/>
                <a:cs typeface="Calibri" panose="020F0502020204030204" pitchFamily="34" charset="0"/>
              </a:rPr>
              <a:t>THC and the brain / body </a:t>
            </a:r>
          </a:p>
          <a:p>
            <a:r>
              <a:rPr lang="en-US" sz="2400" dirty="0">
                <a:latin typeface="Calibri" panose="020F0502020204030204" pitchFamily="34" charset="0"/>
                <a:cs typeface="Calibri" panose="020F0502020204030204" pitchFamily="34" charset="0"/>
              </a:rPr>
              <a:t>THC is lipophilic </a:t>
            </a:r>
          </a:p>
          <a:p>
            <a:endParaRPr lang="en-US" dirty="0">
              <a:latin typeface="Calibri" panose="020F0502020204030204" pitchFamily="34" charset="0"/>
              <a:cs typeface="Calibri" panose="020F0502020204030204" pitchFamily="34" charset="0"/>
            </a:endParaRPr>
          </a:p>
        </p:txBody>
      </p:sp>
      <p:pic>
        <p:nvPicPr>
          <p:cNvPr id="5" name="Content Placeholder 4" descr="Text&#10;&#10;Description automatically generated with low confidence">
            <a:extLst>
              <a:ext uri="{FF2B5EF4-FFF2-40B4-BE49-F238E27FC236}">
                <a16:creationId xmlns:a16="http://schemas.microsoft.com/office/drawing/2014/main" id="{0F998BF8-46A0-FFAE-FBDC-F1DE4DC6D9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2573488"/>
            <a:ext cx="3124200" cy="3095625"/>
          </a:xfrm>
          <a:prstGeom prst="rect">
            <a:avLst/>
          </a:prstGeom>
        </p:spPr>
      </p:pic>
      <p:pic>
        <p:nvPicPr>
          <p:cNvPr id="6" name="Picture 5" descr="Graphical user interface, text">
            <a:extLst>
              <a:ext uri="{FF2B5EF4-FFF2-40B4-BE49-F238E27FC236}">
                <a16:creationId xmlns:a16="http://schemas.microsoft.com/office/drawing/2014/main" id="{259B36A0-C559-7FD6-0700-74B321AB3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8138" y="3124200"/>
            <a:ext cx="2667000" cy="1998453"/>
          </a:xfrm>
          <a:prstGeom prst="rect">
            <a:avLst/>
          </a:prstGeom>
        </p:spPr>
      </p:pic>
    </p:spTree>
    <p:extLst>
      <p:ext uri="{BB962C8B-B14F-4D97-AF65-F5344CB8AC3E}">
        <p14:creationId xmlns:p14="http://schemas.microsoft.com/office/powerpoint/2010/main" val="55149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descr="data:image/jpeg;base64,/9j/4AAQSkZJRgABAQAAAQABAAD/2wCEAAkGBxQSEhUUExQVFRQUFxUaGBUYFxcYFxoUGBUYFh0XFBgYHyggGBolGxcYITEhJSkrLi4uGiA1ODMsNygtLi0BCgoKDg0OGxAQGywkHSQsLCwvLCwsLCwsLCwsLCw0LCwsLCwsLCwsLCwsLCwsLCwsLCwsLCwsLCwsLCwsLCwsLP/AABEIAIIAwAMBIgACEQEDEQH/xAAbAAABBQEBAAAAAAAAAAAAAAAFAQIDBAYAB//EAEAQAAECBAQDBQQHBQkBAAAAAAECEQADBCEFEjFBUWFxBhMigZEyobHRFCNCUoLB8BVTYpPhByQzY3KSosLxQ//EABkBAAMBAQEAAAAAAAAAAAAAAAECAwAEBf/EACcRAAICAgICAQMFAQAAAAAAAAABAhEhMQMSQVEiFHGBEyMykdEE/9oADAMBAAIRAxEAPwAd+15/7+d/MX84QYxUfv538xfzii8NTHFZ00Ef2vUfv5v8xfziT6fUKt306/8AmrH5xFS0jAFXkPzV8otT0kJtDpMVugTX11Yi0uetP8Sp8wq/CCSwgfKVWuk/SqgjUgT5r6vubvB9NEAl5h6DTbcwNVMJVwANkjT+p5w10JXkCYlj9YJi81RUJObTvZoBA3AdiIYjHqoKvVVJANwJ8x8vLxawdrJKVeBYCgdH2PI6iBc/BWJKTmSx6gi7FtQdHjdlQkovwXV4lUlcuV9KnnwrJV30wC4sXCgSL2vFrE8YqRLP109JA1TOWQ1tbgiBdHJPeqylihCRoGzFnDc8p4RYqp4XJUdQxDi4cbHdJ6xNt1g6YpWiGpx6os1RUCwf66bq1z7UG6TEqhPd95UT8yrAd7McqAdyX4bbPdzGYOYGWqUgzTlStSQM2UaMoDiW+UWqysmTAhRQZYCiRZWYLBGuYcGIjOyMfjcmEFdoaqTOWDPnFLuU94vQ3cXsb6QfTis86Tpp/GvT1jA97KSlKXV3pUSslsrk336X53jQ0qQuUBlU7M9ixFrBRb3Qs0x+J5a/JZxfHqyQtEzvpxkWEzxKOW7ZtX390A6/EakFZTV1ASJuRP181tCp3zaC3rEVR3hPcHIlSlAZykCx2cbG0CJRf8MVgJOSd4NlgmI1SgjNPn+BP75ZzEk3Ve7WaOx2vqifBUT0lmIE2YNOAfXbzgFTSBMk5FAErKgh/voGYMed4XBJylSyCSQhTJfVil28m98Cnd2MmnGq2RJxusCc4qaghJGs6bqdleLQs3J+kHMHxGrlzR/eKiZJmjwqM2YWtmTmc+E6jnHYZJSywwY6jUF9XiZKkygEJ0SGA5cIEuS8BhxVlhkYtPdu+m/zFfOHnFJ/76b/ADFfOBMua4eJZEx7RO2WwWfp9Q/+PO/mL+cPk41ONu+muP8AMV84rrWBFefLu6TfhDXYrVFIn4mCFBTN4la7DhzPOGYTTFSipnCeOmY3v0F4PhTC1yfJ23ikIeScmQSpGj6Hfd4LyaYMIEVCyltH9RFulWe6JdiLAn4mKCVgZW4eVJzOSL2Gg0/KAEyjLvcAcRt1g6ivYjMdQzv7lCI6pVyCWJvlOjW9nYg8RwgtJoXNmaWgknlEsuYLPZTadYhq6YyyVC6eT77HhDZADZgXJLNfQb9flEpIeOzpEkSyo7LXmG50HhbUkF4yKlqSVDMQ5IUx1Y7sb3jbNmBB331Y8xuOW8Y7GlnvSCjIsMFAF0lQ3SeDMRB40HlZBKqMug8X3uD8uPM+6LFLVqJdQdLsVsSQ4sCrYbtyJiCZLIQnYKJJLjxFJIDNdhmPmTFnCcMVPUAx7sEZjoG4DbMfdDy61kirbobiC1pJQ4KVKcJDE5gAk8xwbdovSO0cxAyqCHH3goH8TGx8oWkraeStZ9rLkZZupanOYp2awvzd4F0EsKUVEuxLEm5c6nn+ZhHFNZQ19dMNzZ/0iWpagmXMln2XN5bBtdbk3gUulUjKCzrAUByJYA87R0+Z9lLFR22/FF+gkGZMSFswQGBGqQXA6G/lA/irAn3+5VNURKlqB8UuaVDiwSlQ/wCwi1UnuKtY0StXuXcehMUKhACik2ubctmO9olxieZwStvFZKm+89iODv6iG8mUv7RqMOHhP62hlTKa8T0Ps+Z+MR1+0cyfzOuviJKUQmFzmxPrFRLnyhyZhbW0V6idi5UTHAI2MV8zl4SXctzhV20jJUZ5C/Z+4WnQgg+RDf8AWDMymKACb5nIPQ6RlcIqck3VszjzOnwjU1hZCNXVmLagBxp5gxWDXUSSyU5inPWJK0sjKPsofzP6aFly78/yiOYdeJPX9WgaMA3KwQLv4k8eYbj8oklVClJAUSydDqW5Pt8YklScim522vsR1iCplProeBt1EDtRqJ5y8zBySrhxJ249Ihp6NedT5siSAo2cOCwILa5W8xFQqsUtv68v1xgqarNLKS+dYSVEaKSLZFgbgpcHW5eFbwFLJXsCWte3TbcsfMwPxvDDORmSPrUCzD2k/d68PPjF5YG3H5RPKVb4GFTp2M8qmef0tWlQKJnsuWWEupJPHcpO49GIh6Z01IKUrVkBYlKlFF+ez+TwW7TYMQozpSbK/wARI2V94Dgfj1gPRUqpmcJYFIfKosVa2SPtG2kdGKsg07obJlIKZilv4EjKAWdRUE8DxhuG0hmKEtI+sN0l2SAAXzdTl98PqKRaHC0KFgx2vfaxNtPlEdDWrlFS0s5BSCQ4A3bnpG2sAWNhWwky/CATmV7LKYmzncEaRZw+qeZoD9XkDki6QDqOmsC6KrzS0oL/AFQN/wCAkEDqL+oh8hVkqHX3vE3HYO7Ur+xJWzMzBQZabEjQjUPwI5avFjBZiXUDqwIc6sXGu4MNrcq0pWlcskWISS/Isr9aRXo5SVLSFpzJzJzJBIKk5gCARpbeNtBbcZh9NQUCTsFTcp6KSR8WgmuW+sXMRlpAS8oS5KkqKDKy5wsMAV5xcdC/OARwipUp5MwqH8bJbyzkmA+C8plly1tFycgBJAiqiU49Y0Nd2RqpUnv6gykiwCJeZSiW1UbAC0CJe0I4yhsdNT0UEm8Xcrj49IQ0+sNRMYRm70FKtjCA7gFweO+saWRVJWEqbQAAdNfeYzCj/En1Hzi7hVSEqylSWVzHtbeukcnByzUql5O3n4oONxrBp6dCXYnZtcp463AAjp9OM19Gct04bX+MUSou+4hwmFrHj8I7u5xKCKs+SkgghxFCan+vPgfj74JTrl+P6eKkyWSxHm0TTyGUVWAemUCSSLbt8YtJpUjjEqZI5esPTK5wG2wxikskSZAGxhJssp0B6xaCTtr13iymQTLUSDYgvtqQxLNrs40MNFNglQPAcEKDhQYjkdoyc3AjLneIugEFB3UHs/Bt/wAo3sukGp01N9rm3DQxUxTDxNllDkE6KOxI35EuDyvD1KqRP4KVyyYysnInKyl2S7ZWDu27XA/OKU0pQDLZeVWrLAfqMp0hZclSFsQUqSWIPViDFuopioEW9RryMTb6NLNDwS5It4UihKlyTb6wPY+INr0i0qUlKRlNhxN4rGhmfdfoUn84tSaJaksWT1Iv0vDSaWU8E1HunFrPsq0KCNNBsQ4c8Ad2GsF8GoM6322/0jU/kIhFORlQ6bvpsncxtOzVKJYMwiyBmD/w+yP9zQFNvIz44ql5ExpXiEvaWMrbZtVf8iR5RdwZIANvu/mIBVacywWCtLKPNz6vfpu8H8FSySHdki/EjeKxVE5ZN9hiPpVMuSr2hcfl7x748qxXD+4mFJChc789NNo9I7MVWSYOBt62+LRH/aFgecd4ka78FD5xXlg5xpbE4pqMs6PMO96+75RCWfQ+v9IWbKILEpBGoP8A7ERln7yfUfOPKuS9nqdYP0EThw5+6O/Zg5wVyQ4Ijs+nh6OD6jk9jJIJAe5Gp484kCIclLRJlivURTZAZcIqnD/rXnFopeFyOwfgw58toHVB7shFKDZRFklSVAg88p5vtrEKacRZUW05E9H25t8YkqEAHNLByG6XZ20ILWLFxBXGgPkZUFPZVjZvIvY+u/SCVIQmYUKvLmqSr/k7l+RIPWG0RDkGwUCnk5DgHzTDFpISNykkeQiiillCObZJKp2pyVDXKBrch3J/CW8zDJdK8oKvmFjxIAASQPxH0MTT02IZgcpbysR5AxNh08JQpJ1ItzBBG17cuJfiCkrNboy+LYOhakra7X6hteP9Ip/ssbP6wfmp91vP/wBhBLYdYm+KMnbQf1ZRwmAzg4Gr+oiOpopaEFSiQlIc8eQHEksB1jSinzXjKYvP76b3aT9XKJdtFTNPMJ0HMmFlwwStoMeWb0ythFGVF1DxL1HAbARrcSUJFM5tmdSuUuW4Hqcx8hFLCKUkgDUkAdTaJO1C0zSpF+7y5A1jlAZxbk+m8T26LaRh6SsrKg55OVypXdyGBUpKbqN7lnA5kxvOzFSJqErGi0PfnsOkeYUMiplT0JSklUsqAucgzBic2wcv5R6d2YpxKSiWHZKQL+8x0SqsEI3eTSUC2IjfBInyWV9oX5KH9Y86kKaNt2ZqXBSdwD56GKeCfk83x/Bss0u4ux6/r8oFqwrmfdHqHbLCwtOcDWx+cYqQjM4PtJ15jY+fxhJ8MJfJodcs4qkyo0OAh+WFAjAOCYckRwEOEEAjQ2Ym/wCrxKRCODGSDZWEsvFqQHSw0BzEbgmxI5aOOkcNXiVKQdfCduH9IYUWTLDsSz6F7HkeHzhZiHDkXLg9R/RomkqSAUrFrMeXNt9b9YZMqUIBMxSUILeNRypB4qJsN4xiOfoOe++/zhZUsBLqfK+g1/XziwlKJgBlrStKR9hQUfQXD6CK9SvZ7D08vOBVBsrADhzMOWgnpD6dLh4nCYKFYIxpS5ciYUe21jwcgEjmBeM3hVIEgBo2dbIzoUl7kG/A6jrGXwuqQsslQKgA6XZXmP0Ilyp7K8LWg3RKyIUvdIYf61OLeTnyjM1uJALKcqjl1IBbQN1uTo7NxIg7iVTlly0sW8SjzU4T7h8TAEzwTv74lDyy0/Q2XWXtJmmwuEakvx6RosFnOQWIufaDHqx0gLIIfU+/84K4ZNSFDxDz/OH8aJ+Q8NT1g/gFVlUDwI/2mxjNqmpzG4Ntr/CCmCLzrCRva7jWLQ0Sns9DnygtJSdCI80xeiVKnBhcFjzSSAfn5RvcHxBMwZHGdAGZL3AOhI5xnu1NTLXPShK0lYDlIIJDfebTzho+gPVmRaFAjoUQoRQIUCOEKIwDmhCIc8IlUYI0GFz/AK0hQtoRaweXqfeYFmJe8DFyyUuTuQkBz5sI8y7VYvMVNzIURlAfQ5FH7Mt9ALgr1JfQACPRJigQU7EEG/ENHm3aXB1SJmb2payS+wJuRy4tw03gDKjuznaudKmfWLVMBbU3t7QSTuRptaPRUTwoBSVZgoOlTuCDdwY8TTMGbkNI9I7PYkkqlyUBLdwFnLolebS25BvzA5w7yrF8mu+kgWEQzqs7RAVcbNqeQuTHmeLY9NqVOlS0ofwS0kgjg7XUo/8AkIm2ZpHpqqxQGzlwPMR5FXLOZ9CPIg/kY02HVNVSAGqlzO5sMyvEUPvYlQHJXlC4zhCZ5ExKkgqDlSfElfBVjBz5NS8AbDK6qnKTKlzFKN2Srxb7OCbmI049OlLKVoQSmx1T8CRDf2TUyV5kPb7aPF6p190DJxVnKpgU5NyQx94hUn28UXcuN8SWe9/iv9NSO1K5ZHeU6kkhw6iHHEOnSJ6ftluKdZHHMG9WjOY1i6qlQWskqSMoskAJGjBMXaTGVClVKEoZR7UwagHY+sG5UsZOb/ok4v8AaVq/OMew+e3x+zT7bzG+CYko+31QkvKRJQRoSFLI9VAe6MMFuSesXqU9YvFIWTN5g3aGpnraZOVlOoSyE+YQA/m8F+zg/vC+hgB2Xwqc4UZZSnio5deWvujcYVQJlZiLqXqr4BI2EO9UJYPhyYRoelEc50CiOMLkhRKjAIFGEJh65JhndGAYaSYYTD1phgTACc8UsWpBOlLlqsFCx1Y7HygglMQTFvARjzE9nZ8vOVSyUpBdQYhh9pLX58YsdmMU+izPGHQvw2DqZ/aTyf1j0IqaMLX9lppqCZQCEZsyFBSQlAJfLlJcNowBEOCzdS5yJssKBzIWksbgsQRvcHW0YzCsK+i1ie9ICSlYQo6ZyAEqBNgbkX0MbGlkd3LCfaIckndSiST6mGTqITgUzEuDyduj2gJZM2ZvFKk00mYJ6kFS5akIRmKlLUsJcqAYMC/iKQT6OnZCQr6KjNuVkf6Sbe9zF+T/AGcSQvMpS1J+5oG4E6t5xqJeGAAAAAAAACwAGwhurF7IzyqaIzTHr1jWysMSSHtDhh6YyiZvFmJVhaTrLQfwp+UcnApZ/wDij/YI3n0BKdomTTAB2EMkI5UYulwEbSkj8Igojs5LW3eS0Ky6OkW6Ro0y4kSmGSBZDTUuwiyhDGJ6RN4aR4oL0KgFEohY6IlxxFoeiOjoxhihCEWjo6CYjaESkcI6OgBRHMFj0MDli5jo6FCOliJkoHAR0dDLYrL8lAbQRLKSOEdHQ0RGSJFjD5ItHR0OKIIdHR0YxIYcNISOgMEtnCHwkdBMSpNot1SQMrACwhI6CzI//9k=">
            <a:hlinkClick r:id="rId3"/>
          </p:cNvPr>
          <p:cNvSpPr>
            <a:spLocks noChangeAspect="1" noChangeArrowheads="1"/>
          </p:cNvSpPr>
          <p:nvPr/>
        </p:nvSpPr>
        <p:spPr bwMode="auto">
          <a:xfrm>
            <a:off x="2574416" y="192227"/>
            <a:ext cx="1714500" cy="1164432"/>
          </a:xfrm>
          <a:prstGeom prst="rect">
            <a:avLst/>
          </a:prstGeom>
          <a:noFill/>
        </p:spPr>
        <p:txBody>
          <a:bodyPr vert="horz" wrap="square" lIns="68580" tIns="34290" rIns="68580" bIns="34290" numCol="1" anchor="t" anchorCtr="0" compatLnSpc="1">
            <a:prstTxWarp prst="textNoShape">
              <a:avLst/>
            </a:prstTxWarp>
          </a:bodyPr>
          <a:lstStyle/>
          <a:p>
            <a:endParaRPr lang="en-US" sz="1350"/>
          </a:p>
        </p:txBody>
      </p:sp>
      <p:pic>
        <p:nvPicPr>
          <p:cNvPr id="9" name="Picture 8" descr="A picture containing food&#10;&#10;Description generated with high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8312" y="2012859"/>
            <a:ext cx="1874839" cy="1650616"/>
          </a:xfrm>
          <a:prstGeom prst="rect">
            <a:avLst/>
          </a:prstGeom>
        </p:spPr>
      </p:pic>
      <p:sp>
        <p:nvSpPr>
          <p:cNvPr id="4" name="Title 3">
            <a:extLst>
              <a:ext uri="{FF2B5EF4-FFF2-40B4-BE49-F238E27FC236}">
                <a16:creationId xmlns:a16="http://schemas.microsoft.com/office/drawing/2014/main" id="{2B048A72-047B-4E9C-BF50-DBBC4EF38DD5}"/>
              </a:ext>
            </a:extLst>
          </p:cNvPr>
          <p:cNvSpPr>
            <a:spLocks noGrp="1"/>
          </p:cNvSpPr>
          <p:nvPr>
            <p:ph type="title"/>
          </p:nvPr>
        </p:nvSpPr>
        <p:spPr>
          <a:xfrm>
            <a:off x="2208614" y="1144177"/>
            <a:ext cx="7772400" cy="857250"/>
          </a:xfrm>
        </p:spPr>
        <p:txBody>
          <a:bodyPr>
            <a:normAutofit fontScale="90000"/>
          </a:bodyPr>
          <a:lstStyle/>
          <a:p>
            <a:pPr algn="ctr"/>
            <a:r>
              <a:rPr lang="en-US" b="1" dirty="0">
                <a:solidFill>
                  <a:srgbClr val="002060"/>
                </a:solidFill>
              </a:rPr>
              <a:t>Methods of Consumption: Smoked</a:t>
            </a:r>
            <a:br>
              <a:rPr lang="en-US" b="1" dirty="0">
                <a:solidFill>
                  <a:srgbClr val="002060"/>
                </a:solidFill>
              </a:rPr>
            </a:br>
            <a:endParaRPr lang="en-US" b="1" dirty="0">
              <a:solidFill>
                <a:srgbClr val="002060"/>
              </a:solidFill>
            </a:endParaRPr>
          </a:p>
        </p:txBody>
      </p:sp>
      <p:sp>
        <p:nvSpPr>
          <p:cNvPr id="5" name="TextBox 4">
            <a:extLst>
              <a:ext uri="{FF2B5EF4-FFF2-40B4-BE49-F238E27FC236}">
                <a16:creationId xmlns:a16="http://schemas.microsoft.com/office/drawing/2014/main" id="{E5158DAB-A925-4BFB-8109-C234E5C697D7}"/>
              </a:ext>
            </a:extLst>
          </p:cNvPr>
          <p:cNvSpPr txBox="1"/>
          <p:nvPr/>
        </p:nvSpPr>
        <p:spPr>
          <a:xfrm>
            <a:off x="2574417" y="3579064"/>
            <a:ext cx="1207827"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Joint</a:t>
            </a:r>
          </a:p>
        </p:txBody>
      </p:sp>
      <p:pic>
        <p:nvPicPr>
          <p:cNvPr id="6" name="Picture 2" descr="Image result for swisher sweets blunts">
            <a:extLst>
              <a:ext uri="{FF2B5EF4-FFF2-40B4-BE49-F238E27FC236}">
                <a16:creationId xmlns:a16="http://schemas.microsoft.com/office/drawing/2014/main" id="{FBD46E82-5294-4D75-A8B7-AB45FB4E16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3085" y="2014874"/>
            <a:ext cx="2143125" cy="16889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9A5D4E-F5B0-4622-BA82-993D15A9777E}"/>
              </a:ext>
            </a:extLst>
          </p:cNvPr>
          <p:cNvSpPr txBox="1"/>
          <p:nvPr/>
        </p:nvSpPr>
        <p:spPr>
          <a:xfrm>
            <a:off x="8567153" y="3755974"/>
            <a:ext cx="814989"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Blunt</a:t>
            </a:r>
          </a:p>
        </p:txBody>
      </p:sp>
      <p:sp>
        <p:nvSpPr>
          <p:cNvPr id="8" name="TextBox 7">
            <a:extLst>
              <a:ext uri="{FF2B5EF4-FFF2-40B4-BE49-F238E27FC236}">
                <a16:creationId xmlns:a16="http://schemas.microsoft.com/office/drawing/2014/main" id="{5A8EA27B-5567-493B-93B2-455CEFE65F33}"/>
              </a:ext>
            </a:extLst>
          </p:cNvPr>
          <p:cNvSpPr txBox="1"/>
          <p:nvPr/>
        </p:nvSpPr>
        <p:spPr>
          <a:xfrm>
            <a:off x="5372241" y="3717563"/>
            <a:ext cx="1447516"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Bowl</a:t>
            </a:r>
          </a:p>
        </p:txBody>
      </p:sp>
      <p:pic>
        <p:nvPicPr>
          <p:cNvPr id="10" name="Picture 4" descr="Image result for bong">
            <a:extLst>
              <a:ext uri="{FF2B5EF4-FFF2-40B4-BE49-F238E27FC236}">
                <a16:creationId xmlns:a16="http://schemas.microsoft.com/office/drawing/2014/main" id="{E2458C36-8A31-441A-90F2-03CAC7A4A1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614" y="3994563"/>
            <a:ext cx="1958768" cy="165061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BBD8A8-C861-4FD2-9BC1-C657ABC55F9D}"/>
              </a:ext>
            </a:extLst>
          </p:cNvPr>
          <p:cNvSpPr txBox="1"/>
          <p:nvPr/>
        </p:nvSpPr>
        <p:spPr>
          <a:xfrm>
            <a:off x="2911409" y="5685268"/>
            <a:ext cx="618416" cy="300082"/>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Bong</a:t>
            </a:r>
          </a:p>
        </p:txBody>
      </p:sp>
      <p:pic>
        <p:nvPicPr>
          <p:cNvPr id="2054" name="Picture 6" descr="Image result for marijuana bubblers">
            <a:extLst>
              <a:ext uri="{FF2B5EF4-FFF2-40B4-BE49-F238E27FC236}">
                <a16:creationId xmlns:a16="http://schemas.microsoft.com/office/drawing/2014/main" id="{2268A75A-C55E-475A-91C1-C30C36E4A1D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8312" y="4019553"/>
            <a:ext cx="1874839" cy="165061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2" name="Picture 8" descr="Image result for joint with raw">
            <a:extLst>
              <a:ext uri="{FF2B5EF4-FFF2-40B4-BE49-F238E27FC236}">
                <a16:creationId xmlns:a16="http://schemas.microsoft.com/office/drawing/2014/main" id="{5E41928E-EF4D-422A-BF24-BCFBD9E43E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52320" y="2055507"/>
            <a:ext cx="2136597" cy="149856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1538102-0CF8-4BC4-888E-439C92138DAF}"/>
              </a:ext>
            </a:extLst>
          </p:cNvPr>
          <p:cNvSpPr txBox="1"/>
          <p:nvPr/>
        </p:nvSpPr>
        <p:spPr>
          <a:xfrm>
            <a:off x="5829157" y="5685268"/>
            <a:ext cx="990600" cy="300082"/>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Bubbler</a:t>
            </a:r>
          </a:p>
        </p:txBody>
      </p:sp>
      <p:pic>
        <p:nvPicPr>
          <p:cNvPr id="2060" name="Picture 12" descr="Image result for home made bong">
            <a:extLst>
              <a:ext uri="{FF2B5EF4-FFF2-40B4-BE49-F238E27FC236}">
                <a16:creationId xmlns:a16="http://schemas.microsoft.com/office/drawing/2014/main" id="{0E8E8445-A323-432A-ABA2-A1A255E5B70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03086" y="3980854"/>
            <a:ext cx="2143125" cy="17044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BD1894E-F419-42D5-BF89-C5BEE82311A4}"/>
              </a:ext>
            </a:extLst>
          </p:cNvPr>
          <p:cNvSpPr txBox="1"/>
          <p:nvPr/>
        </p:nvSpPr>
        <p:spPr>
          <a:xfrm>
            <a:off x="8166027" y="5685268"/>
            <a:ext cx="1876298" cy="300082"/>
          </a:xfrm>
          <a:prstGeom prst="rect">
            <a:avLst/>
          </a:prstGeom>
          <a:noFill/>
        </p:spPr>
        <p:txBody>
          <a:bodyPr wrap="square" rtlCol="0">
            <a:spAutoFit/>
          </a:bodyPr>
          <a:lstStyle/>
          <a:p>
            <a:r>
              <a:rPr lang="en-US" sz="1350" b="1" dirty="0">
                <a:latin typeface="Calibri" panose="020F0502020204030204" pitchFamily="34" charset="0"/>
                <a:cs typeface="Calibri" panose="020F0502020204030204" pitchFamily="34" charset="0"/>
              </a:rPr>
              <a:t>Homemade creations</a:t>
            </a:r>
          </a:p>
        </p:txBody>
      </p:sp>
      <p:sp>
        <p:nvSpPr>
          <p:cNvPr id="27" name="TextBox 26">
            <a:extLst>
              <a:ext uri="{FF2B5EF4-FFF2-40B4-BE49-F238E27FC236}">
                <a16:creationId xmlns:a16="http://schemas.microsoft.com/office/drawing/2014/main" id="{2318D9C6-C21D-4A4E-A7A0-02F386EB10A1}"/>
              </a:ext>
            </a:extLst>
          </p:cNvPr>
          <p:cNvSpPr txBox="1"/>
          <p:nvPr/>
        </p:nvSpPr>
        <p:spPr>
          <a:xfrm>
            <a:off x="3019441" y="1523548"/>
            <a:ext cx="6362700" cy="415498"/>
          </a:xfrm>
          <a:prstGeom prst="rect">
            <a:avLst/>
          </a:prstGeom>
          <a:noFill/>
        </p:spPr>
        <p:txBody>
          <a:bodyPr wrap="square" rtlCol="0" anchor="t">
            <a:spAutoFit/>
          </a:bodyPr>
          <a:lstStyle/>
          <a:p>
            <a:pPr algn="ctr"/>
            <a:r>
              <a:rPr lang="en-US" sz="2100" b="1" dirty="0">
                <a:solidFill>
                  <a:schemeClr val="accent4">
                    <a:lumMod val="75000"/>
                  </a:schemeClr>
                </a:solidFill>
                <a:latin typeface="Avenir Next LT Pro" panose="020B0504020202020204" pitchFamily="34" charset="0"/>
              </a:rPr>
              <a:t>Flower Marijuana Average THC Potency ~ 17%</a:t>
            </a:r>
          </a:p>
        </p:txBody>
      </p:sp>
    </p:spTree>
    <p:extLst>
      <p:ext uri="{BB962C8B-B14F-4D97-AF65-F5344CB8AC3E}">
        <p14:creationId xmlns:p14="http://schemas.microsoft.com/office/powerpoint/2010/main" val="316548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10" name="Picture 6" descr="Image result for popular thc vape devices"/>
          <p:cNvPicPr>
            <a:picLocks noChangeAspect="1" noChangeArrowheads="1"/>
          </p:cNvPicPr>
          <p:nvPr/>
        </p:nvPicPr>
        <p:blipFill>
          <a:blip r:embed="rId3" cstate="print"/>
          <a:srcRect/>
          <a:stretch>
            <a:fillRect/>
          </a:stretch>
        </p:blipFill>
        <p:spPr bwMode="auto">
          <a:xfrm>
            <a:off x="6733150" y="2217321"/>
            <a:ext cx="3417327" cy="3416981"/>
          </a:xfrm>
          <a:prstGeom prst="rect">
            <a:avLst/>
          </a:prstGeom>
          <a:noFill/>
        </p:spPr>
      </p:pic>
      <p:pic>
        <p:nvPicPr>
          <p:cNvPr id="200712" name="Picture 8" descr="Image result for dry herb for vapes"/>
          <p:cNvPicPr>
            <a:picLocks noChangeAspect="1" noChangeArrowheads="1"/>
          </p:cNvPicPr>
          <p:nvPr/>
        </p:nvPicPr>
        <p:blipFill>
          <a:blip r:embed="rId4" cstate="print"/>
          <a:srcRect/>
          <a:stretch>
            <a:fillRect/>
          </a:stretch>
        </p:blipFill>
        <p:spPr bwMode="auto">
          <a:xfrm>
            <a:off x="1766290" y="2217321"/>
            <a:ext cx="4670323" cy="1785082"/>
          </a:xfrm>
          <a:prstGeom prst="rect">
            <a:avLst/>
          </a:prstGeom>
          <a:noFill/>
        </p:spPr>
      </p:pic>
      <p:sp>
        <p:nvSpPr>
          <p:cNvPr id="5" name="Title 1">
            <a:extLst>
              <a:ext uri="{FF2B5EF4-FFF2-40B4-BE49-F238E27FC236}">
                <a16:creationId xmlns:a16="http://schemas.microsoft.com/office/drawing/2014/main" id="{61B11FA8-CFFB-4E3A-8A65-7A783C622603}"/>
              </a:ext>
            </a:extLst>
          </p:cNvPr>
          <p:cNvSpPr>
            <a:spLocks noGrp="1"/>
          </p:cNvSpPr>
          <p:nvPr>
            <p:ph type="title"/>
          </p:nvPr>
        </p:nvSpPr>
        <p:spPr>
          <a:xfrm>
            <a:off x="2209800" y="1125267"/>
            <a:ext cx="7772400" cy="775703"/>
          </a:xfrm>
        </p:spPr>
        <p:txBody>
          <a:bodyPr>
            <a:noAutofit/>
          </a:bodyPr>
          <a:lstStyle/>
          <a:p>
            <a:pPr algn="ctr"/>
            <a:r>
              <a:rPr lang="en-US" sz="4000" b="1" dirty="0">
                <a:solidFill>
                  <a:srgbClr val="002060"/>
                </a:solidFill>
              </a:rPr>
              <a:t>Methods of Consumption: Vaporized</a:t>
            </a:r>
            <a:br>
              <a:rPr lang="en-US" b="1" dirty="0">
                <a:solidFill>
                  <a:srgbClr val="002060"/>
                </a:solidFill>
              </a:rPr>
            </a:br>
            <a:endParaRPr lang="en-US" b="1" dirty="0">
              <a:solidFill>
                <a:srgbClr val="002060"/>
              </a:solidFill>
            </a:endParaRPr>
          </a:p>
        </p:txBody>
      </p:sp>
      <p:sp>
        <p:nvSpPr>
          <p:cNvPr id="2" name="TextBox 1">
            <a:extLst>
              <a:ext uri="{FF2B5EF4-FFF2-40B4-BE49-F238E27FC236}">
                <a16:creationId xmlns:a16="http://schemas.microsoft.com/office/drawing/2014/main" id="{48253C04-14E0-4041-9D6B-121761BB2F49}"/>
              </a:ext>
            </a:extLst>
          </p:cNvPr>
          <p:cNvSpPr txBox="1"/>
          <p:nvPr/>
        </p:nvSpPr>
        <p:spPr>
          <a:xfrm>
            <a:off x="2914650" y="1770258"/>
            <a:ext cx="6362700" cy="415498"/>
          </a:xfrm>
          <a:prstGeom prst="rect">
            <a:avLst/>
          </a:prstGeom>
          <a:noFill/>
        </p:spPr>
        <p:txBody>
          <a:bodyPr wrap="square" rtlCol="0" anchor="t">
            <a:spAutoFit/>
          </a:bodyPr>
          <a:lstStyle/>
          <a:p>
            <a:pPr algn="ctr"/>
            <a:r>
              <a:rPr lang="en-US" sz="2100" b="1" dirty="0">
                <a:solidFill>
                  <a:schemeClr val="accent4">
                    <a:lumMod val="75000"/>
                  </a:schemeClr>
                </a:solidFill>
                <a:latin typeface="Avenir Next LT Pro" panose="020B0504020202020204" pitchFamily="34" charset="0"/>
              </a:rPr>
              <a:t>Dry Herb/Flower Vapes</a:t>
            </a:r>
          </a:p>
        </p:txBody>
      </p:sp>
      <p:sp>
        <p:nvSpPr>
          <p:cNvPr id="3" name="TextBox 2">
            <a:extLst>
              <a:ext uri="{FF2B5EF4-FFF2-40B4-BE49-F238E27FC236}">
                <a16:creationId xmlns:a16="http://schemas.microsoft.com/office/drawing/2014/main" id="{7B41EAA2-F0D9-470C-B983-ED9693300ABB}"/>
              </a:ext>
            </a:extLst>
          </p:cNvPr>
          <p:cNvSpPr txBox="1"/>
          <p:nvPr/>
        </p:nvSpPr>
        <p:spPr>
          <a:xfrm>
            <a:off x="5751023" y="3089218"/>
            <a:ext cx="65" cy="207749"/>
          </a:xfrm>
          <a:prstGeom prst="rect">
            <a:avLst/>
          </a:prstGeom>
          <a:noFill/>
        </p:spPr>
        <p:txBody>
          <a:bodyPr wrap="none" lIns="0" tIns="0" rIns="0" bIns="0" rtlCol="0">
            <a:spAutoFit/>
          </a:bodyPr>
          <a:lstStyle/>
          <a:p>
            <a:endParaRPr lang="en-US" sz="1350" dirty="0"/>
          </a:p>
        </p:txBody>
      </p:sp>
      <p:pic>
        <p:nvPicPr>
          <p:cNvPr id="3074" name="Picture 2" descr="Image result for marijuana vaprizer">
            <a:extLst>
              <a:ext uri="{FF2B5EF4-FFF2-40B4-BE49-F238E27FC236}">
                <a16:creationId xmlns:a16="http://schemas.microsoft.com/office/drawing/2014/main" id="{D4DD8C9E-EE9C-4AA2-94ED-857206478B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582" y="4118379"/>
            <a:ext cx="4670030" cy="1515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B11FA8-CFFB-4E3A-8A65-7A783C622603}"/>
              </a:ext>
            </a:extLst>
          </p:cNvPr>
          <p:cNvSpPr>
            <a:spLocks noGrp="1"/>
          </p:cNvSpPr>
          <p:nvPr>
            <p:ph type="title"/>
          </p:nvPr>
        </p:nvSpPr>
        <p:spPr>
          <a:xfrm>
            <a:off x="2209800" y="1125267"/>
            <a:ext cx="7772400" cy="775703"/>
          </a:xfrm>
        </p:spPr>
        <p:txBody>
          <a:bodyPr>
            <a:noAutofit/>
          </a:bodyPr>
          <a:lstStyle/>
          <a:p>
            <a:pPr algn="ctr"/>
            <a:r>
              <a:rPr lang="en-US" sz="3800" b="1" dirty="0">
                <a:solidFill>
                  <a:srgbClr val="002060"/>
                </a:solidFill>
              </a:rPr>
              <a:t>Methods of Consumption: Vaporized</a:t>
            </a:r>
            <a:br>
              <a:rPr lang="en-US" b="1" dirty="0">
                <a:solidFill>
                  <a:srgbClr val="002060"/>
                </a:solidFill>
              </a:rPr>
            </a:br>
            <a:endParaRPr lang="en-US" b="1" dirty="0">
              <a:solidFill>
                <a:srgbClr val="002060"/>
              </a:solidFill>
            </a:endParaRPr>
          </a:p>
        </p:txBody>
      </p:sp>
      <p:sp>
        <p:nvSpPr>
          <p:cNvPr id="2" name="TextBox 1">
            <a:extLst>
              <a:ext uri="{FF2B5EF4-FFF2-40B4-BE49-F238E27FC236}">
                <a16:creationId xmlns:a16="http://schemas.microsoft.com/office/drawing/2014/main" id="{48253C04-14E0-4041-9D6B-121761BB2F49}"/>
              </a:ext>
            </a:extLst>
          </p:cNvPr>
          <p:cNvSpPr txBox="1"/>
          <p:nvPr/>
        </p:nvSpPr>
        <p:spPr>
          <a:xfrm>
            <a:off x="2743200" y="1739266"/>
            <a:ext cx="6362700" cy="738664"/>
          </a:xfrm>
          <a:prstGeom prst="rect">
            <a:avLst/>
          </a:prstGeom>
          <a:noFill/>
        </p:spPr>
        <p:txBody>
          <a:bodyPr wrap="square" rtlCol="0" anchor="t">
            <a:spAutoFit/>
          </a:bodyPr>
          <a:lstStyle/>
          <a:p>
            <a:pPr algn="ctr"/>
            <a:r>
              <a:rPr lang="en-US" sz="2100" b="1" dirty="0">
                <a:solidFill>
                  <a:schemeClr val="accent4">
                    <a:lumMod val="75000"/>
                  </a:schemeClr>
                </a:solidFill>
                <a:latin typeface="Avenir Next LT Pro" panose="020B0504020202020204" pitchFamily="34" charset="0"/>
              </a:rPr>
              <a:t>Concentrates: Average THC Potency ~ 60-99%</a:t>
            </a:r>
          </a:p>
          <a:p>
            <a:pPr algn="ctr"/>
            <a:endParaRPr lang="en-US" sz="2100" b="1" dirty="0">
              <a:solidFill>
                <a:schemeClr val="accent4">
                  <a:lumMod val="75000"/>
                </a:schemeClr>
              </a:solidFill>
              <a:latin typeface="Avenir Next LT Pro" panose="020B0504020202020204" pitchFamily="34" charset="0"/>
            </a:endParaRPr>
          </a:p>
        </p:txBody>
      </p:sp>
      <p:sp>
        <p:nvSpPr>
          <p:cNvPr id="3" name="TextBox 2">
            <a:extLst>
              <a:ext uri="{FF2B5EF4-FFF2-40B4-BE49-F238E27FC236}">
                <a16:creationId xmlns:a16="http://schemas.microsoft.com/office/drawing/2014/main" id="{7B41EAA2-F0D9-470C-B983-ED9693300ABB}"/>
              </a:ext>
            </a:extLst>
          </p:cNvPr>
          <p:cNvSpPr txBox="1"/>
          <p:nvPr/>
        </p:nvSpPr>
        <p:spPr>
          <a:xfrm>
            <a:off x="5751023" y="3089218"/>
            <a:ext cx="65" cy="207749"/>
          </a:xfrm>
          <a:prstGeom prst="rect">
            <a:avLst/>
          </a:prstGeom>
          <a:noFill/>
        </p:spPr>
        <p:txBody>
          <a:bodyPr wrap="none" lIns="0" tIns="0" rIns="0" bIns="0" rtlCol="0">
            <a:spAutoFit/>
          </a:bodyPr>
          <a:lstStyle/>
          <a:p>
            <a:endParaRPr lang="en-US" sz="1350" dirty="0"/>
          </a:p>
        </p:txBody>
      </p:sp>
      <p:pic>
        <p:nvPicPr>
          <p:cNvPr id="5122" name="Picture 2" descr="Image result for arijuana concntrates">
            <a:extLst>
              <a:ext uri="{FF2B5EF4-FFF2-40B4-BE49-F238E27FC236}">
                <a16:creationId xmlns:a16="http://schemas.microsoft.com/office/drawing/2014/main" id="{6BF9C593-88A7-4BD7-9D9F-55EB6FA182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2" y="2209801"/>
            <a:ext cx="7772399" cy="362413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924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Image result for how to use a wax dab pen"/>
          <p:cNvPicPr>
            <a:picLocks noChangeAspect="1" noChangeArrowheads="1"/>
          </p:cNvPicPr>
          <p:nvPr/>
        </p:nvPicPr>
        <p:blipFill>
          <a:blip r:embed="rId3" cstate="print"/>
          <a:srcRect/>
          <a:stretch>
            <a:fillRect/>
          </a:stretch>
        </p:blipFill>
        <p:spPr bwMode="auto">
          <a:xfrm>
            <a:off x="1701801" y="1922526"/>
            <a:ext cx="4394200" cy="3595624"/>
          </a:xfrm>
          <a:prstGeom prst="rect">
            <a:avLst/>
          </a:prstGeom>
          <a:noFill/>
          <a:ln>
            <a:solidFill>
              <a:schemeClr val="tx2"/>
            </a:solidFill>
          </a:ln>
        </p:spPr>
      </p:pic>
      <p:sp>
        <p:nvSpPr>
          <p:cNvPr id="6" name="Title 1">
            <a:extLst>
              <a:ext uri="{FF2B5EF4-FFF2-40B4-BE49-F238E27FC236}">
                <a16:creationId xmlns:a16="http://schemas.microsoft.com/office/drawing/2014/main" id="{318E6DE8-21C8-4D18-8D29-D657EB29B6BE}"/>
              </a:ext>
            </a:extLst>
          </p:cNvPr>
          <p:cNvSpPr>
            <a:spLocks noGrp="1"/>
          </p:cNvSpPr>
          <p:nvPr>
            <p:ph type="title"/>
          </p:nvPr>
        </p:nvSpPr>
        <p:spPr>
          <a:xfrm>
            <a:off x="2209800" y="1151719"/>
            <a:ext cx="7772400" cy="857250"/>
          </a:xfrm>
        </p:spPr>
        <p:txBody>
          <a:bodyPr>
            <a:noAutofit/>
          </a:bodyPr>
          <a:lstStyle/>
          <a:p>
            <a:pPr algn="ctr"/>
            <a:r>
              <a:rPr lang="en-US" sz="3800" b="1" dirty="0">
                <a:solidFill>
                  <a:srgbClr val="002060"/>
                </a:solidFill>
              </a:rPr>
              <a:t>Methods of Consumption: Vaporized</a:t>
            </a:r>
            <a:br>
              <a:rPr lang="en-US" b="1" dirty="0">
                <a:solidFill>
                  <a:srgbClr val="002060"/>
                </a:solidFill>
              </a:rPr>
            </a:br>
            <a:endParaRPr lang="en-US" b="1" dirty="0">
              <a:solidFill>
                <a:srgbClr val="002060"/>
              </a:solidFill>
            </a:endParaRPr>
          </a:p>
        </p:txBody>
      </p:sp>
      <p:sp>
        <p:nvSpPr>
          <p:cNvPr id="10" name="TextBox 9">
            <a:extLst>
              <a:ext uri="{FF2B5EF4-FFF2-40B4-BE49-F238E27FC236}">
                <a16:creationId xmlns:a16="http://schemas.microsoft.com/office/drawing/2014/main" id="{8E728ACB-C714-459D-8D3D-505B27DDD24B}"/>
              </a:ext>
            </a:extLst>
          </p:cNvPr>
          <p:cNvSpPr txBox="1"/>
          <p:nvPr/>
        </p:nvSpPr>
        <p:spPr>
          <a:xfrm>
            <a:off x="1840452" y="1888365"/>
            <a:ext cx="3665913" cy="415498"/>
          </a:xfrm>
          <a:prstGeom prst="rect">
            <a:avLst/>
          </a:prstGeom>
          <a:noFill/>
        </p:spPr>
        <p:txBody>
          <a:bodyPr wrap="square" rtlCol="0" anchor="t">
            <a:spAutoFit/>
          </a:bodyPr>
          <a:lstStyle/>
          <a:p>
            <a:r>
              <a:rPr lang="en-US" sz="2100" b="1" dirty="0">
                <a:solidFill>
                  <a:schemeClr val="accent4">
                    <a:lumMod val="75000"/>
                  </a:schemeClr>
                </a:solidFill>
                <a:latin typeface="Poppins"/>
              </a:rPr>
              <a:t>Wax/Dab Pens</a:t>
            </a:r>
          </a:p>
        </p:txBody>
      </p:sp>
      <p:cxnSp>
        <p:nvCxnSpPr>
          <p:cNvPr id="14" name="Straight Connector 13">
            <a:extLst>
              <a:ext uri="{FF2B5EF4-FFF2-40B4-BE49-F238E27FC236}">
                <a16:creationId xmlns:a16="http://schemas.microsoft.com/office/drawing/2014/main" id="{DED6E237-F8ED-4AE9-A081-1B9B7E13560E}"/>
              </a:ext>
            </a:extLst>
          </p:cNvPr>
          <p:cNvCxnSpPr>
            <a:cxnSpLocks/>
          </p:cNvCxnSpPr>
          <p:nvPr/>
        </p:nvCxnSpPr>
        <p:spPr>
          <a:xfrm flipV="1">
            <a:off x="9127435" y="5784167"/>
            <a:ext cx="0" cy="147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46" name="Picture 2" descr="Image result for dab rig">
            <a:extLst>
              <a:ext uri="{FF2B5EF4-FFF2-40B4-BE49-F238E27FC236}">
                <a16:creationId xmlns:a16="http://schemas.microsoft.com/office/drawing/2014/main" id="{07615256-6365-4FE5-A177-4A9CAFF54A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4652" y="1907827"/>
            <a:ext cx="4255549" cy="36088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4015808-539C-4B61-BD41-685459E386C9}"/>
              </a:ext>
            </a:extLst>
          </p:cNvPr>
          <p:cNvSpPr txBox="1"/>
          <p:nvPr/>
        </p:nvSpPr>
        <p:spPr>
          <a:xfrm>
            <a:off x="6362700" y="1921081"/>
            <a:ext cx="1612900" cy="415498"/>
          </a:xfrm>
          <a:prstGeom prst="rect">
            <a:avLst/>
          </a:prstGeom>
          <a:noFill/>
        </p:spPr>
        <p:txBody>
          <a:bodyPr wrap="square" rtlCol="0">
            <a:spAutoFit/>
          </a:bodyPr>
          <a:lstStyle/>
          <a:p>
            <a:r>
              <a:rPr lang="en-US" sz="2100" dirty="0">
                <a:solidFill>
                  <a:schemeClr val="bg1"/>
                </a:solidFill>
                <a:latin typeface="Arial Narrow" panose="020B0606020202030204" pitchFamily="34" charset="0"/>
              </a:rPr>
              <a:t>Dab Rig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pular disposable oil vape pens">
            <a:extLst>
              <a:ext uri="{FF2B5EF4-FFF2-40B4-BE49-F238E27FC236}">
                <a16:creationId xmlns:a16="http://schemas.microsoft.com/office/drawing/2014/main" id="{64499404-9F59-408F-BC8F-D096686F4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3279" y="4019085"/>
            <a:ext cx="2136122" cy="1607344"/>
          </a:xfrm>
          <a:prstGeom prst="rect">
            <a:avLst/>
          </a:prstGeom>
          <a:noFill/>
          <a:extLst>
            <a:ext uri="{909E8E84-426E-40DD-AFC4-6F175D3DCCD1}">
              <a14:hiddenFill xmlns:a14="http://schemas.microsoft.com/office/drawing/2010/main">
                <a:solidFill>
                  <a:srgbClr val="FFFFFF"/>
                </a:solidFill>
              </a14:hiddenFill>
            </a:ext>
          </a:extLst>
        </p:spPr>
      </p:pic>
      <p:pic>
        <p:nvPicPr>
          <p:cNvPr id="202756" name="Picture 4" descr="Image result for vape pens and carts"/>
          <p:cNvPicPr>
            <a:picLocks noChangeAspect="1" noChangeArrowheads="1"/>
          </p:cNvPicPr>
          <p:nvPr/>
        </p:nvPicPr>
        <p:blipFill>
          <a:blip r:embed="rId4" cstate="print"/>
          <a:srcRect/>
          <a:stretch>
            <a:fillRect/>
          </a:stretch>
        </p:blipFill>
        <p:spPr bwMode="auto">
          <a:xfrm>
            <a:off x="5916706" y="2102844"/>
            <a:ext cx="3810000" cy="1785938"/>
          </a:xfrm>
          <a:prstGeom prst="rect">
            <a:avLst/>
          </a:prstGeom>
          <a:noFill/>
        </p:spPr>
      </p:pic>
      <p:pic>
        <p:nvPicPr>
          <p:cNvPr id="202758" name="Picture 6" descr="Image result for popular oil vape pens"/>
          <p:cNvPicPr>
            <a:picLocks noChangeAspect="1" noChangeArrowheads="1"/>
          </p:cNvPicPr>
          <p:nvPr/>
        </p:nvPicPr>
        <p:blipFill>
          <a:blip r:embed="rId5" cstate="print"/>
          <a:srcRect/>
          <a:stretch>
            <a:fillRect/>
          </a:stretch>
        </p:blipFill>
        <p:spPr bwMode="auto">
          <a:xfrm>
            <a:off x="5889813" y="4093043"/>
            <a:ext cx="2924175" cy="1459430"/>
          </a:xfrm>
          <a:prstGeom prst="rect">
            <a:avLst/>
          </a:prstGeom>
          <a:noFill/>
        </p:spPr>
      </p:pic>
      <p:grpSp>
        <p:nvGrpSpPr>
          <p:cNvPr id="2" name="Group 1">
            <a:extLst>
              <a:ext uri="{FF2B5EF4-FFF2-40B4-BE49-F238E27FC236}">
                <a16:creationId xmlns:a16="http://schemas.microsoft.com/office/drawing/2014/main" id="{712A0B5E-15A2-45B3-BF85-0ED22AC0A540}"/>
              </a:ext>
            </a:extLst>
          </p:cNvPr>
          <p:cNvGrpSpPr/>
          <p:nvPr/>
        </p:nvGrpSpPr>
        <p:grpSpPr>
          <a:xfrm>
            <a:off x="1511672" y="1998250"/>
            <a:ext cx="4267200" cy="3710634"/>
            <a:chOff x="65741" y="911197"/>
            <a:chExt cx="5689600" cy="4947512"/>
          </a:xfrm>
        </p:grpSpPr>
        <p:pic>
          <p:nvPicPr>
            <p:cNvPr id="202762" name="Picture 10" descr="Image result for vape pen kit"/>
            <p:cNvPicPr>
              <a:picLocks noChangeAspect="1" noChangeArrowheads="1"/>
            </p:cNvPicPr>
            <p:nvPr/>
          </p:nvPicPr>
          <p:blipFill>
            <a:blip r:embed="rId6" cstate="print"/>
            <a:srcRect/>
            <a:stretch>
              <a:fillRect/>
            </a:stretch>
          </p:blipFill>
          <p:spPr bwMode="auto">
            <a:xfrm>
              <a:off x="65741" y="911197"/>
              <a:ext cx="5689600" cy="4267201"/>
            </a:xfrm>
            <a:prstGeom prst="rect">
              <a:avLst/>
            </a:prstGeom>
            <a:noFill/>
          </p:spPr>
        </p:pic>
        <p:sp>
          <p:nvSpPr>
            <p:cNvPr id="11" name="TextBox 10"/>
            <p:cNvSpPr txBox="1"/>
            <p:nvPr/>
          </p:nvSpPr>
          <p:spPr>
            <a:xfrm>
              <a:off x="896472" y="5181600"/>
              <a:ext cx="1828800" cy="400109"/>
            </a:xfrm>
            <a:prstGeom prst="rect">
              <a:avLst/>
            </a:prstGeom>
            <a:noFill/>
          </p:spPr>
          <p:txBody>
            <a:bodyPr wrap="square" rtlCol="0">
              <a:spAutoFit/>
            </a:bodyPr>
            <a:lstStyle/>
            <a:p>
              <a:r>
                <a:rPr lang="en-US" sz="1350" dirty="0">
                  <a:latin typeface="Calibri" panose="020F0502020204030204" pitchFamily="34" charset="0"/>
                  <a:cs typeface="Calibri" panose="020F0502020204030204" pitchFamily="34" charset="0"/>
                </a:rPr>
                <a:t>Charger</a:t>
              </a:r>
            </a:p>
          </p:txBody>
        </p:sp>
        <p:sp>
          <p:nvSpPr>
            <p:cNvPr id="12" name="TextBox 11"/>
            <p:cNvSpPr txBox="1"/>
            <p:nvPr/>
          </p:nvSpPr>
          <p:spPr>
            <a:xfrm>
              <a:off x="3711390" y="5181601"/>
              <a:ext cx="1739153" cy="677108"/>
            </a:xfrm>
            <a:prstGeom prst="rect">
              <a:avLst/>
            </a:prstGeom>
            <a:noFill/>
          </p:spPr>
          <p:txBody>
            <a:bodyPr wrap="square" rtlCol="0">
              <a:spAutoFit/>
            </a:bodyPr>
            <a:lstStyle/>
            <a:p>
              <a:pPr algn="ctr"/>
              <a:r>
                <a:rPr lang="en-US" sz="1350" dirty="0">
                  <a:latin typeface="Calibri" panose="020F0502020204030204" pitchFamily="34" charset="0"/>
                  <a:cs typeface="Calibri" panose="020F0502020204030204" pitchFamily="34" charset="0"/>
                </a:rPr>
                <a:t>Cartridge </a:t>
              </a:r>
            </a:p>
            <a:p>
              <a:pPr algn="ctr"/>
              <a:r>
                <a:rPr lang="en-US" sz="1350" dirty="0">
                  <a:latin typeface="Calibri" panose="020F0502020204030204" pitchFamily="34" charset="0"/>
                  <a:cs typeface="Calibri" panose="020F0502020204030204" pitchFamily="34" charset="0"/>
                </a:rPr>
                <a:t>“Cart”</a:t>
              </a:r>
            </a:p>
          </p:txBody>
        </p:sp>
        <p:sp>
          <p:nvSpPr>
            <p:cNvPr id="13" name="TextBox 12"/>
            <p:cNvSpPr txBox="1"/>
            <p:nvPr/>
          </p:nvSpPr>
          <p:spPr>
            <a:xfrm>
              <a:off x="2209232" y="5181600"/>
              <a:ext cx="1828800" cy="400109"/>
            </a:xfrm>
            <a:prstGeom prst="rect">
              <a:avLst/>
            </a:prstGeom>
            <a:noFill/>
          </p:spPr>
          <p:txBody>
            <a:bodyPr wrap="square" rtlCol="0">
              <a:spAutoFit/>
            </a:bodyPr>
            <a:lstStyle/>
            <a:p>
              <a:pPr algn="ctr"/>
              <a:r>
                <a:rPr lang="en-US" sz="1350" dirty="0">
                  <a:latin typeface="Calibri" panose="020F0502020204030204" pitchFamily="34" charset="0"/>
                  <a:cs typeface="Calibri" panose="020F0502020204030204" pitchFamily="34" charset="0"/>
                </a:rPr>
                <a:t>Battery</a:t>
              </a:r>
            </a:p>
          </p:txBody>
        </p:sp>
      </p:grpSp>
      <p:sp>
        <p:nvSpPr>
          <p:cNvPr id="22" name="Title 1">
            <a:extLst>
              <a:ext uri="{FF2B5EF4-FFF2-40B4-BE49-F238E27FC236}">
                <a16:creationId xmlns:a16="http://schemas.microsoft.com/office/drawing/2014/main" id="{4491EDE4-1F9E-4938-9B7B-AF228C064E0D}"/>
              </a:ext>
            </a:extLst>
          </p:cNvPr>
          <p:cNvSpPr txBox="1">
            <a:spLocks/>
          </p:cNvSpPr>
          <p:nvPr/>
        </p:nvSpPr>
        <p:spPr>
          <a:xfrm>
            <a:off x="2195905" y="970555"/>
            <a:ext cx="7772400" cy="96082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b="1" dirty="0">
              <a:solidFill>
                <a:srgbClr val="002060"/>
              </a:solidFill>
              <a:latin typeface="Avenir Next LT Pro" panose="020B0504020202020204" pitchFamily="34" charset="0"/>
            </a:endParaRPr>
          </a:p>
          <a:p>
            <a:pPr algn="ctr"/>
            <a:r>
              <a:rPr lang="en-US" sz="3300" b="1" dirty="0">
                <a:solidFill>
                  <a:srgbClr val="002060"/>
                </a:solidFill>
                <a:latin typeface="Avenir Next LT Pro" panose="020B0504020202020204" pitchFamily="34" charset="0"/>
              </a:rPr>
              <a:t>Methods of Consumption: Vaporized</a:t>
            </a:r>
            <a:br>
              <a:rPr lang="en-US" sz="3300" b="1" dirty="0">
                <a:solidFill>
                  <a:srgbClr val="002060"/>
                </a:solidFill>
                <a:latin typeface="Avenir Next LT Pro" panose="020B0504020202020204" pitchFamily="34" charset="0"/>
              </a:rPr>
            </a:br>
            <a:r>
              <a:rPr lang="en-US" sz="2100" b="1" dirty="0">
                <a:solidFill>
                  <a:schemeClr val="accent4">
                    <a:lumMod val="75000"/>
                  </a:schemeClr>
                </a:solidFill>
                <a:latin typeface="Avenir Next LT Pro" panose="020B0504020202020204" pitchFamily="34" charset="0"/>
              </a:rPr>
              <a:t>THC Oil Pens: Average THC Potency ~ 15-90+%</a:t>
            </a:r>
            <a:br>
              <a:rPr lang="en-US" sz="3300" b="1" dirty="0">
                <a:solidFill>
                  <a:schemeClr val="accent4">
                    <a:lumMod val="75000"/>
                  </a:schemeClr>
                </a:solidFill>
                <a:latin typeface="Avenir Next LT Pro" panose="020B0504020202020204" pitchFamily="34" charset="0"/>
              </a:rPr>
            </a:br>
            <a:endParaRPr lang="en-US" sz="3300" dirty="0">
              <a:latin typeface="Avenir Next LT Pro" panose="020B0504020202020204" pitchFamily="34" charset="0"/>
              <a:ea typeface="+mj-lt"/>
              <a:cs typeface="+mj-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070E4A-A64E-47D0-BE02-F337ADF5B288}"/>
              </a:ext>
            </a:extLst>
          </p:cNvPr>
          <p:cNvSpPr txBox="1">
            <a:spLocks noGrp="1"/>
          </p:cNvSpPr>
          <p:nvPr>
            <p:ph type="title"/>
          </p:nvPr>
        </p:nvSpPr>
        <p:spPr>
          <a:xfrm>
            <a:off x="2152650" y="955374"/>
            <a:ext cx="7886700" cy="994172"/>
          </a:xfrm>
          <a:prstGeom prst="rect">
            <a:avLst/>
          </a:prstGeom>
        </p:spPr>
        <p:txBody>
          <a:bodyPr vert="horz" wrap="square" lIns="68580" tIns="34290" rIns="68580" bIns="3429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002060"/>
                </a:solidFill>
                <a:latin typeface="Avenir Next LT Pro" panose="020B0504020202020204" pitchFamily="34" charset="0"/>
              </a:rPr>
              <a:t>Methods of Consumption: Eaten/Edibles</a:t>
            </a:r>
            <a:br>
              <a:rPr lang="en-US" sz="4000" b="1" dirty="0">
                <a:solidFill>
                  <a:srgbClr val="002060"/>
                </a:solidFill>
                <a:latin typeface="Avenir Next LT Pro" panose="020B0504020202020204" pitchFamily="34" charset="0"/>
              </a:rPr>
            </a:br>
            <a:endParaRPr lang="en-US" sz="4000" b="1" dirty="0">
              <a:solidFill>
                <a:srgbClr val="002060"/>
              </a:solidFill>
              <a:latin typeface="Avenir Next LT Pro" panose="020B0504020202020204" pitchFamily="34" charset="0"/>
            </a:endParaRPr>
          </a:p>
        </p:txBody>
      </p:sp>
      <p:pic>
        <p:nvPicPr>
          <p:cNvPr id="7170" name="Picture 2" descr="Image result for marijuana edibles">
            <a:extLst>
              <a:ext uri="{FF2B5EF4-FFF2-40B4-BE49-F238E27FC236}">
                <a16:creationId xmlns:a16="http://schemas.microsoft.com/office/drawing/2014/main" id="{44B87093-0CA6-457F-9C21-9A75436E83B1}"/>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44750" y="1832767"/>
            <a:ext cx="3498851" cy="193098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marijuana edibles">
            <a:extLst>
              <a:ext uri="{FF2B5EF4-FFF2-40B4-BE49-F238E27FC236}">
                <a16:creationId xmlns:a16="http://schemas.microsoft.com/office/drawing/2014/main" id="{92863A92-5894-48E3-BBF3-F4F751C8AB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2" y="1832767"/>
            <a:ext cx="3594099" cy="193098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marijuana drinks">
            <a:extLst>
              <a:ext uri="{FF2B5EF4-FFF2-40B4-BE49-F238E27FC236}">
                <a16:creationId xmlns:a16="http://schemas.microsoft.com/office/drawing/2014/main" id="{B866B2E9-96DE-4378-B57E-AD502E5AD7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4750" y="3930069"/>
            <a:ext cx="3498851" cy="193098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marijuana edibles">
            <a:extLst>
              <a:ext uri="{FF2B5EF4-FFF2-40B4-BE49-F238E27FC236}">
                <a16:creationId xmlns:a16="http://schemas.microsoft.com/office/drawing/2014/main" id="{00AFD476-F7E0-43F0-B752-AEF72FCF73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8401" y="3930069"/>
            <a:ext cx="3594100" cy="187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97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2D63-19D1-930E-BA93-575FBC45C11C}"/>
              </a:ext>
            </a:extLst>
          </p:cNvPr>
          <p:cNvSpPr>
            <a:spLocks noGrp="1"/>
          </p:cNvSpPr>
          <p:nvPr>
            <p:ph type="title"/>
          </p:nvPr>
        </p:nvSpPr>
        <p:spPr/>
        <p:txBody>
          <a:bodyPr/>
          <a:lstStyle/>
          <a:p>
            <a:r>
              <a:rPr lang="en-US" dirty="0">
                <a:solidFill>
                  <a:schemeClr val="tx1"/>
                </a:solidFill>
              </a:rPr>
              <a:t>Objectives</a:t>
            </a:r>
          </a:p>
        </p:txBody>
      </p:sp>
      <p:sp>
        <p:nvSpPr>
          <p:cNvPr id="3" name="Text Placeholder 2">
            <a:extLst>
              <a:ext uri="{FF2B5EF4-FFF2-40B4-BE49-F238E27FC236}">
                <a16:creationId xmlns:a16="http://schemas.microsoft.com/office/drawing/2014/main" id="{C07B0AF8-98C0-3F93-D64E-7C84B23AE129}"/>
              </a:ext>
            </a:extLst>
          </p:cNvPr>
          <p:cNvSpPr>
            <a:spLocks noGrp="1"/>
          </p:cNvSpPr>
          <p:nvPr>
            <p:ph type="body" idx="1"/>
          </p:nvPr>
        </p:nvSpPr>
        <p:spPr/>
        <p:txBody>
          <a:bodyPr/>
          <a:lstStyle/>
          <a:p>
            <a:r>
              <a:rPr lang="en-US" sz="2800" dirty="0">
                <a:solidFill>
                  <a:schemeClr val="tx1"/>
                </a:solidFill>
              </a:rPr>
              <a:t>Be able to identify the various levels or cannabis availability in the US</a:t>
            </a:r>
          </a:p>
          <a:p>
            <a:r>
              <a:rPr lang="en-US" sz="2800" dirty="0">
                <a:solidFill>
                  <a:schemeClr val="tx1"/>
                </a:solidFill>
              </a:rPr>
              <a:t>Be able to define and describe addiction as a physiological brain-based disease</a:t>
            </a:r>
          </a:p>
          <a:p>
            <a:r>
              <a:rPr lang="en-US" sz="2800" dirty="0">
                <a:solidFill>
                  <a:schemeClr val="tx1"/>
                </a:solidFill>
              </a:rPr>
              <a:t>Identify various ways how cannabis affects mental and physical performance</a:t>
            </a:r>
          </a:p>
          <a:p>
            <a:r>
              <a:rPr lang="en-US" sz="2800" dirty="0">
                <a:solidFill>
                  <a:schemeClr val="tx1"/>
                </a:solidFill>
              </a:rPr>
              <a:t>Identify various ethical and legal considerations of clients using cannabis</a:t>
            </a:r>
          </a:p>
        </p:txBody>
      </p:sp>
    </p:spTree>
    <p:extLst>
      <p:ext uri="{BB962C8B-B14F-4D97-AF65-F5344CB8AC3E}">
        <p14:creationId xmlns:p14="http://schemas.microsoft.com/office/powerpoint/2010/main" val="4995726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1194-69DC-FDB4-AE20-288214B6CDD1}"/>
              </a:ext>
            </a:extLst>
          </p:cNvPr>
          <p:cNvSpPr>
            <a:spLocks noGrp="1"/>
          </p:cNvSpPr>
          <p:nvPr>
            <p:ph type="title"/>
          </p:nvPr>
        </p:nvSpPr>
        <p:spPr/>
        <p:txBody>
          <a:bodyPr/>
          <a:lstStyle/>
          <a:p>
            <a:r>
              <a:rPr lang="en-US" dirty="0">
                <a:solidFill>
                  <a:schemeClr val="tx1"/>
                </a:solidFill>
              </a:rPr>
              <a:t>Direct Consequences of Access</a:t>
            </a:r>
          </a:p>
        </p:txBody>
      </p:sp>
      <p:sp>
        <p:nvSpPr>
          <p:cNvPr id="3" name="Content Placeholder 2">
            <a:extLst>
              <a:ext uri="{FF2B5EF4-FFF2-40B4-BE49-F238E27FC236}">
                <a16:creationId xmlns:a16="http://schemas.microsoft.com/office/drawing/2014/main" id="{BE1771BD-774F-6D3E-C5CD-742912F938E1}"/>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L</a:t>
            </a:r>
            <a:r>
              <a:rPr lang="en-US" b="0" i="0" dirty="0">
                <a:effectLst/>
                <a:latin typeface="Calibri" panose="020F0502020204030204" pitchFamily="34" charset="0"/>
                <a:cs typeface="Calibri" panose="020F0502020204030204" pitchFamily="34" charset="0"/>
              </a:rPr>
              <a:t>egalizing recreational cannabis for adult use is associated with increases in pediatric cannabis poisonings (NIH).</a:t>
            </a:r>
          </a:p>
          <a:p>
            <a:r>
              <a:rPr lang="en-US" b="0" i="0" dirty="0">
                <a:effectLst/>
                <a:latin typeface="Calibri" panose="020F0502020204030204" pitchFamily="34" charset="0"/>
                <a:cs typeface="Calibri" panose="020F0502020204030204" pitchFamily="34" charset="0"/>
              </a:rPr>
              <a:t>Young children with cannabis poisoning frequently present with high-acuity conditions, including a decreased level of consciousness, respiratory depression, and seizures (NIH)</a:t>
            </a:r>
            <a:r>
              <a:rPr lang="en-US" dirty="0">
                <a:latin typeface="Calibri" panose="020F0502020204030204" pitchFamily="34" charset="0"/>
                <a:cs typeface="Calibri" panose="020F0502020204030204" pitchFamily="34" charset="0"/>
              </a:rPr>
              <a:t>.</a:t>
            </a:r>
          </a:p>
          <a:p>
            <a:r>
              <a:rPr lang="en-US" b="0" i="0" dirty="0">
                <a:effectLst/>
                <a:latin typeface="Calibri" panose="020F0502020204030204" pitchFamily="34" charset="0"/>
                <a:cs typeface="Calibri" panose="020F0502020204030204" pitchFamily="34" charset="0"/>
              </a:rPr>
              <a:t>Pittsburgh </a:t>
            </a:r>
            <a:r>
              <a:rPr lang="en-US" i="0" dirty="0">
                <a:effectLst/>
                <a:latin typeface="Calibri" panose="020F0502020204030204" pitchFamily="34" charset="0"/>
                <a:cs typeface="Calibri" panose="020F0502020204030204" pitchFamily="34" charset="0"/>
              </a:rPr>
              <a:t>Poison</a:t>
            </a:r>
            <a:r>
              <a:rPr lang="en-US" b="0" i="0" dirty="0">
                <a:effectLst/>
                <a:latin typeface="Calibri" panose="020F0502020204030204" pitchFamily="34" charset="0"/>
                <a:cs typeface="Calibri" panose="020F0502020204030204" pitchFamily="34" charset="0"/>
              </a:rPr>
              <a:t> Center of UPMC for </a:t>
            </a:r>
            <a:r>
              <a:rPr lang="en-US" i="0" dirty="0">
                <a:effectLst/>
                <a:latin typeface="Calibri" panose="020F0502020204030204" pitchFamily="34" charset="0"/>
                <a:cs typeface="Calibri" panose="020F0502020204030204" pitchFamily="34" charset="0"/>
              </a:rPr>
              <a:t>marijuana</a:t>
            </a:r>
            <a:r>
              <a:rPr lang="en-US" b="0" i="0" dirty="0">
                <a:effectLst/>
                <a:latin typeface="Calibri" panose="020F0502020204030204" pitchFamily="34" charset="0"/>
                <a:cs typeface="Calibri" panose="020F0502020204030204" pitchFamily="34" charset="0"/>
              </a:rPr>
              <a:t> exposure in </a:t>
            </a:r>
            <a:r>
              <a:rPr lang="en-US" i="0" dirty="0">
                <a:effectLst/>
                <a:latin typeface="Calibri" panose="020F0502020204030204" pitchFamily="34" charset="0"/>
                <a:cs typeface="Calibri" panose="020F0502020204030204" pitchFamily="34" charset="0"/>
              </a:rPr>
              <a:t>children</a:t>
            </a:r>
            <a:r>
              <a:rPr lang="en-US" b="0" i="0" dirty="0">
                <a:effectLst/>
                <a:latin typeface="Calibri" panose="020F0502020204030204" pitchFamily="34" charset="0"/>
                <a:cs typeface="Calibri" panose="020F0502020204030204" pitchFamily="34" charset="0"/>
              </a:rPr>
              <a:t> younger than 13 </a:t>
            </a:r>
            <a:r>
              <a:rPr lang="en-US" i="0" dirty="0">
                <a:effectLst/>
                <a:latin typeface="Calibri" panose="020F0502020204030204" pitchFamily="34" charset="0"/>
                <a:cs typeface="Calibri" panose="020F0502020204030204" pitchFamily="34" charset="0"/>
              </a:rPr>
              <a:t>increased</a:t>
            </a:r>
            <a:r>
              <a:rPr lang="en-US" b="0" i="0" dirty="0">
                <a:effectLst/>
                <a:latin typeface="Calibri" panose="020F0502020204030204" pitchFamily="34" charset="0"/>
                <a:cs typeface="Calibri" panose="020F0502020204030204" pitchFamily="34" charset="0"/>
              </a:rPr>
              <a:t> from 25 in 2019 to 86 in 2022 with 23% needing acute hospitalization (UPMC).</a:t>
            </a:r>
          </a:p>
          <a:p>
            <a:r>
              <a:rPr lang="en-US" dirty="0">
                <a:latin typeface="Calibri" panose="020F0502020204030204" pitchFamily="34" charset="0"/>
                <a:cs typeface="Calibri" panose="020F0502020204030204" pitchFamily="34" charset="0"/>
              </a:rPr>
              <a:t>Straining an already overextended system.</a:t>
            </a:r>
          </a:p>
        </p:txBody>
      </p:sp>
    </p:spTree>
    <p:extLst>
      <p:ext uri="{BB962C8B-B14F-4D97-AF65-F5344CB8AC3E}">
        <p14:creationId xmlns:p14="http://schemas.microsoft.com/office/powerpoint/2010/main" val="1323141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64090-5CF9-43DE-98CB-E10EBC322891}"/>
              </a:ext>
            </a:extLst>
          </p:cNvPr>
          <p:cNvSpPr>
            <a:spLocks noGrp="1"/>
          </p:cNvSpPr>
          <p:nvPr>
            <p:ph type="title"/>
          </p:nvPr>
        </p:nvSpPr>
        <p:spPr/>
        <p:txBody>
          <a:bodyPr/>
          <a:lstStyle/>
          <a:p>
            <a:r>
              <a:rPr lang="en-US" dirty="0">
                <a:solidFill>
                  <a:schemeClr val="tx1"/>
                </a:solidFill>
              </a:rPr>
              <a:t>Legal vs. illegal dispensaries </a:t>
            </a:r>
          </a:p>
        </p:txBody>
      </p:sp>
      <p:pic>
        <p:nvPicPr>
          <p:cNvPr id="5" name="Content Placeholder 4">
            <a:extLst>
              <a:ext uri="{FF2B5EF4-FFF2-40B4-BE49-F238E27FC236}">
                <a16:creationId xmlns:a16="http://schemas.microsoft.com/office/drawing/2014/main" id="{1D71CAC1-D89E-9610-7A26-F708B2515859}"/>
              </a:ext>
            </a:extLst>
          </p:cNvPr>
          <p:cNvPicPr>
            <a:picLocks noGrp="1" noChangeAspect="1"/>
          </p:cNvPicPr>
          <p:nvPr>
            <p:ph idx="1"/>
          </p:nvPr>
        </p:nvPicPr>
        <p:blipFill>
          <a:blip r:embed="rId3"/>
          <a:stretch>
            <a:fillRect/>
          </a:stretch>
        </p:blipFill>
        <p:spPr>
          <a:xfrm>
            <a:off x="2657532" y="2438400"/>
            <a:ext cx="6876937" cy="3657600"/>
          </a:xfrm>
        </p:spPr>
      </p:pic>
    </p:spTree>
    <p:extLst>
      <p:ext uri="{BB962C8B-B14F-4D97-AF65-F5344CB8AC3E}">
        <p14:creationId xmlns:p14="http://schemas.microsoft.com/office/powerpoint/2010/main" val="1572575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E0F4-D434-4ED4-A390-9660DD01A553}"/>
              </a:ext>
            </a:extLst>
          </p:cNvPr>
          <p:cNvSpPr>
            <a:spLocks noGrp="1"/>
          </p:cNvSpPr>
          <p:nvPr>
            <p:ph type="title"/>
          </p:nvPr>
        </p:nvSpPr>
        <p:spPr>
          <a:xfrm>
            <a:off x="2015490" y="1131094"/>
            <a:ext cx="3840086" cy="1269596"/>
          </a:xfrm>
        </p:spPr>
        <p:txBody>
          <a:bodyPr vert="horz" wrap="square" lIns="68580" tIns="34290" rIns="68580" bIns="34290" numCol="1" rtlCol="0" anchor="ctr" anchorCtr="0" compatLnSpc="1">
            <a:prstTxWarp prst="textNoShape">
              <a:avLst/>
            </a:prstTxWarp>
            <a:normAutofit/>
          </a:bodyPr>
          <a:lstStyle/>
          <a:p>
            <a:r>
              <a:rPr lang="en-US" b="1" dirty="0">
                <a:solidFill>
                  <a:schemeClr val="tx1"/>
                </a:solidFill>
              </a:rPr>
              <a:t>What about CBD?</a:t>
            </a:r>
          </a:p>
        </p:txBody>
      </p:sp>
      <p:sp>
        <p:nvSpPr>
          <p:cNvPr id="6" name="TextBox 5">
            <a:extLst>
              <a:ext uri="{FF2B5EF4-FFF2-40B4-BE49-F238E27FC236}">
                <a16:creationId xmlns:a16="http://schemas.microsoft.com/office/drawing/2014/main" id="{0E1FD1B0-6FEC-426B-97DB-C5B4902F78FD}"/>
              </a:ext>
            </a:extLst>
          </p:cNvPr>
          <p:cNvSpPr txBox="1"/>
          <p:nvPr/>
        </p:nvSpPr>
        <p:spPr>
          <a:xfrm>
            <a:off x="1794512" y="2841867"/>
            <a:ext cx="4472939" cy="2939571"/>
          </a:xfrm>
          <a:prstGeom prst="rect">
            <a:avLst/>
          </a:prstGeom>
        </p:spPr>
        <p:txBody>
          <a:bodyPr vert="horz" lIns="68580" tIns="34290" rIns="68580" bIns="34290" rtlCol="0" anchor="t">
            <a:noAutofit/>
          </a:bodyPr>
          <a:lstStyle/>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Cannabidiol is sometimes touted as a magical elixir</a:t>
            </a:r>
          </a:p>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Potentially promising treatment for many ailments</a:t>
            </a:r>
          </a:p>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More research is needed</a:t>
            </a:r>
          </a:p>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Largely unregulated; purity levels are in question</a:t>
            </a:r>
          </a:p>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May interact with medications</a:t>
            </a:r>
          </a:p>
          <a:p>
            <a:pPr marL="214313" indent="-171450">
              <a:lnSpc>
                <a:spcPct val="90000"/>
              </a:lnSpc>
              <a:spcAft>
                <a:spcPts val="450"/>
              </a:spcAft>
              <a:buFont typeface="Arial" panose="020B0604020202020204" pitchFamily="34" charset="0"/>
              <a:buChar char="•"/>
            </a:pPr>
            <a:r>
              <a:rPr lang="en-US" sz="2100" dirty="0">
                <a:latin typeface="Calibri" panose="020F0502020204030204" pitchFamily="34" charset="0"/>
                <a:cs typeface="Calibri" panose="020F0502020204030204" pitchFamily="34" charset="0"/>
              </a:rPr>
              <a:t>Talk to your doctor</a:t>
            </a:r>
          </a:p>
        </p:txBody>
      </p:sp>
      <p:pic>
        <p:nvPicPr>
          <p:cNvPr id="5" name="Content Placeholder 4" descr="A picture containing table, items, food, filled&#10;&#10;Description automatically generated">
            <a:extLst>
              <a:ext uri="{FF2B5EF4-FFF2-40B4-BE49-F238E27FC236}">
                <a16:creationId xmlns:a16="http://schemas.microsoft.com/office/drawing/2014/main" id="{567260C9-B7C1-4A82-A1BB-53B689B07BA2}"/>
              </a:ext>
            </a:extLst>
          </p:cNvPr>
          <p:cNvPicPr>
            <a:picLocks noGrp="1" noChangeAspect="1"/>
          </p:cNvPicPr>
          <p:nvPr>
            <p:ph idx="1"/>
          </p:nvPr>
        </p:nvPicPr>
        <p:blipFill rotWithShape="1">
          <a:blip r:embed="rId3"/>
          <a:srcRect l="12338" r="35881"/>
          <a:stretch/>
        </p:blipFill>
        <p:spPr>
          <a:xfrm>
            <a:off x="6184598" y="857258"/>
            <a:ext cx="4483403" cy="514349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9188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63EA-91B3-6681-23BF-D6B823820F3C}"/>
              </a:ext>
            </a:extLst>
          </p:cNvPr>
          <p:cNvSpPr>
            <a:spLocks noGrp="1"/>
          </p:cNvSpPr>
          <p:nvPr>
            <p:ph type="title"/>
          </p:nvPr>
        </p:nvSpPr>
        <p:spPr/>
        <p:txBody>
          <a:bodyPr/>
          <a:lstStyle/>
          <a:p>
            <a:r>
              <a:rPr lang="en-US" dirty="0">
                <a:solidFill>
                  <a:schemeClr val="tx1"/>
                </a:solidFill>
              </a:rPr>
              <a:t>Cannabinoid Basics</a:t>
            </a:r>
          </a:p>
        </p:txBody>
      </p:sp>
      <p:sp>
        <p:nvSpPr>
          <p:cNvPr id="3" name="Content Placeholder 2">
            <a:extLst>
              <a:ext uri="{FF2B5EF4-FFF2-40B4-BE49-F238E27FC236}">
                <a16:creationId xmlns:a16="http://schemas.microsoft.com/office/drawing/2014/main" id="{2E5F8D38-620E-D2B7-DC94-86E20B1994C2}"/>
              </a:ext>
            </a:extLst>
          </p:cNvPr>
          <p:cNvSpPr>
            <a:spLocks noGrp="1"/>
          </p:cNvSpPr>
          <p:nvPr>
            <p:ph idx="1"/>
          </p:nvPr>
        </p:nvSpPr>
        <p:spPr/>
        <p:txBody>
          <a:bodyPr/>
          <a:lstStyle/>
          <a:p>
            <a:r>
              <a:rPr lang="en-US" sz="2800" b="1" spc="-5" dirty="0">
                <a:latin typeface="Calibri" panose="020F0502020204030204" pitchFamily="34" charset="0"/>
                <a:cs typeface="Calibri" panose="020F0502020204030204" pitchFamily="34" charset="0"/>
              </a:rPr>
              <a:t>Cannabinoids are compounds found in the cannabis plant that interact with our endocannabinoid system, our bodies internal communication system.</a:t>
            </a:r>
          </a:p>
          <a:p>
            <a:pPr marL="0" indent="0">
              <a:buNone/>
            </a:pPr>
            <a:endParaRPr lang="en-US" sz="2800" b="1" spc="-5" dirty="0">
              <a:latin typeface="Calibri" panose="020F0502020204030204" pitchFamily="34" charset="0"/>
              <a:cs typeface="Calibri" panose="020F0502020204030204" pitchFamily="34" charset="0"/>
            </a:endParaRPr>
          </a:p>
          <a:p>
            <a:pPr lvl="1"/>
            <a:r>
              <a:rPr lang="en-US" b="1" spc="-5" dirty="0">
                <a:latin typeface="Calibri" panose="020F0502020204030204" pitchFamily="34" charset="0"/>
                <a:cs typeface="Calibri" panose="020F0502020204030204" pitchFamily="34" charset="0"/>
              </a:rPr>
              <a:t>The most notable cannabinoid is Tetrahydrocannabinol, the primary intoxicating compound in cannabis</a:t>
            </a:r>
          </a:p>
          <a:p>
            <a:pPr lvl="1"/>
            <a:r>
              <a:rPr lang="en-US" b="1" spc="-5" dirty="0">
                <a:latin typeface="Calibri" panose="020F0502020204030204" pitchFamily="34" charset="0"/>
                <a:cs typeface="Calibri" panose="020F0502020204030204" pitchFamily="34" charset="0"/>
              </a:rPr>
              <a:t>Similar to opioids, cannabinoids produce their effects by interacting with specific receptors located within different parts of our central nervous systems. </a:t>
            </a:r>
          </a:p>
          <a:p>
            <a:pPr lvl="1"/>
            <a:r>
              <a:rPr lang="en-US" b="1" spc="-5" dirty="0">
                <a:latin typeface="Calibri" panose="020F0502020204030204" pitchFamily="34" charset="0"/>
                <a:cs typeface="Calibri" panose="020F0502020204030204" pitchFamily="34" charset="0"/>
              </a:rPr>
              <a:t>Simply put, cannabinoids regulate how cells communicate.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458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0509-BFF9-D2DF-F7E8-9090CE83E525}"/>
              </a:ext>
            </a:extLst>
          </p:cNvPr>
          <p:cNvSpPr>
            <a:spLocks noGrp="1"/>
          </p:cNvSpPr>
          <p:nvPr>
            <p:ph type="ctrTitle"/>
          </p:nvPr>
        </p:nvSpPr>
        <p:spPr/>
        <p:txBody>
          <a:bodyPr/>
          <a:lstStyle/>
          <a:p>
            <a:r>
              <a:rPr lang="en-US" dirty="0">
                <a:solidFill>
                  <a:schemeClr val="tx1"/>
                </a:solidFill>
              </a:rPr>
              <a:t>Physiological Brain Disease</a:t>
            </a:r>
          </a:p>
        </p:txBody>
      </p:sp>
    </p:spTree>
    <p:extLst>
      <p:ext uri="{BB962C8B-B14F-4D97-AF65-F5344CB8AC3E}">
        <p14:creationId xmlns:p14="http://schemas.microsoft.com/office/powerpoint/2010/main" val="1228602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8E94-6295-880B-992C-2D5D0E7AA9C1}"/>
              </a:ext>
            </a:extLst>
          </p:cNvPr>
          <p:cNvSpPr>
            <a:spLocks noGrp="1"/>
          </p:cNvSpPr>
          <p:nvPr>
            <p:ph type="title"/>
          </p:nvPr>
        </p:nvSpPr>
        <p:spPr/>
        <p:txBody>
          <a:bodyPr/>
          <a:lstStyle/>
          <a:p>
            <a:r>
              <a:rPr lang="en-US" dirty="0">
                <a:solidFill>
                  <a:schemeClr val="tx1"/>
                </a:solidFill>
              </a:rPr>
              <a:t>THC Basics</a:t>
            </a:r>
            <a:endParaRPr lang="en-US" dirty="0"/>
          </a:p>
        </p:txBody>
      </p:sp>
      <p:sp>
        <p:nvSpPr>
          <p:cNvPr id="3" name="Content Placeholder 2">
            <a:extLst>
              <a:ext uri="{FF2B5EF4-FFF2-40B4-BE49-F238E27FC236}">
                <a16:creationId xmlns:a16="http://schemas.microsoft.com/office/drawing/2014/main" id="{773ED4F8-D222-09DD-C982-18B59A02A9D3}"/>
              </a:ext>
            </a:extLst>
          </p:cNvPr>
          <p:cNvSpPr>
            <a:spLocks noGrp="1"/>
          </p:cNvSpPr>
          <p:nvPr>
            <p:ph sz="half" idx="1"/>
          </p:nvPr>
        </p:nvSpPr>
        <p:spPr/>
        <p:txBody>
          <a:bodyPr/>
          <a:lstStyle/>
          <a:p>
            <a:pPr marL="202565" marR="82550" indent="-189865">
              <a:lnSpc>
                <a:spcPct val="120000"/>
              </a:lnSpc>
              <a:buClr>
                <a:srgbClr val="002B5C"/>
              </a:buClr>
              <a:buFont typeface="Arial"/>
              <a:buChar char="•"/>
              <a:tabLst>
                <a:tab pos="355600" algn="l"/>
              </a:tabLst>
            </a:pPr>
            <a:r>
              <a:rPr lang="en-US" sz="2000" spc="15"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e</a:t>
            </a:r>
            <a:r>
              <a:rPr lang="en-US" sz="2000" spc="-1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s</a:t>
            </a:r>
            <a:r>
              <a:rPr lang="en-US" sz="2000" spc="-25" dirty="0">
                <a:latin typeface="Calibri" panose="020F0502020204030204" pitchFamily="34" charset="0"/>
                <a:cs typeface="Calibri" panose="020F0502020204030204" pitchFamily="34" charset="0"/>
              </a:rPr>
              <a:t>y</a:t>
            </a:r>
            <a:r>
              <a:rPr lang="en-US" sz="2000" dirty="0">
                <a:latin typeface="Calibri" panose="020F0502020204030204" pitchFamily="34" charset="0"/>
                <a:cs typeface="Calibri" panose="020F0502020204030204" pitchFamily="34" charset="0"/>
              </a:rPr>
              <a:t>c</a:t>
            </a:r>
            <a:r>
              <a:rPr lang="en-US" sz="2000" spc="-10" dirty="0">
                <a:latin typeface="Calibri" panose="020F0502020204030204" pitchFamily="34" charset="0"/>
                <a:cs typeface="Calibri" panose="020F0502020204030204" pitchFamily="34" charset="0"/>
              </a:rPr>
              <a:t>hoa</a:t>
            </a:r>
            <a:r>
              <a:rPr lang="en-US" sz="2000" dirty="0">
                <a:latin typeface="Calibri" panose="020F0502020204030204" pitchFamily="34" charset="0"/>
                <a:cs typeface="Calibri" panose="020F0502020204030204" pitchFamily="34" charset="0"/>
              </a:rPr>
              <a:t>ct</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ve</a:t>
            </a:r>
            <a:r>
              <a:rPr lang="en-US" sz="2000" spc="3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d</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u</a:t>
            </a:r>
            <a:r>
              <a:rPr lang="en-US" sz="2000" dirty="0">
                <a:latin typeface="Calibri" panose="020F0502020204030204" pitchFamily="34" charset="0"/>
                <a:cs typeface="Calibri" panose="020F0502020204030204" pitchFamily="34" charset="0"/>
              </a:rPr>
              <a:t>g</a:t>
            </a:r>
            <a:r>
              <a:rPr lang="en-US" sz="2000" spc="10" dirty="0">
                <a:latin typeface="Calibri" panose="020F0502020204030204" pitchFamily="34" charset="0"/>
                <a:cs typeface="Calibri" panose="020F0502020204030204" pitchFamily="34" charset="0"/>
              </a:rPr>
              <a:t> </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n</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e</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a:t>
            </a:r>
            <a:r>
              <a:rPr lang="en-US" sz="2000" spc="-10" dirty="0">
                <a:latin typeface="Calibri" panose="020F0502020204030204" pitchFamily="34" charset="0"/>
                <a:cs typeface="Calibri" panose="020F0502020204030204" pitchFamily="34" charset="0"/>
              </a:rPr>
              <a:t>annab</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s </a:t>
            </a:r>
            <a:r>
              <a:rPr lang="en-US" sz="2000" spc="-10" dirty="0">
                <a:latin typeface="Calibri" panose="020F0502020204030204" pitchFamily="34" charset="0"/>
                <a:cs typeface="Calibri" panose="020F0502020204030204" pitchFamily="34" charset="0"/>
              </a:rPr>
              <a:t>p</a:t>
            </a:r>
            <a:r>
              <a:rPr lang="en-US" sz="2000" spc="-5" dirty="0">
                <a:latin typeface="Calibri" panose="020F0502020204030204" pitchFamily="34" charset="0"/>
                <a:cs typeface="Calibri" panose="020F0502020204030204" pitchFamily="34" charset="0"/>
              </a:rPr>
              <a:t>l</a:t>
            </a:r>
            <a:r>
              <a:rPr lang="en-US" sz="2000" spc="-10" dirty="0">
                <a:latin typeface="Calibri" panose="020F0502020204030204" pitchFamily="34" charset="0"/>
                <a:cs typeface="Calibri" panose="020F0502020204030204" pitchFamily="34" charset="0"/>
              </a:rPr>
              <a:t>an</a:t>
            </a:r>
            <a:r>
              <a:rPr lang="en-US" sz="2000" dirty="0">
                <a:latin typeface="Calibri" panose="020F0502020204030204" pitchFamily="34" charset="0"/>
                <a:cs typeface="Calibri" panose="020F0502020204030204" pitchFamily="34" charset="0"/>
              </a:rPr>
              <a:t>t</a:t>
            </a:r>
            <a:r>
              <a:rPr lang="en-US" sz="2000" spc="1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a:t>
            </a:r>
            <a:r>
              <a:rPr lang="en-US" sz="2000" dirty="0">
                <a:latin typeface="Calibri" panose="020F0502020204030204" pitchFamily="34" charset="0"/>
                <a:cs typeface="Calibri" panose="020F0502020204030204" pitchFamily="34" charset="0"/>
              </a:rPr>
              <a:t>t</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a:t>
            </a:r>
            <a:r>
              <a:rPr lang="en-US" sz="2000" spc="-10" dirty="0">
                <a:latin typeface="Calibri" panose="020F0502020204030204" pitchFamily="34" charset="0"/>
                <a:cs typeface="Calibri" panose="020F0502020204030204" pitchFamily="34" charset="0"/>
              </a:rPr>
              <a:t>au</a:t>
            </a:r>
            <a:r>
              <a:rPr lang="en-US" sz="2000" dirty="0">
                <a:latin typeface="Calibri" panose="020F0502020204030204" pitchFamily="34" charset="0"/>
                <a:cs typeface="Calibri" panose="020F0502020204030204" pitchFamily="34" charset="0"/>
              </a:rPr>
              <a:t>s</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s</a:t>
            </a:r>
            <a:r>
              <a:rPr lang="en-US" sz="2000" spc="1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e</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spc="-10" dirty="0">
                <a:latin typeface="Calibri" panose="020F0502020204030204" pitchFamily="34" charset="0"/>
                <a:cs typeface="Calibri" panose="020F0502020204030204" pitchFamily="34" charset="0"/>
              </a:rPr>
              <a:t>h</a:t>
            </a:r>
            <a:r>
              <a:rPr lang="en-US" sz="2000" spc="-5" dirty="0">
                <a:latin typeface="Calibri" panose="020F0502020204030204" pitchFamily="34" charset="0"/>
                <a:cs typeface="Calibri" panose="020F0502020204030204" pitchFamily="34" charset="0"/>
              </a:rPr>
              <a:t>i</a:t>
            </a:r>
            <a:r>
              <a:rPr lang="en-US" sz="2000" spc="-10" dirty="0">
                <a:latin typeface="Calibri" panose="020F0502020204030204" pitchFamily="34" charset="0"/>
                <a:cs typeface="Calibri" panose="020F0502020204030204" pitchFamily="34" charset="0"/>
              </a:rPr>
              <a:t>gh”</a:t>
            </a:r>
            <a:endParaRPr lang="en-US" sz="2800" dirty="0">
              <a:latin typeface="Calibri" panose="020F0502020204030204" pitchFamily="34" charset="0"/>
              <a:cs typeface="Calibri" panose="020F0502020204030204" pitchFamily="34" charset="0"/>
            </a:endParaRPr>
          </a:p>
          <a:p>
            <a:pPr marL="202565" marR="5080" indent="-189865">
              <a:lnSpc>
                <a:spcPct val="120000"/>
              </a:lnSpc>
              <a:buClr>
                <a:srgbClr val="002B5C"/>
              </a:buClr>
              <a:buFont typeface="Arial"/>
              <a:buChar char="•"/>
              <a:tabLst>
                <a:tab pos="355600" algn="l"/>
              </a:tabLst>
            </a:pPr>
            <a:r>
              <a:rPr lang="en-US" sz="2000" spc="15"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e</a:t>
            </a:r>
            <a:r>
              <a:rPr lang="en-US" sz="2000" spc="-1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p</a:t>
            </a:r>
            <a:r>
              <a:rPr lang="en-US" sz="2000" spc="-5" dirty="0">
                <a:latin typeface="Calibri" panose="020F0502020204030204" pitchFamily="34" charset="0"/>
                <a:cs typeface="Calibri" panose="020F0502020204030204" pitchFamily="34" charset="0"/>
              </a:rPr>
              <a:t>l</a:t>
            </a:r>
            <a:r>
              <a:rPr lang="en-US" sz="2000" spc="-10" dirty="0">
                <a:latin typeface="Calibri" panose="020F0502020204030204" pitchFamily="34" charset="0"/>
                <a:cs typeface="Calibri" panose="020F0502020204030204" pitchFamily="34" charset="0"/>
              </a:rPr>
              <a:t>an</a:t>
            </a:r>
            <a:r>
              <a:rPr lang="en-US" sz="2000" dirty="0">
                <a:latin typeface="Calibri" panose="020F0502020204030204" pitchFamily="34" charset="0"/>
                <a:cs typeface="Calibri" panose="020F0502020204030204" pitchFamily="34" charset="0"/>
              </a:rPr>
              <a:t>t</a:t>
            </a:r>
            <a:r>
              <a:rPr lang="en-US" sz="2000" spc="1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ha</a:t>
            </a:r>
            <a:r>
              <a:rPr lang="en-US" sz="2000" dirty="0">
                <a:latin typeface="Calibri" panose="020F0502020204030204" pitchFamily="34" charset="0"/>
                <a:cs typeface="Calibri" panose="020F0502020204030204" pitchFamily="34" charset="0"/>
              </a:rPr>
              <a:t>s </a:t>
            </a:r>
            <a:r>
              <a:rPr lang="en-US" sz="2000" spc="-10" dirty="0">
                <a:latin typeface="Calibri" panose="020F0502020204030204" pitchFamily="34" charset="0"/>
                <a:cs typeface="Calibri" panose="020F0502020204030204" pitchFamily="34" charset="0"/>
              </a:rPr>
              <a:t>bee</a:t>
            </a:r>
            <a:r>
              <a:rPr lang="en-US" sz="2000" dirty="0">
                <a:latin typeface="Calibri" panose="020F0502020204030204" pitchFamily="34" charset="0"/>
                <a:cs typeface="Calibri" panose="020F0502020204030204" pitchFamily="34" charset="0"/>
              </a:rPr>
              <a:t>n</a:t>
            </a:r>
            <a:r>
              <a:rPr lang="en-US" sz="2000" spc="1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eng</a:t>
            </a:r>
            <a:r>
              <a:rPr lang="en-US" sz="2000" spc="-5" dirty="0">
                <a:latin typeface="Calibri" panose="020F0502020204030204" pitchFamily="34" charset="0"/>
                <a:cs typeface="Calibri" panose="020F0502020204030204" pitchFamily="34" charset="0"/>
              </a:rPr>
              <a:t>i</a:t>
            </a:r>
            <a:r>
              <a:rPr lang="en-US" sz="2000" spc="-10" dirty="0">
                <a:latin typeface="Calibri" panose="020F0502020204030204" pitchFamily="34" charset="0"/>
                <a:cs typeface="Calibri" panose="020F0502020204030204" pitchFamily="34" charset="0"/>
              </a:rPr>
              <a:t>nee</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d</a:t>
            </a:r>
            <a:r>
              <a:rPr lang="en-US" sz="2000" spc="3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to</a:t>
            </a:r>
            <a:r>
              <a:rPr lang="en-US" sz="2000" spc="-1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ha</a:t>
            </a:r>
            <a:r>
              <a:rPr lang="en-US" sz="2000" dirty="0">
                <a:latin typeface="Calibri" panose="020F0502020204030204" pitchFamily="34" charset="0"/>
                <a:cs typeface="Calibri" panose="020F0502020204030204" pitchFamily="34" charset="0"/>
              </a:rPr>
              <a:t>ve m</a:t>
            </a:r>
            <a:r>
              <a:rPr lang="en-US" sz="2000" spc="-10" dirty="0">
                <a:latin typeface="Calibri" panose="020F0502020204030204" pitchFamily="34" charset="0"/>
                <a:cs typeface="Calibri" panose="020F0502020204030204" pitchFamily="34" charset="0"/>
              </a:rPr>
              <a:t>o</a:t>
            </a:r>
            <a:r>
              <a:rPr lang="en-US" sz="2000" dirty="0">
                <a:latin typeface="Calibri" panose="020F0502020204030204" pitchFamily="34" charset="0"/>
                <a:cs typeface="Calibri" panose="020F0502020204030204" pitchFamily="34" charset="0"/>
              </a:rPr>
              <a:t>re</a:t>
            </a:r>
            <a:r>
              <a:rPr lang="en-US" sz="2000" spc="-5" dirty="0">
                <a:latin typeface="Calibri" panose="020F0502020204030204" pitchFamily="34" charset="0"/>
                <a:cs typeface="Calibri" panose="020F0502020204030204" pitchFamily="34" charset="0"/>
              </a:rPr>
              <a:t> </a:t>
            </a:r>
            <a:r>
              <a:rPr lang="en-US" sz="2000" spc="15" dirty="0">
                <a:latin typeface="Calibri" panose="020F0502020204030204" pitchFamily="34" charset="0"/>
                <a:cs typeface="Calibri" panose="020F0502020204030204" pitchFamily="34" charset="0"/>
              </a:rPr>
              <a:t>T</a:t>
            </a:r>
            <a:r>
              <a:rPr lang="en-US" sz="2000" spc="-5"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C</a:t>
            </a:r>
            <a:r>
              <a:rPr lang="en-US" sz="2000" spc="-1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a:t>
            </a:r>
            <a:r>
              <a:rPr lang="en-US" sz="2000" dirty="0">
                <a:latin typeface="Calibri" panose="020F0502020204030204" pitchFamily="34" charset="0"/>
                <a:cs typeface="Calibri" panose="020F0502020204030204" pitchFamily="34" charset="0"/>
              </a:rPr>
              <a:t>n</a:t>
            </a:r>
            <a:r>
              <a:rPr lang="en-US" sz="2000" spc="1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v</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r </a:t>
            </a:r>
            <a:r>
              <a:rPr lang="en-US" sz="2000" spc="-10" dirty="0">
                <a:latin typeface="Calibri" panose="020F0502020204030204" pitchFamily="34" charset="0"/>
                <a:cs typeface="Calibri" panose="020F0502020204030204" pitchFamily="34" charset="0"/>
              </a:rPr>
              <a:t>be</a:t>
            </a:r>
            <a:r>
              <a:rPr lang="en-US" sz="2000" dirty="0">
                <a:latin typeface="Calibri" panose="020F0502020204030204" pitchFamily="34" charset="0"/>
                <a:cs typeface="Calibri" panose="020F0502020204030204" pitchFamily="34" charset="0"/>
              </a:rPr>
              <a:t>f</a:t>
            </a:r>
            <a:r>
              <a:rPr lang="en-US" sz="2000" spc="-10" dirty="0">
                <a:latin typeface="Calibri" panose="020F0502020204030204" pitchFamily="34" charset="0"/>
                <a:cs typeface="Calibri" panose="020F0502020204030204" pitchFamily="34" charset="0"/>
              </a:rPr>
              <a:t>o</a:t>
            </a:r>
            <a:r>
              <a:rPr lang="en-US" sz="2000" dirty="0">
                <a:latin typeface="Calibri" panose="020F0502020204030204" pitchFamily="34" charset="0"/>
                <a:cs typeface="Calibri" panose="020F0502020204030204" pitchFamily="34" charset="0"/>
              </a:rPr>
              <a:t>re</a:t>
            </a:r>
            <a:endParaRPr lang="en-US" sz="3200" dirty="0">
              <a:latin typeface="Calibri" panose="020F0502020204030204" pitchFamily="34" charset="0"/>
              <a:cs typeface="Calibri" panose="020F0502020204030204" pitchFamily="34" charset="0"/>
            </a:endParaRPr>
          </a:p>
          <a:p>
            <a:pPr marL="202565" marR="5080" indent="-189865">
              <a:lnSpc>
                <a:spcPct val="120000"/>
              </a:lnSpc>
              <a:buClr>
                <a:srgbClr val="002B5C"/>
              </a:buClr>
              <a:buFont typeface="Arial"/>
              <a:buChar char="•"/>
              <a:tabLst>
                <a:tab pos="355600" algn="l"/>
              </a:tabLst>
            </a:pPr>
            <a:r>
              <a:rPr lang="en-US" sz="2000" spc="15" dirty="0">
                <a:latin typeface="Calibri" panose="020F0502020204030204" pitchFamily="34" charset="0"/>
                <a:cs typeface="Calibri" panose="020F0502020204030204" pitchFamily="34" charset="0"/>
              </a:rPr>
              <a:t>T</a:t>
            </a:r>
            <a:r>
              <a:rPr lang="en-US" sz="2000" spc="-5"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C</a:t>
            </a:r>
            <a:r>
              <a:rPr lang="en-US" sz="2000" spc="-15" dirty="0">
                <a:latin typeface="Calibri" panose="020F0502020204030204" pitchFamily="34" charset="0"/>
                <a:cs typeface="Calibri" panose="020F0502020204030204" pitchFamily="34" charset="0"/>
              </a:rPr>
              <a:t> </a:t>
            </a:r>
            <a:r>
              <a:rPr lang="en-US" sz="2000" spc="-5" dirty="0">
                <a:latin typeface="Calibri" panose="020F0502020204030204" pitchFamily="34" charset="0"/>
                <a:cs typeface="Calibri" panose="020F0502020204030204" pitchFamily="34" charset="0"/>
              </a:rPr>
              <a:t>li</a:t>
            </a:r>
            <a:r>
              <a:rPr lang="en-US" sz="2000" spc="-10" dirty="0">
                <a:latin typeface="Calibri" panose="020F0502020204030204" pitchFamily="34" charset="0"/>
                <a:cs typeface="Calibri" panose="020F0502020204030204" pitchFamily="34" charset="0"/>
              </a:rPr>
              <a:t>nge</a:t>
            </a:r>
            <a:r>
              <a:rPr lang="en-US" sz="2000" dirty="0">
                <a:latin typeface="Calibri" panose="020F0502020204030204" pitchFamily="34" charset="0"/>
                <a:cs typeface="Calibri" panose="020F0502020204030204" pitchFamily="34" charset="0"/>
              </a:rPr>
              <a:t>rs</a:t>
            </a:r>
            <a:r>
              <a:rPr lang="en-US" sz="2000" spc="15" dirty="0">
                <a:latin typeface="Calibri" panose="020F0502020204030204" pitchFamily="34" charset="0"/>
                <a:cs typeface="Calibri" panose="020F0502020204030204" pitchFamily="34" charset="0"/>
              </a:rPr>
              <a:t> </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n</a:t>
            </a:r>
            <a:r>
              <a:rPr lang="en-US" sz="2000" spc="1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t</a:t>
            </a:r>
            <a:r>
              <a:rPr lang="en-US" sz="2000" spc="-10" dirty="0">
                <a:latin typeface="Calibri" panose="020F0502020204030204" pitchFamily="34" charset="0"/>
                <a:cs typeface="Calibri" panose="020F0502020204030204" pitchFamily="34" charset="0"/>
              </a:rPr>
              <a:t>h</a:t>
            </a:r>
            <a:r>
              <a:rPr lang="en-US" sz="2000" dirty="0">
                <a:latin typeface="Calibri" panose="020F0502020204030204" pitchFamily="34" charset="0"/>
                <a:cs typeface="Calibri" panose="020F0502020204030204" pitchFamily="34" charset="0"/>
              </a:rPr>
              <a:t>e</a:t>
            </a:r>
            <a:r>
              <a:rPr lang="en-US" sz="2000" spc="-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b</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a</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n</a:t>
            </a:r>
            <a:r>
              <a:rPr lang="en-US" sz="2000" spc="1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an</a:t>
            </a:r>
            <a:r>
              <a:rPr lang="en-US" sz="2000" dirty="0">
                <a:latin typeface="Calibri" panose="020F0502020204030204" pitchFamily="34" charset="0"/>
                <a:cs typeface="Calibri" panose="020F0502020204030204" pitchFamily="34" charset="0"/>
              </a:rPr>
              <a:t>d</a:t>
            </a:r>
            <a:r>
              <a:rPr lang="en-US" sz="2000" spc="-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body</a:t>
            </a:r>
          </a:p>
          <a:p>
            <a:pPr marL="202565" marR="5080" indent="-189865">
              <a:lnSpc>
                <a:spcPct val="120000"/>
              </a:lnSpc>
              <a:buClr>
                <a:srgbClr val="002B5C"/>
              </a:buClr>
              <a:buFont typeface="Arial"/>
              <a:buChar char="•"/>
              <a:tabLst>
                <a:tab pos="355600" algn="l"/>
              </a:tabLst>
            </a:pPr>
            <a:r>
              <a:rPr lang="en-US" sz="2000" dirty="0">
                <a:latin typeface="Calibri" panose="020F0502020204030204" pitchFamily="34" charset="0"/>
                <a:cs typeface="Calibri" panose="020F0502020204030204" pitchFamily="34" charset="0"/>
              </a:rPr>
              <a:t>It</a:t>
            </a:r>
            <a:r>
              <a:rPr lang="en-US" sz="2000" spc="-5" dirty="0">
                <a:latin typeface="Calibri" panose="020F0502020204030204" pitchFamily="34" charset="0"/>
                <a:cs typeface="Calibri" panose="020F0502020204030204" pitchFamily="34" charset="0"/>
              </a:rPr>
              <a:t> i</a:t>
            </a:r>
            <a:r>
              <a:rPr lang="en-US" sz="2000" dirty="0">
                <a:latin typeface="Calibri" panose="020F0502020204030204" pitchFamily="34" charset="0"/>
                <a:cs typeface="Calibri" panose="020F0502020204030204" pitchFamily="34" charset="0"/>
              </a:rPr>
              <a:t>s a</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m</a:t>
            </a:r>
            <a:r>
              <a:rPr lang="en-US" sz="2000" spc="-5" dirty="0">
                <a:latin typeface="Calibri" panose="020F0502020204030204" pitchFamily="34" charset="0"/>
                <a:cs typeface="Calibri" panose="020F0502020204030204" pitchFamily="34" charset="0"/>
              </a:rPr>
              <a:t>i</a:t>
            </a:r>
            <a:r>
              <a:rPr lang="en-US" sz="2000" spc="-15" dirty="0">
                <a:latin typeface="Calibri" panose="020F0502020204030204" pitchFamily="34" charset="0"/>
                <a:cs typeface="Calibri" panose="020F0502020204030204" pitchFamily="34" charset="0"/>
              </a:rPr>
              <a:t>x</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d</a:t>
            </a:r>
            <a:r>
              <a:rPr lang="en-US" sz="2000" spc="2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a</a:t>
            </a:r>
            <a:r>
              <a:rPr lang="en-US" sz="2000" dirty="0">
                <a:latin typeface="Calibri" panose="020F0502020204030204" pitchFamily="34" charset="0"/>
                <a:cs typeface="Calibri" panose="020F0502020204030204" pitchFamily="34" charset="0"/>
              </a:rPr>
              <a:t>ct</a:t>
            </a:r>
            <a:r>
              <a:rPr lang="en-US" sz="2000" spc="-5" dirty="0">
                <a:latin typeface="Calibri" panose="020F0502020204030204" pitchFamily="34" charset="0"/>
                <a:cs typeface="Calibri" panose="020F0502020204030204" pitchFamily="34" charset="0"/>
              </a:rPr>
              <a:t>i</a:t>
            </a:r>
            <a:r>
              <a:rPr lang="en-US" sz="2000" spc="-10" dirty="0">
                <a:latin typeface="Calibri" panose="020F0502020204030204" pitchFamily="34" charset="0"/>
                <a:cs typeface="Calibri" panose="020F0502020204030204" pitchFamily="34" charset="0"/>
              </a:rPr>
              <a:t>o</a:t>
            </a:r>
            <a:r>
              <a:rPr lang="en-US" sz="2000" dirty="0">
                <a:latin typeface="Calibri" panose="020F0502020204030204" pitchFamily="34" charset="0"/>
                <a:cs typeface="Calibri" panose="020F0502020204030204" pitchFamily="34" charset="0"/>
              </a:rPr>
              <a:t>n</a:t>
            </a:r>
            <a:r>
              <a:rPr lang="en-US" sz="2000" spc="-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d</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u</a:t>
            </a:r>
            <a:r>
              <a:rPr lang="en-US" sz="2000" dirty="0">
                <a:latin typeface="Calibri" panose="020F0502020204030204" pitchFamily="34" charset="0"/>
                <a:cs typeface="Calibri" panose="020F0502020204030204" pitchFamily="34" charset="0"/>
              </a:rPr>
              <a:t>g</a:t>
            </a:r>
            <a:r>
              <a:rPr lang="en-US" sz="2000" spc="10" dirty="0">
                <a:latin typeface="Calibri" panose="020F0502020204030204" pitchFamily="34" charset="0"/>
                <a:cs typeface="Calibri" panose="020F0502020204030204" pitchFamily="34" charset="0"/>
              </a:rPr>
              <a:t> </a:t>
            </a:r>
            <a:r>
              <a:rPr lang="en-US" sz="2000" spc="-40" dirty="0">
                <a:latin typeface="Calibri" panose="020F0502020204030204" pitchFamily="34" charset="0"/>
                <a:cs typeface="Calibri" panose="020F0502020204030204" pitchFamily="34" charset="0"/>
              </a:rPr>
              <a:t>w</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th</a:t>
            </a:r>
            <a:r>
              <a:rPr lang="en-US" sz="2000" spc="3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p</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ope</a:t>
            </a:r>
            <a:r>
              <a:rPr lang="en-US" sz="2000" dirty="0">
                <a:latin typeface="Calibri" panose="020F0502020204030204" pitchFamily="34" charset="0"/>
                <a:cs typeface="Calibri" panose="020F0502020204030204" pitchFamily="34" charset="0"/>
              </a:rPr>
              <a:t>rt</a:t>
            </a:r>
            <a:r>
              <a:rPr lang="en-US" sz="2000" spc="-5" dirty="0">
                <a:latin typeface="Calibri" panose="020F0502020204030204" pitchFamily="34" charset="0"/>
                <a:cs typeface="Calibri" panose="020F0502020204030204" pitchFamily="34" charset="0"/>
              </a:rPr>
              <a:t>i</a:t>
            </a:r>
            <a:r>
              <a:rPr lang="en-US" sz="2000" spc="-10" dirty="0">
                <a:latin typeface="Calibri" panose="020F0502020204030204" pitchFamily="34" charset="0"/>
                <a:cs typeface="Calibri" panose="020F0502020204030204" pitchFamily="34" charset="0"/>
              </a:rPr>
              <a:t>es o</a:t>
            </a:r>
            <a:r>
              <a:rPr lang="en-US" sz="2000" dirty="0">
                <a:latin typeface="Calibri" panose="020F0502020204030204" pitchFamily="34" charset="0"/>
                <a:cs typeface="Calibri" panose="020F0502020204030204" pitchFamily="34" charset="0"/>
              </a:rPr>
              <a:t>f</a:t>
            </a:r>
            <a:r>
              <a:rPr lang="en-US" sz="2000" spc="5"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st</a:t>
            </a:r>
            <a:r>
              <a:rPr lang="en-US" sz="2000" spc="-5" dirty="0">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m</a:t>
            </a:r>
            <a:r>
              <a:rPr lang="en-US" sz="2000" spc="-10" dirty="0">
                <a:latin typeface="Calibri" panose="020F0502020204030204" pitchFamily="34" charset="0"/>
                <a:cs typeface="Calibri" panose="020F0502020204030204" pitchFamily="34" charset="0"/>
              </a:rPr>
              <a:t>u</a:t>
            </a:r>
            <a:r>
              <a:rPr lang="en-US" sz="2000" spc="-5" dirty="0">
                <a:latin typeface="Calibri" panose="020F0502020204030204" pitchFamily="34" charset="0"/>
                <a:cs typeface="Calibri" panose="020F0502020204030204" pitchFamily="34" charset="0"/>
              </a:rPr>
              <a:t>l</a:t>
            </a:r>
            <a:r>
              <a:rPr lang="en-US" sz="2000" spc="-10" dirty="0">
                <a:latin typeface="Calibri" panose="020F0502020204030204" pitchFamily="34" charset="0"/>
                <a:cs typeface="Calibri" panose="020F0502020204030204" pitchFamily="34" charset="0"/>
              </a:rPr>
              <a:t>an</a:t>
            </a:r>
            <a:r>
              <a:rPr lang="en-US" sz="2000" dirty="0">
                <a:latin typeface="Calibri" panose="020F0502020204030204" pitchFamily="34" charset="0"/>
                <a:cs typeface="Calibri" panose="020F0502020204030204" pitchFamily="34" charset="0"/>
              </a:rPr>
              <a:t>ts,</a:t>
            </a:r>
            <a:r>
              <a:rPr lang="en-US" sz="2000" spc="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dep</a:t>
            </a:r>
            <a:r>
              <a:rPr lang="en-US" sz="2000" dirty="0">
                <a:latin typeface="Calibri" panose="020F0502020204030204" pitchFamily="34" charset="0"/>
                <a:cs typeface="Calibri" panose="020F0502020204030204" pitchFamily="34" charset="0"/>
              </a:rPr>
              <a:t>r</a:t>
            </a:r>
            <a:r>
              <a:rPr lang="en-US" sz="2000" spc="-10" dirty="0">
                <a:latin typeface="Calibri" panose="020F0502020204030204" pitchFamily="34" charset="0"/>
                <a:cs typeface="Calibri" panose="020F0502020204030204" pitchFamily="34" charset="0"/>
              </a:rPr>
              <a:t>e</a:t>
            </a:r>
            <a:r>
              <a:rPr lang="en-US" sz="2000" dirty="0">
                <a:latin typeface="Calibri" panose="020F0502020204030204" pitchFamily="34" charset="0"/>
                <a:cs typeface="Calibri" panose="020F0502020204030204" pitchFamily="34" charset="0"/>
              </a:rPr>
              <a:t>ss</a:t>
            </a:r>
            <a:r>
              <a:rPr lang="en-US" sz="2000" spc="-10" dirty="0">
                <a:latin typeface="Calibri" panose="020F0502020204030204" pitchFamily="34" charset="0"/>
                <a:cs typeface="Calibri" panose="020F0502020204030204" pitchFamily="34" charset="0"/>
              </a:rPr>
              <a:t>an</a:t>
            </a:r>
            <a:r>
              <a:rPr lang="en-US" sz="2000" dirty="0">
                <a:latin typeface="Calibri" panose="020F0502020204030204" pitchFamily="34" charset="0"/>
                <a:cs typeface="Calibri" panose="020F0502020204030204" pitchFamily="34" charset="0"/>
              </a:rPr>
              <a:t>ts</a:t>
            </a:r>
            <a:r>
              <a:rPr lang="en-US" sz="2000" spc="15"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and ha</a:t>
            </a:r>
            <a:r>
              <a:rPr lang="en-US" sz="2000" spc="-5" dirty="0">
                <a:latin typeface="Calibri" panose="020F0502020204030204" pitchFamily="34" charset="0"/>
                <a:cs typeface="Calibri" panose="020F0502020204030204" pitchFamily="34" charset="0"/>
              </a:rPr>
              <a:t>ll</a:t>
            </a:r>
            <a:r>
              <a:rPr lang="en-US" sz="2000" spc="-10" dirty="0">
                <a:latin typeface="Calibri" panose="020F0502020204030204" pitchFamily="34" charset="0"/>
                <a:cs typeface="Calibri" panose="020F0502020204030204" pitchFamily="34" charset="0"/>
              </a:rPr>
              <a:t>u</a:t>
            </a:r>
            <a:r>
              <a:rPr lang="en-US" sz="2000" dirty="0">
                <a:latin typeface="Calibri" panose="020F0502020204030204" pitchFamily="34" charset="0"/>
                <a:cs typeface="Calibri" panose="020F0502020204030204" pitchFamily="34" charset="0"/>
              </a:rPr>
              <a:t>c</a:t>
            </a:r>
            <a:r>
              <a:rPr lang="en-US" sz="2000" spc="-5" dirty="0">
                <a:latin typeface="Calibri" panose="020F0502020204030204" pitchFamily="34" charset="0"/>
                <a:cs typeface="Calibri" panose="020F0502020204030204" pitchFamily="34" charset="0"/>
              </a:rPr>
              <a:t>i</a:t>
            </a:r>
            <a:r>
              <a:rPr lang="en-US" sz="2000" spc="-10" dirty="0">
                <a:latin typeface="Calibri" panose="020F0502020204030204" pitchFamily="34" charset="0"/>
                <a:cs typeface="Calibri" panose="020F0502020204030204" pitchFamily="34" charset="0"/>
              </a:rPr>
              <a:t>nogens</a:t>
            </a:r>
          </a:p>
          <a:p>
            <a:pPr marL="202565" marR="5080" indent="-189865">
              <a:lnSpc>
                <a:spcPct val="120000"/>
              </a:lnSpc>
              <a:buClr>
                <a:srgbClr val="002B5C"/>
              </a:buClr>
              <a:buFont typeface="Arial"/>
              <a:buChar char="•"/>
              <a:tabLst>
                <a:tab pos="355600" algn="l"/>
              </a:tabLst>
            </a:pPr>
            <a:r>
              <a:rPr lang="en-US" sz="2000" spc="-5" dirty="0">
                <a:solidFill>
                  <a:srgbClr val="FF0000"/>
                </a:solidFill>
                <a:latin typeface="Calibri" panose="020F0502020204030204" pitchFamily="34" charset="0"/>
                <a:cs typeface="Calibri" panose="020F0502020204030204" pitchFamily="34" charset="0"/>
              </a:rPr>
              <a:t>N</a:t>
            </a:r>
            <a:r>
              <a:rPr lang="en-US" sz="2000" dirty="0">
                <a:solidFill>
                  <a:srgbClr val="FF0000"/>
                </a:solidFill>
                <a:latin typeface="Calibri" panose="020F0502020204030204" pitchFamily="34" charset="0"/>
                <a:cs typeface="Calibri" panose="020F0502020204030204" pitchFamily="34" charset="0"/>
              </a:rPr>
              <a:t>I</a:t>
            </a:r>
            <a:r>
              <a:rPr lang="en-US" sz="2000" spc="-5" dirty="0">
                <a:solidFill>
                  <a:srgbClr val="FF0000"/>
                </a:solidFill>
                <a:latin typeface="Calibri" panose="020F0502020204030204" pitchFamily="34" charset="0"/>
                <a:cs typeface="Calibri" panose="020F0502020204030204" pitchFamily="34" charset="0"/>
              </a:rPr>
              <a:t>D</a:t>
            </a:r>
            <a:r>
              <a:rPr lang="en-US" sz="2000" dirty="0">
                <a:solidFill>
                  <a:srgbClr val="FF0000"/>
                </a:solidFill>
                <a:latin typeface="Calibri" panose="020F0502020204030204" pitchFamily="34" charset="0"/>
                <a:cs typeface="Calibri" panose="020F0502020204030204" pitchFamily="34" charset="0"/>
              </a:rPr>
              <a:t>A</a:t>
            </a:r>
            <a:r>
              <a:rPr lang="en-US" sz="2000" spc="-9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e</a:t>
            </a:r>
            <a:r>
              <a:rPr lang="en-US" sz="2000" dirty="0">
                <a:solidFill>
                  <a:srgbClr val="FF0000"/>
                </a:solidFill>
                <a:latin typeface="Calibri" panose="020F0502020204030204" pitchFamily="34" charset="0"/>
                <a:cs typeface="Calibri" panose="020F0502020204030204" pitchFamily="34" charset="0"/>
              </a:rPr>
              <a:t>st</a:t>
            </a:r>
            <a:r>
              <a:rPr lang="en-US" sz="2000" spc="-10" dirty="0">
                <a:solidFill>
                  <a:srgbClr val="FF0000"/>
                </a:solidFill>
                <a:latin typeface="Calibri" panose="020F0502020204030204" pitchFamily="34" charset="0"/>
                <a:cs typeface="Calibri" panose="020F0502020204030204" pitchFamily="34" charset="0"/>
              </a:rPr>
              <a:t>ab</a:t>
            </a:r>
            <a:r>
              <a:rPr lang="en-US" sz="2000" spc="-5" dirty="0">
                <a:solidFill>
                  <a:srgbClr val="FF0000"/>
                </a:solidFill>
                <a:latin typeface="Calibri" panose="020F0502020204030204" pitchFamily="34" charset="0"/>
                <a:cs typeface="Calibri" panose="020F0502020204030204" pitchFamily="34" charset="0"/>
              </a:rPr>
              <a:t>li</a:t>
            </a:r>
            <a:r>
              <a:rPr lang="en-US" sz="2000" dirty="0">
                <a:solidFill>
                  <a:srgbClr val="FF0000"/>
                </a:solidFill>
                <a:latin typeface="Calibri" panose="020F0502020204030204" pitchFamily="34" charset="0"/>
                <a:cs typeface="Calibri" panose="020F0502020204030204" pitchFamily="34" charset="0"/>
              </a:rPr>
              <a:t>s</a:t>
            </a:r>
            <a:r>
              <a:rPr lang="en-US" sz="2000" spc="-10" dirty="0">
                <a:solidFill>
                  <a:srgbClr val="FF0000"/>
                </a:solidFill>
                <a:latin typeface="Calibri" panose="020F0502020204030204" pitchFamily="34" charset="0"/>
                <a:cs typeface="Calibri" panose="020F0502020204030204" pitchFamily="34" charset="0"/>
              </a:rPr>
              <a:t>he</a:t>
            </a:r>
            <a:r>
              <a:rPr lang="en-US" sz="2000" dirty="0">
                <a:solidFill>
                  <a:srgbClr val="FF0000"/>
                </a:solidFill>
                <a:latin typeface="Calibri" panose="020F0502020204030204" pitchFamily="34" charset="0"/>
                <a:cs typeface="Calibri" panose="020F0502020204030204" pitchFamily="34" charset="0"/>
              </a:rPr>
              <a:t>d</a:t>
            </a:r>
            <a:r>
              <a:rPr lang="en-US" sz="2000" spc="20" dirty="0">
                <a:solidFill>
                  <a:srgbClr val="FF0000"/>
                </a:solidFill>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5</a:t>
            </a:r>
            <a:r>
              <a:rPr lang="en-US" sz="2000" spc="-5" dirty="0">
                <a:solidFill>
                  <a:srgbClr val="FF0000"/>
                </a:solidFill>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mg</a:t>
            </a:r>
            <a:r>
              <a:rPr lang="en-US" sz="2000" spc="-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o</a:t>
            </a:r>
            <a:r>
              <a:rPr lang="en-US" sz="2000" dirty="0">
                <a:solidFill>
                  <a:srgbClr val="FF0000"/>
                </a:solidFill>
                <a:latin typeface="Calibri" panose="020F0502020204030204" pitchFamily="34" charset="0"/>
                <a:cs typeface="Calibri" panose="020F0502020204030204" pitchFamily="34" charset="0"/>
              </a:rPr>
              <a:t>f</a:t>
            </a:r>
            <a:r>
              <a:rPr lang="en-US" sz="2000" spc="-30" dirty="0">
                <a:solidFill>
                  <a:srgbClr val="FF0000"/>
                </a:solidFill>
                <a:latin typeface="Calibri" panose="020F0502020204030204" pitchFamily="34" charset="0"/>
                <a:cs typeface="Calibri" panose="020F0502020204030204" pitchFamily="34" charset="0"/>
              </a:rPr>
              <a:t> </a:t>
            </a:r>
            <a:r>
              <a:rPr lang="en-US" sz="2000" spc="15" dirty="0">
                <a:solidFill>
                  <a:srgbClr val="FF0000"/>
                </a:solidFill>
                <a:latin typeface="Calibri" panose="020F0502020204030204" pitchFamily="34" charset="0"/>
                <a:cs typeface="Calibri" panose="020F0502020204030204" pitchFamily="34" charset="0"/>
              </a:rPr>
              <a:t>T</a:t>
            </a:r>
            <a:r>
              <a:rPr lang="en-US" sz="2000" spc="-5" dirty="0">
                <a:solidFill>
                  <a:srgbClr val="FF0000"/>
                </a:solidFill>
                <a:latin typeface="Calibri" panose="020F0502020204030204" pitchFamily="34" charset="0"/>
                <a:cs typeface="Calibri" panose="020F0502020204030204" pitchFamily="34" charset="0"/>
              </a:rPr>
              <a:t>H</a:t>
            </a:r>
            <a:r>
              <a:rPr lang="en-US" sz="2000" dirty="0">
                <a:solidFill>
                  <a:srgbClr val="FF0000"/>
                </a:solidFill>
                <a:latin typeface="Calibri" panose="020F0502020204030204" pitchFamily="34" charset="0"/>
                <a:cs typeface="Calibri" panose="020F0502020204030204" pitchFamily="34" charset="0"/>
              </a:rPr>
              <a:t>C</a:t>
            </a:r>
            <a:r>
              <a:rPr lang="en-US" sz="2000" spc="-1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a</a:t>
            </a:r>
            <a:r>
              <a:rPr lang="en-US" sz="2000" dirty="0">
                <a:solidFill>
                  <a:srgbClr val="FF0000"/>
                </a:solidFill>
                <a:latin typeface="Calibri" panose="020F0502020204030204" pitchFamily="34" charset="0"/>
                <a:cs typeface="Calibri" panose="020F0502020204030204" pitchFamily="34" charset="0"/>
              </a:rPr>
              <a:t>s st</a:t>
            </a:r>
            <a:r>
              <a:rPr lang="en-US" sz="2000" spc="-10" dirty="0">
                <a:solidFill>
                  <a:srgbClr val="FF0000"/>
                </a:solidFill>
                <a:latin typeface="Calibri" panose="020F0502020204030204" pitchFamily="34" charset="0"/>
                <a:cs typeface="Calibri" panose="020F0502020204030204" pitchFamily="34" charset="0"/>
              </a:rPr>
              <a:t>anda</a:t>
            </a:r>
            <a:r>
              <a:rPr lang="en-US" sz="2000" dirty="0">
                <a:solidFill>
                  <a:srgbClr val="FF0000"/>
                </a:solidFill>
                <a:latin typeface="Calibri" panose="020F0502020204030204" pitchFamily="34" charset="0"/>
                <a:cs typeface="Calibri" panose="020F0502020204030204" pitchFamily="34" charset="0"/>
              </a:rPr>
              <a:t>rd</a:t>
            </a:r>
            <a:r>
              <a:rPr lang="en-US" sz="2000" spc="10" dirty="0">
                <a:solidFill>
                  <a:srgbClr val="FF0000"/>
                </a:solidFill>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f</a:t>
            </a:r>
            <a:r>
              <a:rPr lang="en-US" sz="2000" spc="-10" dirty="0">
                <a:solidFill>
                  <a:srgbClr val="FF0000"/>
                </a:solidFill>
                <a:latin typeface="Calibri" panose="020F0502020204030204" pitchFamily="34" charset="0"/>
                <a:cs typeface="Calibri" panose="020F0502020204030204" pitchFamily="34" charset="0"/>
              </a:rPr>
              <a:t>o</a:t>
            </a:r>
            <a:r>
              <a:rPr lang="en-US" sz="2000" dirty="0">
                <a:solidFill>
                  <a:srgbClr val="FF0000"/>
                </a:solidFill>
                <a:latin typeface="Calibri" panose="020F0502020204030204" pitchFamily="34" charset="0"/>
                <a:cs typeface="Calibri" panose="020F0502020204030204" pitchFamily="34" charset="0"/>
              </a:rPr>
              <a:t>r</a:t>
            </a:r>
            <a:r>
              <a:rPr lang="en-US" sz="2000" spc="-10" dirty="0">
                <a:solidFill>
                  <a:srgbClr val="FF0000"/>
                </a:solidFill>
                <a:latin typeface="Calibri" panose="020F0502020204030204" pitchFamily="34" charset="0"/>
                <a:cs typeface="Calibri" panose="020F0502020204030204" pitchFamily="34" charset="0"/>
              </a:rPr>
              <a:t> </a:t>
            </a:r>
            <a:r>
              <a:rPr lang="en-US" sz="2000" spc="-5" dirty="0">
                <a:solidFill>
                  <a:srgbClr val="FF0000"/>
                </a:solidFill>
                <a:latin typeface="Calibri" panose="020F0502020204030204" pitchFamily="34" charset="0"/>
                <a:cs typeface="Calibri" panose="020F0502020204030204" pitchFamily="34" charset="0"/>
              </a:rPr>
              <a:t>R</a:t>
            </a:r>
            <a:r>
              <a:rPr lang="en-US" sz="2000" spc="-10" dirty="0">
                <a:solidFill>
                  <a:srgbClr val="FF0000"/>
                </a:solidFill>
                <a:latin typeface="Calibri" panose="020F0502020204030204" pitchFamily="34" charset="0"/>
                <a:cs typeface="Calibri" panose="020F0502020204030204" pitchFamily="34" charset="0"/>
              </a:rPr>
              <a:t>e</a:t>
            </a:r>
            <a:r>
              <a:rPr lang="en-US" sz="2000" dirty="0">
                <a:solidFill>
                  <a:srgbClr val="FF0000"/>
                </a:solidFill>
                <a:latin typeface="Calibri" panose="020F0502020204030204" pitchFamily="34" charset="0"/>
                <a:cs typeface="Calibri" panose="020F0502020204030204" pitchFamily="34" charset="0"/>
              </a:rPr>
              <a:t>s</a:t>
            </a:r>
            <a:r>
              <a:rPr lang="en-US" sz="2000" spc="-10" dirty="0">
                <a:solidFill>
                  <a:srgbClr val="FF0000"/>
                </a:solidFill>
                <a:latin typeface="Calibri" panose="020F0502020204030204" pitchFamily="34" charset="0"/>
                <a:cs typeface="Calibri" panose="020F0502020204030204" pitchFamily="34" charset="0"/>
              </a:rPr>
              <a:t>ea</a:t>
            </a:r>
            <a:r>
              <a:rPr lang="en-US" sz="2000" dirty="0">
                <a:solidFill>
                  <a:srgbClr val="FF0000"/>
                </a:solidFill>
                <a:latin typeface="Calibri" panose="020F0502020204030204" pitchFamily="34" charset="0"/>
                <a:cs typeface="Calibri" panose="020F0502020204030204" pitchFamily="34" charset="0"/>
              </a:rPr>
              <a:t>rch</a:t>
            </a:r>
            <a:r>
              <a:rPr lang="en-US" sz="2000" spc="30" dirty="0">
                <a:solidFill>
                  <a:srgbClr val="FF0000"/>
                </a:solidFill>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a:t>
            </a:r>
            <a:r>
              <a:rPr lang="en-US" sz="2000" spc="-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a</a:t>
            </a:r>
            <a:r>
              <a:rPr lang="en-US" sz="2000" dirty="0">
                <a:solidFill>
                  <a:srgbClr val="FF0000"/>
                </a:solidFill>
                <a:latin typeface="Calibri" panose="020F0502020204030204" pitchFamily="34" charset="0"/>
                <a:cs typeface="Calibri" panose="020F0502020204030204" pitchFamily="34" charset="0"/>
              </a:rPr>
              <a:t>v</a:t>
            </a:r>
            <a:r>
              <a:rPr lang="en-US" sz="2000" spc="-10" dirty="0">
                <a:solidFill>
                  <a:srgbClr val="FF0000"/>
                </a:solidFill>
                <a:latin typeface="Calibri" panose="020F0502020204030204" pitchFamily="34" charset="0"/>
                <a:cs typeface="Calibri" panose="020F0502020204030204" pitchFamily="34" charset="0"/>
              </a:rPr>
              <a:t>e</a:t>
            </a:r>
            <a:r>
              <a:rPr lang="en-US" sz="2000" dirty="0">
                <a:solidFill>
                  <a:srgbClr val="FF0000"/>
                </a:solidFill>
                <a:latin typeface="Calibri" panose="020F0502020204030204" pitchFamily="34" charset="0"/>
                <a:cs typeface="Calibri" panose="020F0502020204030204" pitchFamily="34" charset="0"/>
              </a:rPr>
              <a:t>r</a:t>
            </a:r>
            <a:r>
              <a:rPr lang="en-US" sz="2000" spc="-10" dirty="0">
                <a:solidFill>
                  <a:srgbClr val="FF0000"/>
                </a:solidFill>
                <a:latin typeface="Calibri" panose="020F0502020204030204" pitchFamily="34" charset="0"/>
                <a:cs typeface="Calibri" panose="020F0502020204030204" pitchFamily="34" charset="0"/>
              </a:rPr>
              <a:t>ag</a:t>
            </a:r>
            <a:r>
              <a:rPr lang="en-US" sz="2000" dirty="0">
                <a:solidFill>
                  <a:srgbClr val="FF0000"/>
                </a:solidFill>
                <a:latin typeface="Calibri" panose="020F0502020204030204" pitchFamily="34" charset="0"/>
                <a:cs typeface="Calibri" panose="020F0502020204030204" pitchFamily="34" charset="0"/>
              </a:rPr>
              <a:t>e</a:t>
            </a:r>
            <a:r>
              <a:rPr lang="en-US" sz="2000" spc="-30" dirty="0">
                <a:solidFill>
                  <a:srgbClr val="FF0000"/>
                </a:solidFill>
                <a:latin typeface="Calibri" panose="020F0502020204030204" pitchFamily="34" charset="0"/>
                <a:cs typeface="Calibri" panose="020F0502020204030204" pitchFamily="34" charset="0"/>
              </a:rPr>
              <a:t> </a:t>
            </a:r>
            <a:r>
              <a:rPr lang="en-US" sz="2000" spc="15" dirty="0">
                <a:solidFill>
                  <a:srgbClr val="FF0000"/>
                </a:solidFill>
                <a:latin typeface="Calibri" panose="020F0502020204030204" pitchFamily="34" charset="0"/>
                <a:cs typeface="Calibri" panose="020F0502020204030204" pitchFamily="34" charset="0"/>
              </a:rPr>
              <a:t>T</a:t>
            </a:r>
            <a:r>
              <a:rPr lang="en-US" sz="2000" spc="-5" dirty="0">
                <a:solidFill>
                  <a:srgbClr val="FF0000"/>
                </a:solidFill>
                <a:latin typeface="Calibri" panose="020F0502020204030204" pitchFamily="34" charset="0"/>
                <a:cs typeface="Calibri" panose="020F0502020204030204" pitchFamily="34" charset="0"/>
              </a:rPr>
              <a:t>H</a:t>
            </a:r>
            <a:r>
              <a:rPr lang="en-US" sz="2000" dirty="0">
                <a:solidFill>
                  <a:srgbClr val="FF0000"/>
                </a:solidFill>
                <a:latin typeface="Calibri" panose="020F0502020204030204" pitchFamily="34" charset="0"/>
                <a:cs typeface="Calibri" panose="020F0502020204030204" pitchFamily="34" charset="0"/>
              </a:rPr>
              <a:t>C</a:t>
            </a:r>
            <a:r>
              <a:rPr lang="en-US" sz="2000" spc="-15" dirty="0">
                <a:solidFill>
                  <a:srgbClr val="FF0000"/>
                </a:solidFill>
                <a:latin typeface="Calibri" panose="020F0502020204030204" pitchFamily="34" charset="0"/>
                <a:cs typeface="Calibri" panose="020F0502020204030204" pitchFamily="34" charset="0"/>
              </a:rPr>
              <a:t> </a:t>
            </a:r>
            <a:r>
              <a:rPr lang="en-US" sz="2000" spc="-5" dirty="0">
                <a:solidFill>
                  <a:srgbClr val="FF0000"/>
                </a:solidFill>
                <a:latin typeface="Calibri" panose="020F0502020204030204" pitchFamily="34" charset="0"/>
                <a:cs typeface="Calibri" panose="020F0502020204030204" pitchFamily="34" charset="0"/>
              </a:rPr>
              <a:t>i</a:t>
            </a:r>
            <a:r>
              <a:rPr lang="en-US" sz="2000" dirty="0">
                <a:solidFill>
                  <a:srgbClr val="FF0000"/>
                </a:solidFill>
                <a:latin typeface="Calibri" panose="020F0502020204030204" pitchFamily="34" charset="0"/>
                <a:cs typeface="Calibri" panose="020F0502020204030204" pitchFamily="34" charset="0"/>
              </a:rPr>
              <a:t>n c</a:t>
            </a:r>
            <a:r>
              <a:rPr lang="en-US" sz="2000" spc="-10" dirty="0">
                <a:solidFill>
                  <a:srgbClr val="FF0000"/>
                </a:solidFill>
                <a:latin typeface="Calibri" panose="020F0502020204030204" pitchFamily="34" charset="0"/>
                <a:cs typeface="Calibri" panose="020F0502020204030204" pitchFamily="34" charset="0"/>
              </a:rPr>
              <a:t>o</a:t>
            </a:r>
            <a:r>
              <a:rPr lang="en-US" sz="2000" dirty="0">
                <a:solidFill>
                  <a:srgbClr val="FF0000"/>
                </a:solidFill>
                <a:latin typeface="Calibri" panose="020F0502020204030204" pitchFamily="34" charset="0"/>
                <a:cs typeface="Calibri" panose="020F0502020204030204" pitchFamily="34" charset="0"/>
              </a:rPr>
              <a:t>mm</a:t>
            </a:r>
            <a:r>
              <a:rPr lang="en-US" sz="2000" spc="-10" dirty="0">
                <a:solidFill>
                  <a:srgbClr val="FF0000"/>
                </a:solidFill>
                <a:latin typeface="Calibri" panose="020F0502020204030204" pitchFamily="34" charset="0"/>
                <a:cs typeface="Calibri" panose="020F0502020204030204" pitchFamily="34" charset="0"/>
              </a:rPr>
              <a:t>e</a:t>
            </a:r>
            <a:r>
              <a:rPr lang="en-US" sz="2000" dirty="0">
                <a:solidFill>
                  <a:srgbClr val="FF0000"/>
                </a:solidFill>
                <a:latin typeface="Calibri" panose="020F0502020204030204" pitchFamily="34" charset="0"/>
                <a:cs typeface="Calibri" panose="020F0502020204030204" pitchFamily="34" charset="0"/>
              </a:rPr>
              <a:t>rc</a:t>
            </a:r>
            <a:r>
              <a:rPr lang="en-US" sz="2000" spc="-5" dirty="0">
                <a:solidFill>
                  <a:srgbClr val="FF0000"/>
                </a:solidFill>
                <a:latin typeface="Calibri" panose="020F0502020204030204" pitchFamily="34" charset="0"/>
                <a:cs typeface="Calibri" panose="020F0502020204030204" pitchFamily="34" charset="0"/>
              </a:rPr>
              <a:t>i</a:t>
            </a:r>
            <a:r>
              <a:rPr lang="en-US" sz="2000" spc="-10" dirty="0">
                <a:solidFill>
                  <a:srgbClr val="FF0000"/>
                </a:solidFill>
                <a:latin typeface="Calibri" panose="020F0502020204030204" pitchFamily="34" charset="0"/>
                <a:cs typeface="Calibri" panose="020F0502020204030204" pitchFamily="34" charset="0"/>
              </a:rPr>
              <a:t>a</a:t>
            </a:r>
            <a:r>
              <a:rPr lang="en-US" sz="2000" spc="-5" dirty="0">
                <a:solidFill>
                  <a:srgbClr val="FF0000"/>
                </a:solidFill>
                <a:latin typeface="Calibri" panose="020F0502020204030204" pitchFamily="34" charset="0"/>
                <a:cs typeface="Calibri" panose="020F0502020204030204" pitchFamily="34" charset="0"/>
              </a:rPr>
              <a:t>ll</a:t>
            </a:r>
            <a:r>
              <a:rPr lang="en-US" sz="2000" dirty="0">
                <a:solidFill>
                  <a:srgbClr val="FF0000"/>
                </a:solidFill>
                <a:latin typeface="Calibri" panose="020F0502020204030204" pitchFamily="34" charset="0"/>
                <a:cs typeface="Calibri" panose="020F0502020204030204" pitchFamily="34" charset="0"/>
              </a:rPr>
              <a:t>y</a:t>
            </a:r>
            <a:r>
              <a:rPr lang="en-US" sz="2000" spc="2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a</a:t>
            </a:r>
            <a:r>
              <a:rPr lang="en-US" sz="2000" dirty="0">
                <a:solidFill>
                  <a:srgbClr val="FF0000"/>
                </a:solidFill>
                <a:latin typeface="Calibri" panose="020F0502020204030204" pitchFamily="34" charset="0"/>
                <a:cs typeface="Calibri" panose="020F0502020204030204" pitchFamily="34" charset="0"/>
              </a:rPr>
              <a:t>v</a:t>
            </a:r>
            <a:r>
              <a:rPr lang="en-US" sz="2000" spc="-10" dirty="0">
                <a:solidFill>
                  <a:srgbClr val="FF0000"/>
                </a:solidFill>
                <a:latin typeface="Calibri" panose="020F0502020204030204" pitchFamily="34" charset="0"/>
                <a:cs typeface="Calibri" panose="020F0502020204030204" pitchFamily="34" charset="0"/>
              </a:rPr>
              <a:t>a</a:t>
            </a:r>
            <a:r>
              <a:rPr lang="en-US" sz="2000" spc="-5" dirty="0">
                <a:solidFill>
                  <a:srgbClr val="FF0000"/>
                </a:solidFill>
                <a:latin typeface="Calibri" panose="020F0502020204030204" pitchFamily="34" charset="0"/>
                <a:cs typeface="Calibri" panose="020F0502020204030204" pitchFamily="34" charset="0"/>
              </a:rPr>
              <a:t>il</a:t>
            </a:r>
            <a:r>
              <a:rPr lang="en-US" sz="2000" spc="-10" dirty="0">
                <a:solidFill>
                  <a:srgbClr val="FF0000"/>
                </a:solidFill>
                <a:latin typeface="Calibri" panose="020F0502020204030204" pitchFamily="34" charset="0"/>
                <a:cs typeface="Calibri" panose="020F0502020204030204" pitchFamily="34" charset="0"/>
              </a:rPr>
              <a:t>ab</a:t>
            </a:r>
            <a:r>
              <a:rPr lang="en-US" sz="2000" spc="-5" dirty="0">
                <a:solidFill>
                  <a:srgbClr val="FF0000"/>
                </a:solidFill>
                <a:latin typeface="Calibri" panose="020F0502020204030204" pitchFamily="34" charset="0"/>
                <a:cs typeface="Calibri" panose="020F0502020204030204" pitchFamily="34" charset="0"/>
              </a:rPr>
              <a:t>l</a:t>
            </a:r>
            <a:r>
              <a:rPr lang="en-US" sz="2000" dirty="0">
                <a:solidFill>
                  <a:srgbClr val="FF0000"/>
                </a:solidFill>
                <a:latin typeface="Calibri" panose="020F0502020204030204" pitchFamily="34" charset="0"/>
                <a:cs typeface="Calibri" panose="020F0502020204030204" pitchFamily="34" charset="0"/>
              </a:rPr>
              <a:t>e</a:t>
            </a:r>
            <a:r>
              <a:rPr lang="en-US" sz="2000" spc="20"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p</a:t>
            </a:r>
            <a:r>
              <a:rPr lang="en-US" sz="2000" dirty="0">
                <a:solidFill>
                  <a:srgbClr val="FF0000"/>
                </a:solidFill>
                <a:latin typeface="Calibri" panose="020F0502020204030204" pitchFamily="34" charset="0"/>
                <a:cs typeface="Calibri" panose="020F0502020204030204" pitchFamily="34" charset="0"/>
              </a:rPr>
              <a:t>r</a:t>
            </a:r>
            <a:r>
              <a:rPr lang="en-US" sz="2000" spc="-10" dirty="0">
                <a:solidFill>
                  <a:srgbClr val="FF0000"/>
                </a:solidFill>
                <a:latin typeface="Calibri" panose="020F0502020204030204" pitchFamily="34" charset="0"/>
                <a:cs typeface="Calibri" panose="020F0502020204030204" pitchFamily="34" charset="0"/>
              </a:rPr>
              <a:t>odu</a:t>
            </a:r>
            <a:r>
              <a:rPr lang="en-US" sz="2000" dirty="0">
                <a:solidFill>
                  <a:srgbClr val="FF0000"/>
                </a:solidFill>
                <a:latin typeface="Calibri" panose="020F0502020204030204" pitchFamily="34" charset="0"/>
                <a:cs typeface="Calibri" panose="020F0502020204030204" pitchFamily="34" charset="0"/>
              </a:rPr>
              <a:t>cts</a:t>
            </a:r>
            <a:r>
              <a:rPr lang="en-US" sz="2000" spc="1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a</a:t>
            </a:r>
            <a:r>
              <a:rPr lang="en-US" sz="2000" dirty="0">
                <a:solidFill>
                  <a:srgbClr val="FF0000"/>
                </a:solidFill>
                <a:latin typeface="Calibri" panose="020F0502020204030204" pitchFamily="34" charset="0"/>
                <a:cs typeface="Calibri" panose="020F0502020204030204" pitchFamily="34" charset="0"/>
              </a:rPr>
              <a:t>re</a:t>
            </a:r>
            <a:r>
              <a:rPr lang="en-US" sz="2000" spc="-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g</a:t>
            </a:r>
            <a:r>
              <a:rPr lang="en-US" sz="2000" dirty="0">
                <a:solidFill>
                  <a:srgbClr val="FF0000"/>
                </a:solidFill>
                <a:latin typeface="Calibri" panose="020F0502020204030204" pitchFamily="34" charset="0"/>
                <a:cs typeface="Calibri" panose="020F0502020204030204" pitchFamily="34" charset="0"/>
              </a:rPr>
              <a:t>r</a:t>
            </a:r>
            <a:r>
              <a:rPr lang="en-US" sz="2000" spc="-10" dirty="0">
                <a:solidFill>
                  <a:srgbClr val="FF0000"/>
                </a:solidFill>
                <a:latin typeface="Calibri" panose="020F0502020204030204" pitchFamily="34" charset="0"/>
                <a:cs typeface="Calibri" panose="020F0502020204030204" pitchFamily="34" charset="0"/>
              </a:rPr>
              <a:t>ea</a:t>
            </a:r>
            <a:r>
              <a:rPr lang="en-US" sz="2000" dirty="0">
                <a:solidFill>
                  <a:srgbClr val="FF0000"/>
                </a:solidFill>
                <a:latin typeface="Calibri" panose="020F0502020204030204" pitchFamily="34" charset="0"/>
                <a:cs typeface="Calibri" panose="020F0502020204030204" pitchFamily="34" charset="0"/>
              </a:rPr>
              <a:t>t</a:t>
            </a:r>
            <a:r>
              <a:rPr lang="en-US" sz="2000" spc="-10" dirty="0">
                <a:solidFill>
                  <a:srgbClr val="FF0000"/>
                </a:solidFill>
                <a:latin typeface="Calibri" panose="020F0502020204030204" pitchFamily="34" charset="0"/>
                <a:cs typeface="Calibri" panose="020F0502020204030204" pitchFamily="34" charset="0"/>
              </a:rPr>
              <a:t>e</a:t>
            </a:r>
            <a:r>
              <a:rPr lang="en-US" sz="2000" dirty="0">
                <a:solidFill>
                  <a:srgbClr val="FF0000"/>
                </a:solidFill>
                <a:latin typeface="Calibri" panose="020F0502020204030204" pitchFamily="34" charset="0"/>
                <a:cs typeface="Calibri" panose="020F0502020204030204" pitchFamily="34" charset="0"/>
              </a:rPr>
              <a:t>r</a:t>
            </a:r>
            <a:r>
              <a:rPr lang="en-US" sz="2000" spc="15" dirty="0">
                <a:solidFill>
                  <a:srgbClr val="FF0000"/>
                </a:solidFill>
                <a:latin typeface="Calibri" panose="020F0502020204030204" pitchFamily="34" charset="0"/>
                <a:cs typeface="Calibri" panose="020F0502020204030204" pitchFamily="34" charset="0"/>
              </a:rPr>
              <a:t> </a:t>
            </a:r>
            <a:r>
              <a:rPr lang="en-US" sz="2000" dirty="0">
                <a:solidFill>
                  <a:srgbClr val="FF0000"/>
                </a:solidFill>
                <a:latin typeface="Calibri" panose="020F0502020204030204" pitchFamily="34" charset="0"/>
                <a:cs typeface="Calibri" panose="020F0502020204030204" pitchFamily="34" charset="0"/>
              </a:rPr>
              <a:t>t</a:t>
            </a:r>
            <a:r>
              <a:rPr lang="en-US" sz="2000" spc="-10" dirty="0">
                <a:solidFill>
                  <a:srgbClr val="FF0000"/>
                </a:solidFill>
                <a:latin typeface="Calibri" panose="020F0502020204030204" pitchFamily="34" charset="0"/>
                <a:cs typeface="Calibri" panose="020F0502020204030204" pitchFamily="34" charset="0"/>
              </a:rPr>
              <a:t>ha</a:t>
            </a:r>
            <a:r>
              <a:rPr lang="en-US" sz="2000" dirty="0">
                <a:solidFill>
                  <a:srgbClr val="FF0000"/>
                </a:solidFill>
                <a:latin typeface="Calibri" panose="020F0502020204030204" pitchFamily="34" charset="0"/>
                <a:cs typeface="Calibri" panose="020F0502020204030204" pitchFamily="34" charset="0"/>
              </a:rPr>
              <a:t>n</a:t>
            </a:r>
            <a:r>
              <a:rPr lang="en-US" sz="2000" spc="-5" dirty="0">
                <a:solidFill>
                  <a:srgbClr val="FF0000"/>
                </a:solidFill>
                <a:latin typeface="Calibri" panose="020F0502020204030204" pitchFamily="34" charset="0"/>
                <a:cs typeface="Calibri" panose="020F0502020204030204" pitchFamily="34" charset="0"/>
              </a:rPr>
              <a:t> </a:t>
            </a:r>
            <a:r>
              <a:rPr lang="en-US" sz="2000" spc="-10" dirty="0">
                <a:solidFill>
                  <a:srgbClr val="FF0000"/>
                </a:solidFill>
                <a:latin typeface="Calibri" panose="020F0502020204030204" pitchFamily="34" charset="0"/>
                <a:cs typeface="Calibri" panose="020F0502020204030204" pitchFamily="34" charset="0"/>
              </a:rPr>
              <a:t>20%</a:t>
            </a:r>
            <a:endParaRPr lang="en-US" sz="2000" dirty="0">
              <a:latin typeface="Calibri" panose="020F0502020204030204" pitchFamily="34" charset="0"/>
              <a:cs typeface="Calibri" panose="020F0502020204030204" pitchFamily="34" charset="0"/>
            </a:endParaRPr>
          </a:p>
          <a:p>
            <a:pPr marL="355600" indent="-342900">
              <a:lnSpc>
                <a:spcPct val="100000"/>
              </a:lnSpc>
              <a:buClr>
                <a:srgbClr val="002B5C"/>
              </a:buClr>
              <a:buFont typeface="Arial"/>
              <a:buChar char="•"/>
              <a:tabLst>
                <a:tab pos="355600" algn="l"/>
              </a:tabLst>
            </a:pPr>
            <a:endParaRPr lang="en-US" sz="2000" dirty="0">
              <a:latin typeface="Calibri" panose="020F0502020204030204" pitchFamily="34" charset="0"/>
              <a:cs typeface="Calibri" panose="020F0502020204030204" pitchFamily="34" charset="0"/>
            </a:endParaRPr>
          </a:p>
        </p:txBody>
      </p:sp>
      <p:sp>
        <p:nvSpPr>
          <p:cNvPr id="5" name="object 6">
            <a:extLst>
              <a:ext uri="{FF2B5EF4-FFF2-40B4-BE49-F238E27FC236}">
                <a16:creationId xmlns:a16="http://schemas.microsoft.com/office/drawing/2014/main" id="{E9A2E7EB-6FE0-BCC9-3450-0F2589EC0D7E}"/>
              </a:ext>
            </a:extLst>
          </p:cNvPr>
          <p:cNvSpPr>
            <a:spLocks noGrp="1"/>
          </p:cNvSpPr>
          <p:nvPr>
            <p:ph sz="half" idx="2"/>
          </p:nvPr>
        </p:nvSpPr>
        <p:spPr>
          <a:xfrm>
            <a:off x="6934200" y="2362200"/>
            <a:ext cx="4191000" cy="2819400"/>
          </a:xfrm>
          <a:prstGeom prst="rect">
            <a:avLst/>
          </a:prstGeom>
          <a:blipFill>
            <a:blip r:embed="rId2" cstate="print"/>
            <a:stretch>
              <a:fillRect/>
            </a:stretch>
          </a:blipFill>
        </p:spPr>
        <p:txBody>
          <a:bodyPr wrap="square" lIns="0" tIns="0" rIns="0" bIns="0" rtlCol="0"/>
          <a:lstStyle/>
          <a:p>
            <a:endParaRPr lang="en-US"/>
          </a:p>
        </p:txBody>
      </p:sp>
      <p:sp>
        <p:nvSpPr>
          <p:cNvPr id="7" name="object 7">
            <a:extLst>
              <a:ext uri="{FF2B5EF4-FFF2-40B4-BE49-F238E27FC236}">
                <a16:creationId xmlns:a16="http://schemas.microsoft.com/office/drawing/2014/main" id="{C6DC59E8-9D1C-C33C-AF2E-19729405EA1C}"/>
              </a:ext>
            </a:extLst>
          </p:cNvPr>
          <p:cNvSpPr txBox="1"/>
          <p:nvPr/>
        </p:nvSpPr>
        <p:spPr>
          <a:xfrm>
            <a:off x="7620000" y="5312926"/>
            <a:ext cx="3089910" cy="492443"/>
          </a:xfrm>
          <a:prstGeom prst="rect">
            <a:avLst/>
          </a:prstGeom>
        </p:spPr>
        <p:txBody>
          <a:bodyPr vert="horz" wrap="square" lIns="0" tIns="0" rIns="0" bIns="0" rtlCol="0">
            <a:spAutoFit/>
          </a:bodyPr>
          <a:lstStyle/>
          <a:p>
            <a:pPr marL="12700" marR="5080">
              <a:lnSpc>
                <a:spcPct val="100000"/>
              </a:lnSpc>
            </a:pPr>
            <a:r>
              <a:rPr sz="1600" b="1" spc="-180" dirty="0">
                <a:solidFill>
                  <a:srgbClr val="000066"/>
                </a:solidFill>
                <a:latin typeface="Calibri" panose="020F0502020204030204" pitchFamily="34" charset="0"/>
                <a:cs typeface="Calibri" panose="020F0502020204030204" pitchFamily="34" charset="0"/>
              </a:rPr>
              <a:t>T</a:t>
            </a:r>
            <a:r>
              <a:rPr sz="1600" b="1" spc="-135" dirty="0">
                <a:solidFill>
                  <a:srgbClr val="000066"/>
                </a:solidFill>
                <a:latin typeface="Calibri" panose="020F0502020204030204" pitchFamily="34" charset="0"/>
                <a:cs typeface="Calibri" panose="020F0502020204030204" pitchFamily="34" charset="0"/>
              </a:rPr>
              <a:t>H</a:t>
            </a:r>
            <a:r>
              <a:rPr sz="1600" b="1" spc="-25" dirty="0">
                <a:solidFill>
                  <a:srgbClr val="000066"/>
                </a:solidFill>
                <a:latin typeface="Calibri" panose="020F0502020204030204" pitchFamily="34" charset="0"/>
                <a:cs typeface="Calibri" panose="020F0502020204030204" pitchFamily="34" charset="0"/>
              </a:rPr>
              <a:t>C</a:t>
            </a:r>
            <a:r>
              <a:rPr sz="1600" b="1" spc="-190" dirty="0">
                <a:solidFill>
                  <a:srgbClr val="000066"/>
                </a:solidFill>
                <a:latin typeface="Calibri" panose="020F0502020204030204" pitchFamily="34" charset="0"/>
                <a:cs typeface="Calibri" panose="020F0502020204030204" pitchFamily="34" charset="0"/>
              </a:rPr>
              <a:t> </a:t>
            </a:r>
            <a:r>
              <a:rPr sz="1600" b="1" spc="15" dirty="0">
                <a:solidFill>
                  <a:srgbClr val="000066"/>
                </a:solidFill>
                <a:latin typeface="Calibri" panose="020F0502020204030204" pitchFamily="34" charset="0"/>
                <a:cs typeface="Calibri" panose="020F0502020204030204" pitchFamily="34" charset="0"/>
              </a:rPr>
              <a:t>a</a:t>
            </a:r>
            <a:r>
              <a:rPr sz="1600" b="1" spc="-90" dirty="0">
                <a:solidFill>
                  <a:srgbClr val="000066"/>
                </a:solidFill>
                <a:latin typeface="Calibri" panose="020F0502020204030204" pitchFamily="34" charset="0"/>
                <a:cs typeface="Calibri" panose="020F0502020204030204" pitchFamily="34" charset="0"/>
              </a:rPr>
              <a:t>c</a:t>
            </a:r>
            <a:r>
              <a:rPr sz="1600" b="1" spc="-65" dirty="0">
                <a:solidFill>
                  <a:srgbClr val="000066"/>
                </a:solidFill>
                <a:latin typeface="Calibri" panose="020F0502020204030204" pitchFamily="34" charset="0"/>
                <a:cs typeface="Calibri" panose="020F0502020204030204" pitchFamily="34" charset="0"/>
              </a:rPr>
              <a:t>ts</a:t>
            </a:r>
            <a:r>
              <a:rPr sz="1600" b="1" spc="-190" dirty="0">
                <a:solidFill>
                  <a:srgbClr val="000066"/>
                </a:solidFill>
                <a:latin typeface="Calibri" panose="020F0502020204030204" pitchFamily="34" charset="0"/>
                <a:cs typeface="Calibri" panose="020F0502020204030204" pitchFamily="34" charset="0"/>
              </a:rPr>
              <a:t> </a:t>
            </a:r>
            <a:r>
              <a:rPr sz="1600" b="1" spc="-45" dirty="0">
                <a:solidFill>
                  <a:srgbClr val="000066"/>
                </a:solidFill>
                <a:latin typeface="Calibri" panose="020F0502020204030204" pitchFamily="34" charset="0"/>
                <a:cs typeface="Calibri" panose="020F0502020204030204" pitchFamily="34" charset="0"/>
              </a:rPr>
              <a:t>o</a:t>
            </a:r>
            <a:r>
              <a:rPr sz="1600" b="1" spc="5" dirty="0">
                <a:solidFill>
                  <a:srgbClr val="000066"/>
                </a:solidFill>
                <a:latin typeface="Calibri" panose="020F0502020204030204" pitchFamily="34" charset="0"/>
                <a:cs typeface="Calibri" panose="020F0502020204030204" pitchFamily="34" charset="0"/>
              </a:rPr>
              <a:t>n</a:t>
            </a:r>
            <a:r>
              <a:rPr sz="1600" b="1" spc="-165" dirty="0">
                <a:solidFill>
                  <a:srgbClr val="000066"/>
                </a:solidFill>
                <a:latin typeface="Calibri" panose="020F0502020204030204" pitchFamily="34" charset="0"/>
                <a:cs typeface="Calibri" panose="020F0502020204030204" pitchFamily="34" charset="0"/>
              </a:rPr>
              <a:t> </a:t>
            </a:r>
            <a:r>
              <a:rPr sz="1600" b="1" dirty="0">
                <a:solidFill>
                  <a:srgbClr val="000066"/>
                </a:solidFill>
                <a:latin typeface="Calibri" panose="020F0502020204030204" pitchFamily="34" charset="0"/>
                <a:cs typeface="Calibri" panose="020F0502020204030204" pitchFamily="34" charset="0"/>
              </a:rPr>
              <a:t>nu</a:t>
            </a:r>
            <a:r>
              <a:rPr sz="1600" b="1" spc="80" dirty="0">
                <a:solidFill>
                  <a:srgbClr val="000066"/>
                </a:solidFill>
                <a:latin typeface="Calibri" panose="020F0502020204030204" pitchFamily="34" charset="0"/>
                <a:cs typeface="Calibri" panose="020F0502020204030204" pitchFamily="34" charset="0"/>
              </a:rPr>
              <a:t>m</a:t>
            </a:r>
            <a:r>
              <a:rPr sz="1600" b="1" spc="-75" dirty="0">
                <a:solidFill>
                  <a:srgbClr val="000066"/>
                </a:solidFill>
                <a:latin typeface="Calibri" panose="020F0502020204030204" pitchFamily="34" charset="0"/>
                <a:cs typeface="Calibri" panose="020F0502020204030204" pitchFamily="34" charset="0"/>
              </a:rPr>
              <a:t>e</a:t>
            </a:r>
            <a:r>
              <a:rPr sz="1600" b="1" spc="-30" dirty="0">
                <a:solidFill>
                  <a:srgbClr val="000066"/>
                </a:solidFill>
                <a:latin typeface="Calibri" panose="020F0502020204030204" pitchFamily="34" charset="0"/>
                <a:cs typeface="Calibri" panose="020F0502020204030204" pitchFamily="34" charset="0"/>
              </a:rPr>
              <a:t>r</a:t>
            </a:r>
            <a:r>
              <a:rPr sz="1600" b="1" spc="-45" dirty="0">
                <a:solidFill>
                  <a:srgbClr val="000066"/>
                </a:solidFill>
                <a:latin typeface="Calibri" panose="020F0502020204030204" pitchFamily="34" charset="0"/>
                <a:cs typeface="Calibri" panose="020F0502020204030204" pitchFamily="34" charset="0"/>
              </a:rPr>
              <a:t>ou</a:t>
            </a:r>
            <a:r>
              <a:rPr sz="1600" b="1" spc="-35" dirty="0">
                <a:solidFill>
                  <a:srgbClr val="000066"/>
                </a:solidFill>
                <a:latin typeface="Calibri" panose="020F0502020204030204" pitchFamily="34" charset="0"/>
                <a:cs typeface="Calibri" panose="020F0502020204030204" pitchFamily="34" charset="0"/>
              </a:rPr>
              <a:t>s</a:t>
            </a:r>
            <a:r>
              <a:rPr sz="1600" b="1" spc="-190" dirty="0">
                <a:solidFill>
                  <a:srgbClr val="000066"/>
                </a:solidFill>
                <a:latin typeface="Calibri" panose="020F0502020204030204" pitchFamily="34" charset="0"/>
                <a:cs typeface="Calibri" panose="020F0502020204030204" pitchFamily="34" charset="0"/>
              </a:rPr>
              <a:t> </a:t>
            </a:r>
            <a:r>
              <a:rPr sz="1600" b="1" spc="15" dirty="0">
                <a:solidFill>
                  <a:srgbClr val="000066"/>
                </a:solidFill>
                <a:latin typeface="Calibri" panose="020F0502020204030204" pitchFamily="34" charset="0"/>
                <a:cs typeface="Calibri" panose="020F0502020204030204" pitchFamily="34" charset="0"/>
              </a:rPr>
              <a:t>a</a:t>
            </a:r>
            <a:r>
              <a:rPr sz="1600" b="1" spc="-30" dirty="0">
                <a:solidFill>
                  <a:srgbClr val="000066"/>
                </a:solidFill>
                <a:latin typeface="Calibri" panose="020F0502020204030204" pitchFamily="34" charset="0"/>
                <a:cs typeface="Calibri" panose="020F0502020204030204" pitchFamily="34" charset="0"/>
              </a:rPr>
              <a:t>r</a:t>
            </a:r>
            <a:r>
              <a:rPr sz="1600" b="1" spc="-75" dirty="0">
                <a:solidFill>
                  <a:srgbClr val="000066"/>
                </a:solidFill>
                <a:latin typeface="Calibri" panose="020F0502020204030204" pitchFamily="34" charset="0"/>
                <a:cs typeface="Calibri" panose="020F0502020204030204" pitchFamily="34" charset="0"/>
              </a:rPr>
              <a:t>e</a:t>
            </a:r>
            <a:r>
              <a:rPr sz="1600" b="1" spc="15" dirty="0">
                <a:solidFill>
                  <a:srgbClr val="000066"/>
                </a:solidFill>
                <a:latin typeface="Calibri" panose="020F0502020204030204" pitchFamily="34" charset="0"/>
                <a:cs typeface="Calibri" panose="020F0502020204030204" pitchFamily="34" charset="0"/>
              </a:rPr>
              <a:t>a</a:t>
            </a:r>
            <a:r>
              <a:rPr sz="1600" b="1" spc="-75" dirty="0">
                <a:solidFill>
                  <a:srgbClr val="000066"/>
                </a:solidFill>
                <a:latin typeface="Calibri" panose="020F0502020204030204" pitchFamily="34" charset="0"/>
                <a:cs typeface="Calibri" panose="020F0502020204030204" pitchFamily="34" charset="0"/>
              </a:rPr>
              <a:t>s</a:t>
            </a:r>
            <a:r>
              <a:rPr sz="1600" b="1" spc="-200" dirty="0">
                <a:solidFill>
                  <a:srgbClr val="000066"/>
                </a:solidFill>
                <a:latin typeface="Calibri" panose="020F0502020204030204" pitchFamily="34" charset="0"/>
                <a:cs typeface="Calibri" panose="020F0502020204030204" pitchFamily="34" charset="0"/>
              </a:rPr>
              <a:t> </a:t>
            </a:r>
            <a:r>
              <a:rPr sz="1600" b="1" spc="-60" dirty="0">
                <a:solidFill>
                  <a:srgbClr val="000066"/>
                </a:solidFill>
                <a:latin typeface="Calibri" panose="020F0502020204030204" pitchFamily="34" charset="0"/>
                <a:cs typeface="Calibri" panose="020F0502020204030204" pitchFamily="34" charset="0"/>
              </a:rPr>
              <a:t>i</a:t>
            </a:r>
            <a:r>
              <a:rPr sz="1600" b="1" spc="5" dirty="0">
                <a:solidFill>
                  <a:srgbClr val="000066"/>
                </a:solidFill>
                <a:latin typeface="Calibri" panose="020F0502020204030204" pitchFamily="34" charset="0"/>
                <a:cs typeface="Calibri" panose="020F0502020204030204" pitchFamily="34" charset="0"/>
              </a:rPr>
              <a:t>n</a:t>
            </a:r>
            <a:r>
              <a:rPr sz="1600" b="1" spc="-155" dirty="0">
                <a:solidFill>
                  <a:srgbClr val="000066"/>
                </a:solidFill>
                <a:latin typeface="Calibri" panose="020F0502020204030204" pitchFamily="34" charset="0"/>
                <a:cs typeface="Calibri" panose="020F0502020204030204" pitchFamily="34" charset="0"/>
              </a:rPr>
              <a:t> </a:t>
            </a:r>
            <a:r>
              <a:rPr sz="1600" b="1" spc="-55" dirty="0">
                <a:solidFill>
                  <a:srgbClr val="000066"/>
                </a:solidFill>
                <a:latin typeface="Calibri" panose="020F0502020204030204" pitchFamily="34" charset="0"/>
                <a:cs typeface="Calibri" panose="020F0502020204030204" pitchFamily="34" charset="0"/>
              </a:rPr>
              <a:t>t</a:t>
            </a:r>
            <a:r>
              <a:rPr sz="1600" b="1" spc="-35" dirty="0">
                <a:solidFill>
                  <a:srgbClr val="000066"/>
                </a:solidFill>
                <a:latin typeface="Calibri" panose="020F0502020204030204" pitchFamily="34" charset="0"/>
                <a:cs typeface="Calibri" panose="020F0502020204030204" pitchFamily="34" charset="0"/>
              </a:rPr>
              <a:t>he</a:t>
            </a:r>
            <a:r>
              <a:rPr sz="1600" b="1" spc="-20" dirty="0">
                <a:solidFill>
                  <a:srgbClr val="000066"/>
                </a:solidFill>
                <a:latin typeface="Calibri" panose="020F0502020204030204" pitchFamily="34" charset="0"/>
                <a:cs typeface="Calibri" panose="020F0502020204030204" pitchFamily="34" charset="0"/>
              </a:rPr>
              <a:t> </a:t>
            </a:r>
            <a:r>
              <a:rPr sz="1600" b="1" spc="15" dirty="0">
                <a:solidFill>
                  <a:srgbClr val="000066"/>
                </a:solidFill>
                <a:latin typeface="Calibri" panose="020F0502020204030204" pitchFamily="34" charset="0"/>
                <a:cs typeface="Calibri" panose="020F0502020204030204" pitchFamily="34" charset="0"/>
              </a:rPr>
              <a:t>b</a:t>
            </a:r>
            <a:r>
              <a:rPr sz="1600" b="1" spc="-5" dirty="0">
                <a:solidFill>
                  <a:srgbClr val="000066"/>
                </a:solidFill>
                <a:latin typeface="Calibri" panose="020F0502020204030204" pitchFamily="34" charset="0"/>
                <a:cs typeface="Calibri" panose="020F0502020204030204" pitchFamily="34" charset="0"/>
              </a:rPr>
              <a:t>r</a:t>
            </a:r>
            <a:r>
              <a:rPr sz="1600" b="1" dirty="0">
                <a:solidFill>
                  <a:srgbClr val="000066"/>
                </a:solidFill>
                <a:latin typeface="Calibri" panose="020F0502020204030204" pitchFamily="34" charset="0"/>
                <a:cs typeface="Calibri" panose="020F0502020204030204" pitchFamily="34" charset="0"/>
              </a:rPr>
              <a:t>a</a:t>
            </a:r>
            <a:r>
              <a:rPr sz="1600" b="1" spc="-20" dirty="0">
                <a:solidFill>
                  <a:srgbClr val="000066"/>
                </a:solidFill>
                <a:latin typeface="Calibri" panose="020F0502020204030204" pitchFamily="34" charset="0"/>
                <a:cs typeface="Calibri" panose="020F0502020204030204" pitchFamily="34" charset="0"/>
              </a:rPr>
              <a:t>i</a:t>
            </a:r>
            <a:r>
              <a:rPr sz="1600" b="1" spc="-30" dirty="0">
                <a:solidFill>
                  <a:srgbClr val="000066"/>
                </a:solidFill>
                <a:latin typeface="Calibri" panose="020F0502020204030204" pitchFamily="34" charset="0"/>
                <a:cs typeface="Calibri" panose="020F0502020204030204" pitchFamily="34" charset="0"/>
              </a:rPr>
              <a:t>n</a:t>
            </a:r>
            <a:r>
              <a:rPr sz="1600" b="1" spc="-190" dirty="0">
                <a:solidFill>
                  <a:srgbClr val="000066"/>
                </a:solidFill>
                <a:latin typeface="Calibri" panose="020F0502020204030204" pitchFamily="34" charset="0"/>
                <a:cs typeface="Calibri" panose="020F0502020204030204" pitchFamily="34" charset="0"/>
              </a:rPr>
              <a:t> </a:t>
            </a:r>
            <a:r>
              <a:rPr sz="1600" b="1" spc="120" dirty="0">
                <a:solidFill>
                  <a:srgbClr val="000066"/>
                </a:solidFill>
                <a:latin typeface="Calibri" panose="020F0502020204030204" pitchFamily="34" charset="0"/>
                <a:cs typeface="Calibri" panose="020F0502020204030204" pitchFamily="34" charset="0"/>
              </a:rPr>
              <a:t>(</a:t>
            </a:r>
            <a:r>
              <a:rPr sz="1600" b="1" spc="-20" dirty="0">
                <a:solidFill>
                  <a:srgbClr val="000066"/>
                </a:solidFill>
                <a:latin typeface="Calibri" panose="020F0502020204030204" pitchFamily="34" charset="0"/>
                <a:cs typeface="Calibri" panose="020F0502020204030204" pitchFamily="34" charset="0"/>
              </a:rPr>
              <a:t>i</a:t>
            </a:r>
            <a:r>
              <a:rPr sz="1600" b="1" spc="-30" dirty="0">
                <a:solidFill>
                  <a:srgbClr val="000066"/>
                </a:solidFill>
                <a:latin typeface="Calibri" panose="020F0502020204030204" pitchFamily="34" charset="0"/>
                <a:cs typeface="Calibri" panose="020F0502020204030204" pitchFamily="34" charset="0"/>
              </a:rPr>
              <a:t>n</a:t>
            </a:r>
            <a:r>
              <a:rPr sz="1600" b="1" spc="-155" dirty="0">
                <a:solidFill>
                  <a:srgbClr val="000066"/>
                </a:solidFill>
                <a:latin typeface="Calibri" panose="020F0502020204030204" pitchFamily="34" charset="0"/>
                <a:cs typeface="Calibri" panose="020F0502020204030204" pitchFamily="34" charset="0"/>
              </a:rPr>
              <a:t> </a:t>
            </a:r>
            <a:r>
              <a:rPr sz="1600" b="1" spc="15" dirty="0">
                <a:solidFill>
                  <a:srgbClr val="000066"/>
                </a:solidFill>
                <a:latin typeface="Calibri" panose="020F0502020204030204" pitchFamily="34" charset="0"/>
                <a:cs typeface="Calibri" panose="020F0502020204030204" pitchFamily="34" charset="0"/>
              </a:rPr>
              <a:t>y</a:t>
            </a:r>
            <a:r>
              <a:rPr sz="1600" b="1" spc="-75" dirty="0">
                <a:solidFill>
                  <a:srgbClr val="000066"/>
                </a:solidFill>
                <a:latin typeface="Calibri" panose="020F0502020204030204" pitchFamily="34" charset="0"/>
                <a:cs typeface="Calibri" panose="020F0502020204030204" pitchFamily="34" charset="0"/>
              </a:rPr>
              <a:t>e</a:t>
            </a:r>
            <a:r>
              <a:rPr sz="1600" b="1" spc="-45" dirty="0">
                <a:solidFill>
                  <a:srgbClr val="000066"/>
                </a:solidFill>
                <a:latin typeface="Calibri" panose="020F0502020204030204" pitchFamily="34" charset="0"/>
                <a:cs typeface="Calibri" panose="020F0502020204030204" pitchFamily="34" charset="0"/>
              </a:rPr>
              <a:t>ll</a:t>
            </a:r>
            <a:r>
              <a:rPr sz="1600" b="1" spc="-90" dirty="0">
                <a:solidFill>
                  <a:srgbClr val="000066"/>
                </a:solidFill>
                <a:latin typeface="Calibri" panose="020F0502020204030204" pitchFamily="34" charset="0"/>
                <a:cs typeface="Calibri" panose="020F0502020204030204" pitchFamily="34" charset="0"/>
              </a:rPr>
              <a:t>ow</a:t>
            </a:r>
            <a:r>
              <a:rPr sz="1600" b="1" spc="120" dirty="0">
                <a:solidFill>
                  <a:srgbClr val="000066"/>
                </a:solidFill>
                <a:latin typeface="Calibri" panose="020F0502020204030204" pitchFamily="34" charset="0"/>
                <a:cs typeface="Calibri" panose="020F0502020204030204" pitchFamily="34" charset="0"/>
              </a:rPr>
              <a:t>)</a:t>
            </a:r>
            <a:r>
              <a:rPr sz="1600" b="1" spc="-70" dirty="0">
                <a:solidFill>
                  <a:srgbClr val="000066"/>
                </a:solidFill>
                <a:latin typeface="Calibri" panose="020F0502020204030204" pitchFamily="34" charset="0"/>
                <a:cs typeface="Calibri" panose="020F0502020204030204" pitchFamily="34" charset="0"/>
              </a:rPr>
              <a:t>.</a:t>
            </a:r>
            <a:r>
              <a:rPr sz="1600" b="1" spc="-175" dirty="0">
                <a:solidFill>
                  <a:srgbClr val="000066"/>
                </a:solidFill>
                <a:latin typeface="Calibri" panose="020F0502020204030204" pitchFamily="34" charset="0"/>
                <a:cs typeface="Calibri" panose="020F0502020204030204" pitchFamily="34" charset="0"/>
              </a:rPr>
              <a:t> </a:t>
            </a:r>
            <a:r>
              <a:rPr sz="1600" b="1" spc="-114" dirty="0">
                <a:solidFill>
                  <a:srgbClr val="000066"/>
                </a:solidFill>
                <a:latin typeface="Calibri" panose="020F0502020204030204" pitchFamily="34" charset="0"/>
                <a:cs typeface="Calibri" panose="020F0502020204030204" pitchFamily="34" charset="0"/>
              </a:rPr>
              <a:t>N</a:t>
            </a:r>
            <a:r>
              <a:rPr sz="1600" b="1" spc="-110" dirty="0">
                <a:solidFill>
                  <a:srgbClr val="000066"/>
                </a:solidFill>
                <a:latin typeface="Calibri" panose="020F0502020204030204" pitchFamily="34" charset="0"/>
                <a:cs typeface="Calibri" panose="020F0502020204030204" pitchFamily="34" charset="0"/>
              </a:rPr>
              <a:t>ID</a:t>
            </a:r>
            <a:r>
              <a:rPr sz="1600" b="1" spc="-55" dirty="0">
                <a:solidFill>
                  <a:srgbClr val="000066"/>
                </a:solidFill>
                <a:latin typeface="Calibri" panose="020F0502020204030204" pitchFamily="34" charset="0"/>
                <a:cs typeface="Calibri" panose="020F0502020204030204" pitchFamily="34" charset="0"/>
              </a:rPr>
              <a:t>A</a:t>
            </a:r>
            <a:endParaRP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912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DB877-78F4-01D0-C9D5-0641C4144C66}"/>
              </a:ext>
            </a:extLst>
          </p:cNvPr>
          <p:cNvSpPr>
            <a:spLocks noGrp="1"/>
          </p:cNvSpPr>
          <p:nvPr>
            <p:ph type="title"/>
          </p:nvPr>
        </p:nvSpPr>
        <p:spPr/>
        <p:txBody>
          <a:bodyPr>
            <a:normAutofit/>
          </a:bodyPr>
          <a:lstStyle/>
          <a:p>
            <a:r>
              <a:rPr lang="en-US" b="1" i="0" dirty="0">
                <a:solidFill>
                  <a:schemeClr val="tx1"/>
                </a:solidFill>
                <a:effectLst/>
              </a:rPr>
              <a:t>Endocannabinoid System (ECS)</a:t>
            </a:r>
            <a:endParaRPr lang="en-US" dirty="0">
              <a:solidFill>
                <a:schemeClr val="tx1"/>
              </a:solidFill>
            </a:endParaRPr>
          </a:p>
        </p:txBody>
      </p:sp>
      <p:sp>
        <p:nvSpPr>
          <p:cNvPr id="3" name="Content Placeholder 2">
            <a:extLst>
              <a:ext uri="{FF2B5EF4-FFF2-40B4-BE49-F238E27FC236}">
                <a16:creationId xmlns:a16="http://schemas.microsoft.com/office/drawing/2014/main" id="{548CB7BE-8656-5E73-4612-319478AA130F}"/>
              </a:ext>
            </a:extLst>
          </p:cNvPr>
          <p:cNvSpPr>
            <a:spLocks noGrp="1"/>
          </p:cNvSpPr>
          <p:nvPr>
            <p:ph idx="1"/>
          </p:nvPr>
        </p:nvSpPr>
        <p:spPr/>
        <p:txBody>
          <a:bodyPr/>
          <a:lstStyle/>
          <a:p>
            <a:r>
              <a:rPr lang="en-US" sz="2000" b="0" i="0" dirty="0">
                <a:effectLst/>
                <a:latin typeface="Calibri" panose="020F0502020204030204" pitchFamily="34" charset="0"/>
                <a:cs typeface="Calibri" panose="020F0502020204030204" pitchFamily="34" charset="0"/>
              </a:rPr>
              <a:t>Explaining the role of the endocannabinoid system in regulating various physiological processes and how cannabis interacts with this system.</a:t>
            </a:r>
            <a:endParaRPr lang="en-US" sz="2000" dirty="0">
              <a:latin typeface="Calibri" panose="020F0502020204030204" pitchFamily="34" charset="0"/>
              <a:cs typeface="Calibri" panose="020F0502020204030204" pitchFamily="34" charset="0"/>
            </a:endParaRPr>
          </a:p>
          <a:p>
            <a:pPr lvl="1"/>
            <a:r>
              <a:rPr lang="en-US" sz="1800" i="0" dirty="0">
                <a:effectLst/>
                <a:latin typeface="Calibri" panose="020F0502020204030204" pitchFamily="34" charset="0"/>
                <a:cs typeface="Calibri" panose="020F0502020204030204" pitchFamily="34" charset="0"/>
              </a:rPr>
              <a:t>Receptors</a:t>
            </a:r>
            <a:r>
              <a:rPr lang="en-US" sz="1800" b="0" i="0" dirty="0">
                <a:effectLst/>
                <a:latin typeface="Calibri" panose="020F0502020204030204" pitchFamily="34" charset="0"/>
                <a:cs typeface="Calibri" panose="020F0502020204030204" pitchFamily="34" charset="0"/>
              </a:rPr>
              <a:t>: The ECS primarily involves two types of receptors: CB1 (central nervous system) and CB2 (peripheral nervous system). </a:t>
            </a:r>
          </a:p>
          <a:p>
            <a:pPr lvl="1"/>
            <a:r>
              <a:rPr lang="en-US" sz="1800" i="0" dirty="0">
                <a:effectLst/>
                <a:latin typeface="Calibri" panose="020F0502020204030204" pitchFamily="34" charset="0"/>
                <a:cs typeface="Calibri" panose="020F0502020204030204" pitchFamily="34" charset="0"/>
              </a:rPr>
              <a:t>Endocannabinoids</a:t>
            </a:r>
            <a:r>
              <a:rPr lang="en-US" sz="1800" b="0" i="0" dirty="0">
                <a:effectLst/>
                <a:latin typeface="Calibri" panose="020F0502020204030204" pitchFamily="34" charset="0"/>
                <a:cs typeface="Calibri" panose="020F0502020204030204" pitchFamily="34" charset="0"/>
              </a:rPr>
              <a:t>: These are endogenous cannabinoids produced naturally within the body. </a:t>
            </a:r>
          </a:p>
          <a:p>
            <a:pPr lvl="1"/>
            <a:r>
              <a:rPr lang="en-US" sz="1800" i="0" dirty="0">
                <a:effectLst/>
                <a:latin typeface="Calibri" panose="020F0502020204030204" pitchFamily="34" charset="0"/>
                <a:cs typeface="Calibri" panose="020F0502020204030204" pitchFamily="34" charset="0"/>
              </a:rPr>
              <a:t>Enzymes</a:t>
            </a:r>
            <a:r>
              <a:rPr lang="en-US" sz="1800" b="0" i="0" dirty="0">
                <a:effectLst/>
                <a:latin typeface="Calibri" panose="020F0502020204030204" pitchFamily="34" charset="0"/>
                <a:cs typeface="Calibri" panose="020F0502020204030204" pitchFamily="34" charset="0"/>
              </a:rPr>
              <a:t>: Enzymes are responsible for synthesizing and degrading endocannabinoids.</a:t>
            </a:r>
          </a:p>
          <a:p>
            <a:pPr lvl="1"/>
            <a:r>
              <a:rPr lang="en-US" sz="1800" i="0" dirty="0">
                <a:effectLst/>
                <a:latin typeface="Calibri" panose="020F0502020204030204" pitchFamily="34" charset="0"/>
                <a:cs typeface="Calibri" panose="020F0502020204030204" pitchFamily="34" charset="0"/>
              </a:rPr>
              <a:t>Functions</a:t>
            </a:r>
            <a:r>
              <a:rPr lang="en-US" sz="1800" b="0" i="0" dirty="0">
                <a:effectLst/>
                <a:latin typeface="Calibri" panose="020F0502020204030204" pitchFamily="34" charset="0"/>
                <a:cs typeface="Calibri" panose="020F0502020204030204" pitchFamily="34" charset="0"/>
              </a:rPr>
              <a:t>: The ECS plays a crucial role in regulating various physiological processes, including mood, appetite, pain sensation, memory, and inflammation.</a:t>
            </a:r>
          </a:p>
          <a:p>
            <a:pPr lvl="1"/>
            <a:r>
              <a:rPr lang="en-US" sz="1800" i="0" dirty="0">
                <a:effectLst/>
                <a:latin typeface="Calibri" panose="020F0502020204030204" pitchFamily="34" charset="0"/>
                <a:cs typeface="Calibri" panose="020F0502020204030204" pitchFamily="34" charset="0"/>
              </a:rPr>
              <a:t>Modulation of neurotransmitter release</a:t>
            </a:r>
            <a:r>
              <a:rPr lang="en-US" sz="1800" b="0" i="0" dirty="0">
                <a:effectLst/>
                <a:latin typeface="Calibri" panose="020F0502020204030204" pitchFamily="34" charset="0"/>
                <a:cs typeface="Calibri" panose="020F0502020204030204" pitchFamily="34" charset="0"/>
              </a:rPr>
              <a:t>: The ECS regulates neurotransmitter release in the brain, including the release of gamma-aminobutyric acid (GABA) and glutamate.</a:t>
            </a:r>
          </a:p>
          <a:p>
            <a:pPr lvl="1"/>
            <a:r>
              <a:rPr lang="en-US" sz="1800" i="0" dirty="0">
                <a:effectLst/>
                <a:latin typeface="Calibri" panose="020F0502020204030204" pitchFamily="34" charset="0"/>
                <a:cs typeface="Calibri" panose="020F0502020204030204" pitchFamily="34" charset="0"/>
              </a:rPr>
              <a:t>Pharmacological effects of cannabinoids</a:t>
            </a:r>
            <a:r>
              <a:rPr lang="en-US" sz="1800" b="0" i="0" dirty="0">
                <a:effectLst/>
                <a:latin typeface="Calibri" panose="020F0502020204030204" pitchFamily="34" charset="0"/>
                <a:cs typeface="Calibri" panose="020F0502020204030204" pitchFamily="34" charset="0"/>
              </a:rPr>
              <a:t>: Cannabinoids interact with the ECS receptors, mimicking or modulating the effects of endocannabinoids.</a:t>
            </a:r>
          </a:p>
        </p:txBody>
      </p:sp>
    </p:spTree>
    <p:extLst>
      <p:ext uri="{BB962C8B-B14F-4D97-AF65-F5344CB8AC3E}">
        <p14:creationId xmlns:p14="http://schemas.microsoft.com/office/powerpoint/2010/main" val="3365240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neurontest"/>
          <p:cNvPicPr>
            <a:picLocks noChangeAspect="1" noChangeArrowheads="1" noCrop="1"/>
          </p:cNvPicPr>
          <p:nvPr/>
        </p:nvPicPr>
        <p:blipFill>
          <a:blip r:embed="rId3" cstate="print"/>
          <a:srcRect/>
          <a:stretch>
            <a:fillRect/>
          </a:stretch>
        </p:blipFill>
        <p:spPr bwMode="auto">
          <a:xfrm>
            <a:off x="1524000" y="304800"/>
            <a:ext cx="9174148" cy="6553200"/>
          </a:xfrm>
          <a:prstGeom prst="rect">
            <a:avLst/>
          </a:prstGeom>
          <a:noFill/>
          <a:ln w="9525">
            <a:noFill/>
            <a:miter lim="800000"/>
            <a:headEnd/>
            <a:tailEnd/>
          </a:ln>
        </p:spPr>
      </p:pic>
      <p:sp>
        <p:nvSpPr>
          <p:cNvPr id="4" name="Rounded Rectangle 3"/>
          <p:cNvSpPr/>
          <p:nvPr/>
        </p:nvSpPr>
        <p:spPr>
          <a:xfrm rot="2122203">
            <a:off x="7890403" y="5500331"/>
            <a:ext cx="1676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9" name="Group 8"/>
          <p:cNvGrpSpPr/>
          <p:nvPr/>
        </p:nvGrpSpPr>
        <p:grpSpPr>
          <a:xfrm>
            <a:off x="1676400" y="1447800"/>
            <a:ext cx="2724700" cy="925046"/>
            <a:chOff x="152400" y="1447800"/>
            <a:chExt cx="2724700" cy="925046"/>
          </a:xfrm>
        </p:grpSpPr>
        <p:sp>
          <p:nvSpPr>
            <p:cNvPr id="7" name="Right Arrow 6"/>
            <p:cNvSpPr/>
            <p:nvPr/>
          </p:nvSpPr>
          <p:spPr>
            <a:xfrm rot="1195765">
              <a:off x="972100" y="2146700"/>
              <a:ext cx="1905000" cy="22614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152400" y="1447800"/>
              <a:ext cx="2133600" cy="369332"/>
            </a:xfrm>
            <a:prstGeom prst="rect">
              <a:avLst/>
            </a:prstGeom>
            <a:noFill/>
          </p:spPr>
          <p:txBody>
            <a:bodyPr wrap="square" rtlCol="0">
              <a:spAutoFit/>
            </a:bodyPr>
            <a:lstStyle/>
            <a:p>
              <a:r>
                <a:rPr lang="en-US" dirty="0"/>
                <a:t>Neurotransmitters</a:t>
              </a:r>
            </a:p>
          </p:txBody>
        </p:sp>
      </p:grpSp>
      <p:sp>
        <p:nvSpPr>
          <p:cNvPr id="11" name="TextBox 10"/>
          <p:cNvSpPr txBox="1"/>
          <p:nvPr/>
        </p:nvSpPr>
        <p:spPr>
          <a:xfrm>
            <a:off x="2133600" y="4953001"/>
            <a:ext cx="2667000" cy="830997"/>
          </a:xfrm>
          <a:prstGeom prst="rect">
            <a:avLst/>
          </a:prstGeom>
          <a:solidFill>
            <a:srgbClr val="FF0000"/>
          </a:solidFill>
        </p:spPr>
        <p:txBody>
          <a:bodyPr wrap="square" rtlCol="0">
            <a:spAutoFit/>
          </a:bodyPr>
          <a:lstStyle/>
          <a:p>
            <a:r>
              <a:rPr lang="en-US" sz="2400" dirty="0"/>
              <a:t>New memories</a:t>
            </a:r>
          </a:p>
          <a:p>
            <a:r>
              <a:rPr lang="en-US" sz="2400" dirty="0"/>
              <a:t>Learning</a:t>
            </a:r>
          </a:p>
        </p:txBody>
      </p:sp>
      <p:grpSp>
        <p:nvGrpSpPr>
          <p:cNvPr id="14" name="Group 13"/>
          <p:cNvGrpSpPr/>
          <p:nvPr/>
        </p:nvGrpSpPr>
        <p:grpSpPr>
          <a:xfrm>
            <a:off x="7386454" y="1447801"/>
            <a:ext cx="2976747" cy="776509"/>
            <a:chOff x="5862453" y="1447800"/>
            <a:chExt cx="2976747" cy="776509"/>
          </a:xfrm>
        </p:grpSpPr>
        <p:sp>
          <p:nvSpPr>
            <p:cNvPr id="12" name="Right Arrow 11"/>
            <p:cNvSpPr/>
            <p:nvPr/>
          </p:nvSpPr>
          <p:spPr>
            <a:xfrm rot="8412373">
              <a:off x="5862453" y="1988100"/>
              <a:ext cx="1297633" cy="2362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p:cNvSpPr txBox="1"/>
            <p:nvPr/>
          </p:nvSpPr>
          <p:spPr>
            <a:xfrm>
              <a:off x="7239000" y="1447800"/>
              <a:ext cx="1600200" cy="369332"/>
            </a:xfrm>
            <a:prstGeom prst="rect">
              <a:avLst/>
            </a:prstGeom>
            <a:noFill/>
          </p:spPr>
          <p:txBody>
            <a:bodyPr wrap="square" rtlCol="0">
              <a:spAutoFit/>
            </a:bodyPr>
            <a:lstStyle/>
            <a:p>
              <a:r>
                <a:rPr lang="en-US" dirty="0"/>
                <a:t>Receptors</a:t>
              </a:r>
            </a:p>
          </p:txBody>
        </p:sp>
      </p:grpSp>
      <p:grpSp>
        <p:nvGrpSpPr>
          <p:cNvPr id="17" name="Group 16"/>
          <p:cNvGrpSpPr/>
          <p:nvPr/>
        </p:nvGrpSpPr>
        <p:grpSpPr>
          <a:xfrm>
            <a:off x="4038601" y="4566011"/>
            <a:ext cx="2268309" cy="1947720"/>
            <a:chOff x="2514600" y="4566011"/>
            <a:chExt cx="2268309" cy="1947720"/>
          </a:xfrm>
        </p:grpSpPr>
        <p:sp>
          <p:nvSpPr>
            <p:cNvPr id="15" name="Right Arrow 14"/>
            <p:cNvSpPr/>
            <p:nvPr/>
          </p:nvSpPr>
          <p:spPr>
            <a:xfrm rot="18121175">
              <a:off x="4015988" y="5096723"/>
              <a:ext cx="1297633" cy="23620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TextBox 15"/>
            <p:cNvSpPr txBox="1"/>
            <p:nvPr/>
          </p:nvSpPr>
          <p:spPr>
            <a:xfrm>
              <a:off x="2514600" y="5867400"/>
              <a:ext cx="2209800" cy="646331"/>
            </a:xfrm>
            <a:prstGeom prst="rect">
              <a:avLst/>
            </a:prstGeom>
            <a:noFill/>
          </p:spPr>
          <p:txBody>
            <a:bodyPr wrap="square" rtlCol="0">
              <a:spAutoFit/>
            </a:bodyPr>
            <a:lstStyle/>
            <a:p>
              <a:r>
                <a:rPr lang="en-US" dirty="0"/>
                <a:t>Sets off new chemical reactions</a:t>
              </a:r>
            </a:p>
          </p:txBody>
        </p:sp>
      </p:grpSp>
      <p:grpSp>
        <p:nvGrpSpPr>
          <p:cNvPr id="21" name="Group 20"/>
          <p:cNvGrpSpPr/>
          <p:nvPr/>
        </p:nvGrpSpPr>
        <p:grpSpPr>
          <a:xfrm>
            <a:off x="8271402" y="3200400"/>
            <a:ext cx="1786998" cy="2147532"/>
            <a:chOff x="6747402" y="2209800"/>
            <a:chExt cx="2167998" cy="3138132"/>
          </a:xfrm>
        </p:grpSpPr>
        <p:sp>
          <p:nvSpPr>
            <p:cNvPr id="3" name="Rounded Rectangle 2"/>
            <p:cNvSpPr/>
            <p:nvPr/>
          </p:nvSpPr>
          <p:spPr>
            <a:xfrm rot="2122203">
              <a:off x="6747402" y="5195532"/>
              <a:ext cx="1676400" cy="152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0" name="Group 19"/>
            <p:cNvGrpSpPr/>
            <p:nvPr/>
          </p:nvGrpSpPr>
          <p:grpSpPr>
            <a:xfrm>
              <a:off x="7315200" y="2209800"/>
              <a:ext cx="1600200" cy="2756661"/>
              <a:chOff x="7315200" y="2209800"/>
              <a:chExt cx="1600200" cy="2756661"/>
            </a:xfrm>
          </p:grpSpPr>
          <p:sp>
            <p:nvSpPr>
              <p:cNvPr id="18" name="Right Arrow 17"/>
              <p:cNvSpPr/>
              <p:nvPr/>
            </p:nvSpPr>
            <p:spPr>
              <a:xfrm rot="6617046">
                <a:off x="6998219" y="4016351"/>
                <a:ext cx="1637454" cy="2627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7315200" y="2209800"/>
                <a:ext cx="1600200" cy="944467"/>
              </a:xfrm>
              <a:prstGeom prst="rect">
                <a:avLst/>
              </a:prstGeom>
              <a:noFill/>
            </p:spPr>
            <p:txBody>
              <a:bodyPr wrap="square" rtlCol="0">
                <a:spAutoFit/>
              </a:bodyPr>
              <a:lstStyle/>
              <a:p>
                <a:r>
                  <a:rPr lang="en-US" dirty="0"/>
                  <a:t>New Proteins</a:t>
                </a:r>
              </a:p>
            </p:txBody>
          </p:sp>
        </p:grpSp>
      </p:grpSp>
      <p:grpSp>
        <p:nvGrpSpPr>
          <p:cNvPr id="27" name="Group 26"/>
          <p:cNvGrpSpPr/>
          <p:nvPr/>
        </p:nvGrpSpPr>
        <p:grpSpPr>
          <a:xfrm>
            <a:off x="6553200" y="2286001"/>
            <a:ext cx="3886200" cy="2162175"/>
            <a:chOff x="5029200" y="2286000"/>
            <a:chExt cx="3886200" cy="2162175"/>
          </a:xfrm>
        </p:grpSpPr>
        <p:grpSp>
          <p:nvGrpSpPr>
            <p:cNvPr id="25" name="Group 24"/>
            <p:cNvGrpSpPr/>
            <p:nvPr/>
          </p:nvGrpSpPr>
          <p:grpSpPr>
            <a:xfrm>
              <a:off x="5029200" y="2782790"/>
              <a:ext cx="2145742" cy="1665385"/>
              <a:chOff x="5029200" y="2782790"/>
              <a:chExt cx="2145742" cy="1665385"/>
            </a:xfrm>
          </p:grpSpPr>
          <p:pic>
            <p:nvPicPr>
              <p:cNvPr id="23" name="Picture 22" descr="transcription_sidways.gif"/>
              <p:cNvPicPr>
                <a:picLocks noChangeAspect="1"/>
              </p:cNvPicPr>
              <p:nvPr/>
            </p:nvPicPr>
            <p:blipFill>
              <a:blip r:embed="rId4" cstate="print">
                <a:clrChange>
                  <a:clrFrom>
                    <a:srgbClr val="FFFFFF"/>
                  </a:clrFrom>
                  <a:clrTo>
                    <a:srgbClr val="FFFFFF">
                      <a:alpha val="0"/>
                    </a:srgbClr>
                  </a:clrTo>
                </a:clrChange>
              </a:blip>
              <a:stretch>
                <a:fillRect/>
              </a:stretch>
            </p:blipFill>
            <p:spPr>
              <a:xfrm>
                <a:off x="5029200" y="3810000"/>
                <a:ext cx="1939229" cy="638175"/>
              </a:xfrm>
              <a:prstGeom prst="rect">
                <a:avLst/>
              </a:prstGeom>
            </p:spPr>
          </p:pic>
          <p:sp>
            <p:nvSpPr>
              <p:cNvPr id="24" name="Right Arrow 23"/>
              <p:cNvSpPr/>
              <p:nvPr/>
            </p:nvSpPr>
            <p:spPr>
              <a:xfrm rot="7747445">
                <a:off x="6536423" y="3172116"/>
                <a:ext cx="1027845" cy="2491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6" name="TextBox 25"/>
            <p:cNvSpPr txBox="1"/>
            <p:nvPr/>
          </p:nvSpPr>
          <p:spPr>
            <a:xfrm>
              <a:off x="7315200" y="2286000"/>
              <a:ext cx="1600200" cy="646331"/>
            </a:xfrm>
            <a:prstGeom prst="rect">
              <a:avLst/>
            </a:prstGeom>
            <a:noFill/>
          </p:spPr>
          <p:txBody>
            <a:bodyPr wrap="square" rtlCol="0">
              <a:spAutoFit/>
            </a:bodyPr>
            <a:lstStyle/>
            <a:p>
              <a:r>
                <a:rPr lang="en-US" dirty="0"/>
                <a:t>Activates Genes</a:t>
              </a:r>
            </a:p>
          </p:txBody>
        </p:sp>
      </p:grpSp>
      <p:sp>
        <p:nvSpPr>
          <p:cNvPr id="29" name="TextBox 28"/>
          <p:cNvSpPr txBox="1"/>
          <p:nvPr/>
        </p:nvSpPr>
        <p:spPr>
          <a:xfrm>
            <a:off x="5029200" y="1371601"/>
            <a:ext cx="2590800" cy="830997"/>
          </a:xfrm>
          <a:prstGeom prst="rect">
            <a:avLst/>
          </a:prstGeom>
          <a:solidFill>
            <a:srgbClr val="FFFF00"/>
          </a:solidFill>
        </p:spPr>
        <p:txBody>
          <a:bodyPr wrap="square" rtlCol="0">
            <a:spAutoFit/>
          </a:bodyPr>
          <a:lstStyle/>
          <a:p>
            <a:pPr algn="ctr"/>
            <a:r>
              <a:rPr lang="en-US" sz="2400" b="1" dirty="0">
                <a:solidFill>
                  <a:schemeClr val="bg1"/>
                </a:solidFill>
              </a:rPr>
              <a:t>New desires</a:t>
            </a:r>
          </a:p>
          <a:p>
            <a:pPr algn="ctr"/>
            <a:r>
              <a:rPr lang="en-US" sz="2400" b="1" dirty="0">
                <a:solidFill>
                  <a:schemeClr val="bg1"/>
                </a:solidFill>
              </a:rPr>
              <a:t>cravings</a:t>
            </a:r>
          </a:p>
        </p:txBody>
      </p:sp>
      <p:sp>
        <p:nvSpPr>
          <p:cNvPr id="30" name="Title 29"/>
          <p:cNvSpPr>
            <a:spLocks noGrp="1"/>
          </p:cNvSpPr>
          <p:nvPr>
            <p:ph type="title"/>
          </p:nvPr>
        </p:nvSpPr>
        <p:spPr/>
        <p:txBody>
          <a:bodyPr/>
          <a:lstStyle/>
          <a:p>
            <a:r>
              <a:rPr lang="en-US" dirty="0"/>
              <a:t> </a:t>
            </a:r>
          </a:p>
        </p:txBody>
      </p:sp>
    </p:spTree>
    <p:extLst>
      <p:ext uri="{BB962C8B-B14F-4D97-AF65-F5344CB8AC3E}">
        <p14:creationId xmlns:p14="http://schemas.microsoft.com/office/powerpoint/2010/main" val="14732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9DE9-1C5D-0A16-02CB-B242F5F5FD9A}"/>
              </a:ext>
            </a:extLst>
          </p:cNvPr>
          <p:cNvSpPr>
            <a:spLocks noGrp="1"/>
          </p:cNvSpPr>
          <p:nvPr>
            <p:ph type="title"/>
          </p:nvPr>
        </p:nvSpPr>
        <p:spPr/>
        <p:txBody>
          <a:bodyPr/>
          <a:lstStyle/>
          <a:p>
            <a:r>
              <a:rPr lang="en-US" dirty="0">
                <a:solidFill>
                  <a:schemeClr val="tx1"/>
                </a:solidFill>
              </a:rPr>
              <a:t>Plasticity of the Brain</a:t>
            </a:r>
          </a:p>
        </p:txBody>
      </p:sp>
      <p:pic>
        <p:nvPicPr>
          <p:cNvPr id="5" name="Content Placeholder 288772">
            <a:extLst>
              <a:ext uri="{FF2B5EF4-FFF2-40B4-BE49-F238E27FC236}">
                <a16:creationId xmlns:a16="http://schemas.microsoft.com/office/drawing/2014/main" id="{47D0CE6B-E7C3-49A1-1C70-04E1055DAB4D}"/>
              </a:ext>
            </a:extLst>
          </p:cNvPr>
          <p:cNvPicPr preferRelativeResize="0">
            <a:picLocks noGrp="1"/>
          </p:cNvPicPr>
          <p:nvPr>
            <p:ph sz="half" idx="2"/>
          </p:nvPr>
        </p:nvPicPr>
        <p:blipFill>
          <a:blip r:embed="rId2">
            <a:extLst>
              <a:ext uri="{28A0092B-C50C-407E-A947-70E740481C1C}">
                <a14:useLocalDpi xmlns:a14="http://schemas.microsoft.com/office/drawing/2010/main" val="0"/>
              </a:ext>
            </a:extLst>
          </a:blip>
          <a:stretch>
            <a:fillRect/>
          </a:stretch>
        </p:blipFill>
        <p:spPr>
          <a:xfrm>
            <a:off x="6705600" y="2367887"/>
            <a:ext cx="4038600" cy="5715000"/>
          </a:xfrm>
          <a:prstGeom prst="rect">
            <a:avLst/>
          </a:prstGeom>
        </p:spPr>
      </p:pic>
      <p:sp>
        <p:nvSpPr>
          <p:cNvPr id="6" name="Content Placeholder 2">
            <a:extLst>
              <a:ext uri="{FF2B5EF4-FFF2-40B4-BE49-F238E27FC236}">
                <a16:creationId xmlns:a16="http://schemas.microsoft.com/office/drawing/2014/main" id="{D0171101-7946-6D2B-359B-4523A3608890}"/>
              </a:ext>
            </a:extLst>
          </p:cNvPr>
          <p:cNvSpPr>
            <a:spLocks noGrp="1"/>
          </p:cNvSpPr>
          <p:nvPr>
            <p:ph sz="half" idx="1"/>
          </p:nvPr>
        </p:nvSpPr>
        <p:spPr>
          <a:xfrm>
            <a:off x="914400" y="2438400"/>
            <a:ext cx="5080000" cy="3657600"/>
          </a:xfrm>
        </p:spPr>
        <p:txBody>
          <a:bodyPr>
            <a:normAutofit/>
          </a:bodyPr>
          <a:lstStyle/>
          <a:p>
            <a:r>
              <a:rPr lang="en-US" sz="2800" dirty="0">
                <a:latin typeface="Calibri" panose="020F0502020204030204" pitchFamily="34" charset="0"/>
                <a:cs typeface="Calibri" panose="020F0502020204030204" pitchFamily="34" charset="0"/>
              </a:rPr>
              <a:t>Brain adapts to experience</a:t>
            </a:r>
          </a:p>
          <a:p>
            <a:pPr lvl="1"/>
            <a:r>
              <a:rPr lang="en-US" sz="2400" dirty="0">
                <a:latin typeface="Calibri" panose="020F0502020204030204" pitchFamily="34" charset="0"/>
                <a:cs typeface="Calibri" panose="020F0502020204030204" pitchFamily="34" charset="0"/>
              </a:rPr>
              <a:t>Changes in receptors and neurotransmitters</a:t>
            </a:r>
          </a:p>
          <a:p>
            <a:pPr lvl="1"/>
            <a:r>
              <a:rPr lang="en-US" sz="2400" dirty="0">
                <a:latin typeface="Calibri" panose="020F0502020204030204" pitchFamily="34" charset="0"/>
                <a:cs typeface="Calibri" panose="020F0502020204030204" pitchFamily="34" charset="0"/>
              </a:rPr>
              <a:t>Changes in chemical reactions elicited by stimuli</a:t>
            </a:r>
          </a:p>
          <a:p>
            <a:pPr lvl="1"/>
            <a:r>
              <a:rPr lang="en-US" sz="2400" dirty="0">
                <a:latin typeface="Calibri" panose="020F0502020204030204" pitchFamily="34" charset="0"/>
                <a:cs typeface="Calibri" panose="020F0502020204030204" pitchFamily="34" charset="0"/>
              </a:rPr>
              <a:t>“Rewiring” of nerve connections</a:t>
            </a:r>
          </a:p>
          <a:p>
            <a:pPr lvl="1"/>
            <a:r>
              <a:rPr lang="en-US" sz="2400" i="1" dirty="0">
                <a:latin typeface="Calibri" panose="020F0502020204030204" pitchFamily="34" charset="0"/>
                <a:cs typeface="Calibri" panose="020F0502020204030204" pitchFamily="34" charset="0"/>
              </a:rPr>
              <a:t>Changes in </a:t>
            </a:r>
            <a:r>
              <a:rPr lang="en-US" sz="2400" dirty="0">
                <a:latin typeface="Calibri" panose="020F0502020204030204" pitchFamily="34" charset="0"/>
                <a:cs typeface="Calibri" panose="020F0502020204030204" pitchFamily="34" charset="0"/>
              </a:rPr>
              <a:t>gene expression aka </a:t>
            </a:r>
            <a:r>
              <a:rPr lang="en-US" sz="2400" b="1" i="1" dirty="0">
                <a:latin typeface="Calibri" panose="020F0502020204030204" pitchFamily="34" charset="0"/>
                <a:cs typeface="Calibri" panose="020F0502020204030204" pitchFamily="34" charset="0"/>
              </a:rPr>
              <a:t>epigenetics </a:t>
            </a:r>
          </a:p>
        </p:txBody>
      </p:sp>
    </p:spTree>
    <p:extLst>
      <p:ext uri="{BB962C8B-B14F-4D97-AF65-F5344CB8AC3E}">
        <p14:creationId xmlns:p14="http://schemas.microsoft.com/office/powerpoint/2010/main" val="2836630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757B-C600-5032-A18C-55E692BD3F13}"/>
              </a:ext>
            </a:extLst>
          </p:cNvPr>
          <p:cNvSpPr>
            <a:spLocks noGrp="1"/>
          </p:cNvSpPr>
          <p:nvPr>
            <p:ph type="title"/>
          </p:nvPr>
        </p:nvSpPr>
        <p:spPr/>
        <p:txBody>
          <a:bodyPr/>
          <a:lstStyle/>
          <a:p>
            <a:r>
              <a:rPr lang="en-US" dirty="0">
                <a:solidFill>
                  <a:schemeClr val="tx1"/>
                </a:solidFill>
              </a:rPr>
              <a:t>A Brain Disease</a:t>
            </a:r>
          </a:p>
        </p:txBody>
      </p:sp>
      <p:pic>
        <p:nvPicPr>
          <p:cNvPr id="5" name="Content Placeholder 4" descr="Abstract picture of the brain made up of patterns">
            <a:extLst>
              <a:ext uri="{FF2B5EF4-FFF2-40B4-BE49-F238E27FC236}">
                <a16:creationId xmlns:a16="http://schemas.microsoft.com/office/drawing/2014/main" id="{91850C96-34BF-902F-72B5-B5A3175E8D35}"/>
              </a:ext>
            </a:extLst>
          </p:cNvPr>
          <p:cNvPicPr>
            <a:picLocks noGrp="1" noChangeAspect="1"/>
          </p:cNvPicPr>
          <p:nvPr>
            <p:ph sz="half" idx="1"/>
          </p:nvPr>
        </p:nvPicPr>
        <p:blipFill>
          <a:blip r:embed="rId2"/>
          <a:stretch>
            <a:fillRect/>
          </a:stretch>
        </p:blipFill>
        <p:spPr>
          <a:xfrm>
            <a:off x="1126717" y="2438400"/>
            <a:ext cx="4655365" cy="3657600"/>
          </a:xfrm>
          <a:prstGeom prst="rect">
            <a:avLst/>
          </a:prstGeom>
        </p:spPr>
      </p:pic>
      <p:sp>
        <p:nvSpPr>
          <p:cNvPr id="6" name="Text Placeholder 2">
            <a:extLst>
              <a:ext uri="{FF2B5EF4-FFF2-40B4-BE49-F238E27FC236}">
                <a16:creationId xmlns:a16="http://schemas.microsoft.com/office/drawing/2014/main" id="{FC22E3C4-6065-87D2-8F35-48267989EE63}"/>
              </a:ext>
            </a:extLst>
          </p:cNvPr>
          <p:cNvSpPr>
            <a:spLocks noGrp="1"/>
          </p:cNvSpPr>
          <p:nvPr>
            <p:ph sz="half" idx="2"/>
          </p:nvPr>
        </p:nvSpPr>
        <p:spPr>
          <a:xfrm>
            <a:off x="6197600" y="2438400"/>
            <a:ext cx="5080000" cy="3657600"/>
          </a:xfrm>
        </p:spPr>
        <p:txBody>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Limbic System (Survival)</a:t>
            </a:r>
          </a:p>
          <a:p>
            <a:pPr marL="800100" lvl="1" indent="-342900">
              <a:buFont typeface="Arial" panose="020B0604020202020204" pitchFamily="34" charset="0"/>
              <a:buChar char="•"/>
            </a:pPr>
            <a:r>
              <a:rPr lang="en-US" sz="2000" b="1" i="0" dirty="0">
                <a:effectLst/>
                <a:latin typeface="Calibri" panose="020F0502020204030204" pitchFamily="34" charset="0"/>
                <a:cs typeface="Calibri" panose="020F0502020204030204" pitchFamily="34" charset="0"/>
              </a:rPr>
              <a:t>the basal ganglia (Reward), the extended amygdala (Fear), and the prefrontal cortex (Decision Making)</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Effects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Love, Affirmation, Pleasure, fight/flight, stress systems, judgement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Creates</a:t>
            </a:r>
          </a:p>
          <a:p>
            <a:pPr marL="800100" lvl="1"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Behavioral Adaptation</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96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67EF-CF78-C868-1540-D8FEAAC1D432}"/>
              </a:ext>
            </a:extLst>
          </p:cNvPr>
          <p:cNvSpPr>
            <a:spLocks noGrp="1"/>
          </p:cNvSpPr>
          <p:nvPr>
            <p:ph type="title"/>
          </p:nvPr>
        </p:nvSpPr>
        <p:spPr>
          <a:xfrm>
            <a:off x="914400" y="1219200"/>
            <a:ext cx="10363200" cy="1143000"/>
          </a:xfrm>
        </p:spPr>
        <p:txBody>
          <a:bodyPr wrap="square" anchor="ctr">
            <a:normAutofit/>
          </a:bodyPr>
          <a:lstStyle/>
          <a:p>
            <a:r>
              <a:rPr lang="en-US">
                <a:solidFill>
                  <a:schemeClr val="tx1"/>
                </a:solidFill>
              </a:rPr>
              <a:t>Prelude: Conference Etiquette </a:t>
            </a:r>
          </a:p>
        </p:txBody>
      </p:sp>
      <p:sp>
        <p:nvSpPr>
          <p:cNvPr id="3" name="Text Placeholder 2">
            <a:extLst>
              <a:ext uri="{FF2B5EF4-FFF2-40B4-BE49-F238E27FC236}">
                <a16:creationId xmlns:a16="http://schemas.microsoft.com/office/drawing/2014/main" id="{2EF8371D-CE85-6782-432E-DF9E06BBC5A8}"/>
              </a:ext>
            </a:extLst>
          </p:cNvPr>
          <p:cNvSpPr>
            <a:spLocks noGrp="1"/>
          </p:cNvSpPr>
          <p:nvPr>
            <p:ph idx="1"/>
          </p:nvPr>
        </p:nvSpPr>
        <p:spPr>
          <a:xfrm>
            <a:off x="914400" y="2438400"/>
            <a:ext cx="10363200" cy="3657600"/>
          </a:xfrm>
        </p:spPr>
        <p:txBody>
          <a:bodyPr wrap="square" anchor="t">
            <a:normAutofit/>
          </a:bodyPr>
          <a:lstStyle/>
          <a:p>
            <a:r>
              <a:rPr lang="en-US" dirty="0"/>
              <a:t>What did you learn in Kindergarten?</a:t>
            </a:r>
          </a:p>
          <a:p>
            <a:pPr lvl="1"/>
            <a:r>
              <a:rPr lang="en-US" sz="2400"/>
              <a:t>Do NOT talk out of turn, do not talk out loud when others are talking</a:t>
            </a:r>
          </a:p>
          <a:p>
            <a:pPr lvl="1"/>
            <a:r>
              <a:rPr lang="en-US" sz="2400"/>
              <a:t>Do NOT have side bar conversations (I will call you out on it and not apologize)</a:t>
            </a:r>
          </a:p>
          <a:p>
            <a:pPr lvl="1"/>
            <a:r>
              <a:rPr lang="en-US" sz="2400"/>
              <a:t>Raise your hand if you have a question</a:t>
            </a:r>
          </a:p>
          <a:p>
            <a:pPr lvl="1"/>
            <a:r>
              <a:rPr lang="en-US" sz="2400"/>
              <a:t>When asking a question, do not prelude with a story</a:t>
            </a:r>
          </a:p>
          <a:p>
            <a:pPr lvl="1"/>
            <a:r>
              <a:rPr lang="en-US" sz="2400"/>
              <a:t>Respect others </a:t>
            </a:r>
          </a:p>
          <a:p>
            <a:pPr lvl="1"/>
            <a:r>
              <a:rPr lang="en-US" sz="2400"/>
              <a:t>Turn off your cell phone – because if it rings, I WILL ANSWER IT AND YOUR LIFE WILL CHANGE COURSE….</a:t>
            </a:r>
          </a:p>
          <a:p>
            <a:endParaRPr lang="en-US" dirty="0"/>
          </a:p>
        </p:txBody>
      </p:sp>
    </p:spTree>
    <p:extLst>
      <p:ext uri="{BB962C8B-B14F-4D97-AF65-F5344CB8AC3E}">
        <p14:creationId xmlns:p14="http://schemas.microsoft.com/office/powerpoint/2010/main" val="2052385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F4BE5-6EB3-10F3-856B-1D2426FD2CCB}"/>
              </a:ext>
            </a:extLst>
          </p:cNvPr>
          <p:cNvSpPr>
            <a:spLocks noGrp="1"/>
          </p:cNvSpPr>
          <p:nvPr>
            <p:ph type="title"/>
          </p:nvPr>
        </p:nvSpPr>
        <p:spPr/>
        <p:txBody>
          <a:bodyPr/>
          <a:lstStyle/>
          <a:p>
            <a:r>
              <a:rPr lang="en-US" dirty="0">
                <a:solidFill>
                  <a:schemeClr val="tx1"/>
                </a:solidFill>
              </a:rPr>
              <a:t>Cannabis Addiction</a:t>
            </a:r>
          </a:p>
        </p:txBody>
      </p:sp>
      <p:sp>
        <p:nvSpPr>
          <p:cNvPr id="3" name="Content Placeholder 2">
            <a:extLst>
              <a:ext uri="{FF2B5EF4-FFF2-40B4-BE49-F238E27FC236}">
                <a16:creationId xmlns:a16="http://schemas.microsoft.com/office/drawing/2014/main" id="{E232C8CE-324F-01B7-7304-C8FB3621B437}"/>
              </a:ext>
            </a:extLst>
          </p:cNvPr>
          <p:cNvSpPr>
            <a:spLocks noGrp="1"/>
          </p:cNvSpPr>
          <p:nvPr>
            <p:ph idx="1"/>
          </p:nvPr>
        </p:nvSpPr>
        <p:spPr/>
        <p:txBody>
          <a:bodyPr/>
          <a:lstStyle/>
          <a:p>
            <a:pPr>
              <a:buFont typeface="Wingdings" panose="05000000000000000000" pitchFamily="2" charset="2"/>
              <a:buChar char="§"/>
            </a:pPr>
            <a:r>
              <a:rPr lang="en-US" dirty="0">
                <a:latin typeface="Calibri" panose="020F0502020204030204" pitchFamily="34" charset="0"/>
                <a:cs typeface="Calibri" panose="020F0502020204030204" pitchFamily="34" charset="0"/>
              </a:rPr>
              <a:t> Addiction is a stress induced, genetically mediated, primary, chronic disease of brain reward, motivation, memory and related circuitry. </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Dysfunction in these circuits leads to characteristic biological, psychological, social and spiritual manifestations. </a:t>
            </a:r>
          </a:p>
          <a:p>
            <a:pPr>
              <a:buFont typeface="Wingdings" panose="05000000000000000000" pitchFamily="2" charset="2"/>
              <a:buChar char="§"/>
            </a:pPr>
            <a:r>
              <a:rPr lang="en-US" dirty="0">
                <a:latin typeface="Calibri" panose="020F0502020204030204" pitchFamily="34" charset="0"/>
                <a:cs typeface="Calibri" panose="020F0502020204030204" pitchFamily="34" charset="0"/>
              </a:rPr>
              <a:t> This is reflected in an individual pathologically pursuing reward and/or relief by substance use and other behaviors…</a:t>
            </a:r>
          </a:p>
        </p:txBody>
      </p:sp>
    </p:spTree>
    <p:extLst>
      <p:ext uri="{BB962C8B-B14F-4D97-AF65-F5344CB8AC3E}">
        <p14:creationId xmlns:p14="http://schemas.microsoft.com/office/powerpoint/2010/main" val="179162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Problem with Marijuana">
            <a:extLst>
              <a:ext uri="{FF2B5EF4-FFF2-40B4-BE49-F238E27FC236}">
                <a16:creationId xmlns:a16="http://schemas.microsoft.com/office/drawing/2014/main" id="{DE39E1AE-24B2-778D-3C90-7C1407D156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24877" y="304800"/>
            <a:ext cx="5942246" cy="5853113"/>
          </a:xfrm>
          <a:prstGeom prst="rect">
            <a:avLst/>
          </a:prstGeom>
          <a:solidFill>
            <a:srgbClr val="FFFFFF"/>
          </a:solidFill>
        </p:spPr>
      </p:pic>
    </p:spTree>
    <p:extLst>
      <p:ext uri="{BB962C8B-B14F-4D97-AF65-F5344CB8AC3E}">
        <p14:creationId xmlns:p14="http://schemas.microsoft.com/office/powerpoint/2010/main" val="3310511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930B-BA4D-86DD-FCD4-E79975543422}"/>
              </a:ext>
            </a:extLst>
          </p:cNvPr>
          <p:cNvSpPr>
            <a:spLocks noGrp="1"/>
          </p:cNvSpPr>
          <p:nvPr>
            <p:ph type="title"/>
          </p:nvPr>
        </p:nvSpPr>
        <p:spPr/>
        <p:txBody>
          <a:bodyPr/>
          <a:lstStyle/>
          <a:p>
            <a:r>
              <a:rPr lang="en-US" dirty="0">
                <a:solidFill>
                  <a:schemeClr val="tx1"/>
                </a:solidFill>
              </a:rPr>
              <a:t>What We Know About Use</a:t>
            </a:r>
          </a:p>
        </p:txBody>
      </p:sp>
      <p:sp>
        <p:nvSpPr>
          <p:cNvPr id="4" name="Content Placeholder 2">
            <a:extLst>
              <a:ext uri="{FF2B5EF4-FFF2-40B4-BE49-F238E27FC236}">
                <a16:creationId xmlns:a16="http://schemas.microsoft.com/office/drawing/2014/main" id="{40C5B709-79CA-8DA3-A4CC-E39ED0D846B5}"/>
              </a:ext>
            </a:extLst>
          </p:cNvPr>
          <p:cNvSpPr>
            <a:spLocks noGrp="1"/>
          </p:cNvSpPr>
          <p:nvPr>
            <p:ph idx="1"/>
          </p:nvPr>
        </p:nvSpPr>
        <p:spPr>
          <a:xfrm>
            <a:off x="914400" y="2438400"/>
            <a:ext cx="10363200" cy="3657600"/>
          </a:xfrm>
        </p:spPr>
        <p:txBody>
          <a:bodyPr/>
          <a:lstStyle/>
          <a:p>
            <a:pPr marL="12700" marR="842010">
              <a:lnSpc>
                <a:spcPct val="100000"/>
              </a:lnSpc>
            </a:pPr>
            <a:r>
              <a:rPr lang="en-US" sz="2400" dirty="0">
                <a:solidFill>
                  <a:srgbClr val="002060"/>
                </a:solidFill>
                <a:latin typeface="Calibri" panose="020F0502020204030204" pitchFamily="34" charset="0"/>
                <a:cs typeface="Calibri" panose="020F0502020204030204" pitchFamily="34" charset="0"/>
              </a:rPr>
              <a:t>In</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2020</a:t>
            </a:r>
            <a:r>
              <a:rPr lang="en-US" sz="2400" dirty="0">
                <a:solidFill>
                  <a:srgbClr val="002060"/>
                </a:solidFill>
                <a:latin typeface="Calibri" panose="020F0502020204030204" pitchFamily="34" charset="0"/>
                <a:cs typeface="Calibri" panose="020F0502020204030204" pitchFamily="34" charset="0"/>
              </a:rPr>
              <a:t>,</a:t>
            </a:r>
            <a:r>
              <a:rPr lang="en-US" sz="2400" spc="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SA</a:t>
            </a:r>
            <a:r>
              <a:rPr lang="en-US" sz="2400" dirty="0">
                <a:solidFill>
                  <a:srgbClr val="002060"/>
                </a:solidFill>
                <a:latin typeface="Calibri" panose="020F0502020204030204" pitchFamily="34" charset="0"/>
                <a:cs typeface="Calibri" panose="020F0502020204030204" pitchFamily="34" charset="0"/>
              </a:rPr>
              <a:t>M</a:t>
            </a:r>
            <a:r>
              <a:rPr lang="en-US" sz="2400" spc="-5" dirty="0">
                <a:solidFill>
                  <a:srgbClr val="002060"/>
                </a:solidFill>
                <a:latin typeface="Calibri" panose="020F0502020204030204" pitchFamily="34" charset="0"/>
                <a:cs typeface="Calibri" panose="020F0502020204030204" pitchFamily="34" charset="0"/>
              </a:rPr>
              <a:t>HSA’</a:t>
            </a:r>
            <a:r>
              <a:rPr lang="en-US" sz="2400" dirty="0">
                <a:solidFill>
                  <a:srgbClr val="002060"/>
                </a:solidFill>
                <a:latin typeface="Calibri" panose="020F0502020204030204" pitchFamily="34" charset="0"/>
                <a:cs typeface="Calibri" panose="020F0502020204030204" pitchFamily="34" charset="0"/>
              </a:rPr>
              <a:t>s</a:t>
            </a:r>
            <a:r>
              <a:rPr lang="en-US" sz="2400" spc="2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Na</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iona</a:t>
            </a:r>
            <a:r>
              <a:rPr lang="en-US" sz="2400" dirty="0">
                <a:solidFill>
                  <a:srgbClr val="002060"/>
                </a:solidFill>
                <a:latin typeface="Calibri" panose="020F0502020204030204" pitchFamily="34" charset="0"/>
                <a:cs typeface="Calibri" panose="020F0502020204030204" pitchFamily="34" charset="0"/>
              </a:rPr>
              <a:t>l</a:t>
            </a:r>
            <a:r>
              <a:rPr lang="en-US" sz="2400" spc="3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Su</a:t>
            </a:r>
            <a:r>
              <a:rPr lang="en-US" sz="2400" dirty="0">
                <a:solidFill>
                  <a:srgbClr val="002060"/>
                </a:solidFill>
                <a:latin typeface="Calibri" panose="020F0502020204030204" pitchFamily="34" charset="0"/>
                <a:cs typeface="Calibri" panose="020F0502020204030204" pitchFamily="34" charset="0"/>
              </a:rPr>
              <a:t>rv</a:t>
            </a:r>
            <a:r>
              <a:rPr lang="en-US" sz="2400" spc="-5" dirty="0">
                <a:solidFill>
                  <a:srgbClr val="002060"/>
                </a:solidFill>
                <a:latin typeface="Calibri" panose="020F0502020204030204" pitchFamily="34" charset="0"/>
                <a:cs typeface="Calibri" panose="020F0502020204030204" pitchFamily="34" charset="0"/>
              </a:rPr>
              <a:t>e</a:t>
            </a:r>
            <a:r>
              <a:rPr lang="en-US" sz="2400" dirty="0">
                <a:solidFill>
                  <a:srgbClr val="002060"/>
                </a:solidFill>
                <a:latin typeface="Calibri" panose="020F0502020204030204" pitchFamily="34" charset="0"/>
                <a:cs typeface="Calibri" panose="020F0502020204030204" pitchFamily="34" charset="0"/>
              </a:rPr>
              <a:t>y </a:t>
            </a:r>
            <a:r>
              <a:rPr lang="en-US" sz="2400" spc="-5" dirty="0">
                <a:solidFill>
                  <a:srgbClr val="002060"/>
                </a:solidFill>
                <a:latin typeface="Calibri" panose="020F0502020204030204" pitchFamily="34" charset="0"/>
                <a:cs typeface="Calibri" panose="020F0502020204030204" pitchFamily="34" charset="0"/>
              </a:rPr>
              <a:t>o</a:t>
            </a:r>
            <a:r>
              <a:rPr lang="en-US" sz="2400" dirty="0">
                <a:solidFill>
                  <a:srgbClr val="002060"/>
                </a:solidFill>
                <a:latin typeface="Calibri" panose="020F0502020204030204" pitchFamily="34" charset="0"/>
                <a:cs typeface="Calibri" panose="020F0502020204030204" pitchFamily="34" charset="0"/>
              </a:rPr>
              <a:t>n </a:t>
            </a:r>
            <a:r>
              <a:rPr lang="en-US" sz="2400" spc="-5" dirty="0">
                <a:solidFill>
                  <a:srgbClr val="002060"/>
                </a:solidFill>
                <a:latin typeface="Calibri" panose="020F0502020204030204" pitchFamily="34" charset="0"/>
                <a:cs typeface="Calibri" panose="020F0502020204030204" pitchFamily="34" charset="0"/>
              </a:rPr>
              <a:t>D</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u</a:t>
            </a:r>
            <a:r>
              <a:rPr lang="en-US" sz="2400" dirty="0">
                <a:solidFill>
                  <a:srgbClr val="002060"/>
                </a:solidFill>
                <a:latin typeface="Calibri" panose="020F0502020204030204" pitchFamily="34" charset="0"/>
                <a:cs typeface="Calibri" panose="020F0502020204030204" pitchFamily="34" charset="0"/>
              </a:rPr>
              <a:t>g </a:t>
            </a:r>
            <a:r>
              <a:rPr lang="en-US" sz="2400" spc="-5" dirty="0">
                <a:solidFill>
                  <a:srgbClr val="002060"/>
                </a:solidFill>
                <a:latin typeface="Calibri" panose="020F0502020204030204" pitchFamily="34" charset="0"/>
                <a:cs typeface="Calibri" panose="020F0502020204030204" pitchFamily="34" charset="0"/>
              </a:rPr>
              <a:t>U</a:t>
            </a:r>
            <a:r>
              <a:rPr lang="en-US" sz="2400" dirty="0">
                <a:solidFill>
                  <a:srgbClr val="002060"/>
                </a:solidFill>
                <a:latin typeface="Calibri" panose="020F0502020204030204" pitchFamily="34" charset="0"/>
                <a:cs typeface="Calibri" panose="020F0502020204030204" pitchFamily="34" charset="0"/>
              </a:rPr>
              <a:t>se</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and Heal</a:t>
            </a:r>
            <a:r>
              <a:rPr lang="en-US" sz="2400" dirty="0">
                <a:solidFill>
                  <a:srgbClr val="002060"/>
                </a:solidFill>
                <a:latin typeface="Calibri" panose="020F0502020204030204" pitchFamily="34" charset="0"/>
                <a:cs typeface="Calibri" panose="020F0502020204030204" pitchFamily="34" charset="0"/>
              </a:rPr>
              <a:t>th</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epo</a:t>
            </a:r>
            <a:r>
              <a:rPr lang="en-US" sz="2400" dirty="0">
                <a:solidFill>
                  <a:srgbClr val="002060"/>
                </a:solidFill>
                <a:latin typeface="Calibri" panose="020F0502020204030204" pitchFamily="34" charset="0"/>
                <a:cs typeface="Calibri" panose="020F0502020204030204" pitchFamily="34" charset="0"/>
              </a:rPr>
              <a:t>rt</a:t>
            </a:r>
            <a:r>
              <a:rPr lang="en-US" sz="2400" spc="-5" dirty="0">
                <a:solidFill>
                  <a:srgbClr val="002060"/>
                </a:solidFill>
                <a:latin typeface="Calibri" panose="020F0502020204030204" pitchFamily="34" charset="0"/>
                <a:cs typeface="Calibri" panose="020F0502020204030204" pitchFamily="34" charset="0"/>
              </a:rPr>
              <a:t>ed:</a:t>
            </a:r>
            <a:endParaRPr lang="en-US" sz="2400" dirty="0">
              <a:latin typeface="Calibri" panose="020F0502020204030204" pitchFamily="34" charset="0"/>
              <a:cs typeface="Calibri" panose="020F0502020204030204" pitchFamily="34" charset="0"/>
            </a:endParaRPr>
          </a:p>
          <a:p>
            <a:pPr marL="355600" indent="-342900">
              <a:lnSpc>
                <a:spcPct val="100000"/>
              </a:lnSpc>
              <a:spcBef>
                <a:spcPts val="484"/>
              </a:spcBef>
              <a:buClr>
                <a:srgbClr val="002060"/>
              </a:buClr>
              <a:buFont typeface="Arial"/>
              <a:buChar char="•"/>
              <a:tabLst>
                <a:tab pos="355600" algn="l"/>
              </a:tabLst>
            </a:pPr>
            <a:r>
              <a:rPr lang="en-US" sz="2000" dirty="0">
                <a:solidFill>
                  <a:srgbClr val="002060"/>
                </a:solidFill>
                <a:latin typeface="Calibri" panose="020F0502020204030204" pitchFamily="34" charset="0"/>
                <a:cs typeface="Calibri" panose="020F0502020204030204" pitchFamily="34" charset="0"/>
              </a:rPr>
              <a:t>49</a:t>
            </a:r>
            <a:r>
              <a:rPr lang="en-US" sz="2000" spc="-10" dirty="0">
                <a:solidFill>
                  <a:srgbClr val="002060"/>
                </a:solidFill>
                <a:latin typeface="Calibri" panose="020F0502020204030204" pitchFamily="34" charset="0"/>
                <a:cs typeface="Calibri" panose="020F0502020204030204" pitchFamily="34" charset="0"/>
              </a:rPr>
              <a:t>.</a:t>
            </a:r>
            <a:r>
              <a:rPr lang="en-US" sz="2000" dirty="0">
                <a:solidFill>
                  <a:srgbClr val="002060"/>
                </a:solidFill>
                <a:latin typeface="Calibri" panose="020F0502020204030204" pitchFamily="34" charset="0"/>
                <a:cs typeface="Calibri" panose="020F0502020204030204" pitchFamily="34" charset="0"/>
              </a:rPr>
              <a:t>6</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milli</a:t>
            </a:r>
            <a:r>
              <a:rPr lang="en-US" sz="2000" dirty="0">
                <a:solidFill>
                  <a:srgbClr val="002060"/>
                </a:solidFill>
                <a:latin typeface="Calibri" panose="020F0502020204030204" pitchFamily="34" charset="0"/>
                <a:cs typeface="Calibri" panose="020F0502020204030204" pitchFamily="34" charset="0"/>
              </a:rPr>
              <a:t>on</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peop</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a:t>
            </a:r>
            <a:r>
              <a:rPr lang="en-US" sz="2000" spc="-3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u</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ed</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ar</a:t>
            </a:r>
            <a:r>
              <a:rPr lang="en-US" sz="2000" spc="-5" dirty="0">
                <a:solidFill>
                  <a:srgbClr val="002060"/>
                </a:solidFill>
                <a:latin typeface="Calibri" panose="020F0502020204030204" pitchFamily="34" charset="0"/>
                <a:cs typeface="Calibri" panose="020F0502020204030204" pitchFamily="34" charset="0"/>
              </a:rPr>
              <a:t>ij</a:t>
            </a:r>
            <a:r>
              <a:rPr lang="en-US" sz="2000" dirty="0">
                <a:solidFill>
                  <a:srgbClr val="002060"/>
                </a:solidFill>
                <a:latin typeface="Calibri" panose="020F0502020204030204" pitchFamily="34" charset="0"/>
                <a:cs typeface="Calibri" panose="020F0502020204030204" pitchFamily="34" charset="0"/>
              </a:rPr>
              <a:t>uana</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t</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pa</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t</a:t>
            </a:r>
            <a:r>
              <a:rPr lang="en-US" sz="2000" spc="-2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y</a:t>
            </a:r>
            <a:r>
              <a:rPr lang="en-US" sz="2000" dirty="0">
                <a:solidFill>
                  <a:srgbClr val="002060"/>
                </a:solidFill>
                <a:latin typeface="Calibri" panose="020F0502020204030204" pitchFamily="34" charset="0"/>
                <a:cs typeface="Calibri" panose="020F0502020204030204" pitchFamily="34" charset="0"/>
              </a:rPr>
              <a:t>ea</a:t>
            </a:r>
            <a:r>
              <a:rPr lang="en-US" sz="2000" spc="-5" dirty="0">
                <a:solidFill>
                  <a:srgbClr val="002060"/>
                </a:solidFill>
                <a:latin typeface="Calibri" panose="020F0502020204030204" pitchFamily="34" charset="0"/>
                <a:cs typeface="Calibri" panose="020F0502020204030204" pitchFamily="34" charset="0"/>
              </a:rPr>
              <a:t>r</a:t>
            </a:r>
            <a:r>
              <a:rPr lang="en-US" sz="1800" dirty="0">
                <a:solidFill>
                  <a:srgbClr val="002060"/>
                </a:solidFill>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a:p>
            <a:pPr marL="756285" lvl="1" indent="-286385">
              <a:lnSpc>
                <a:spcPct val="100000"/>
              </a:lnSpc>
              <a:spcBef>
                <a:spcPts val="439"/>
              </a:spcBef>
              <a:buClr>
                <a:srgbClr val="002060"/>
              </a:buClr>
              <a:buFont typeface="Arial"/>
              <a:buChar char="–"/>
              <a:tabLst>
                <a:tab pos="756920" algn="l"/>
              </a:tabLst>
            </a:pPr>
            <a:r>
              <a:rPr lang="en-US" sz="1800" spc="-5" dirty="0">
                <a:solidFill>
                  <a:srgbClr val="002060"/>
                </a:solidFill>
                <a:latin typeface="Calibri" panose="020F0502020204030204" pitchFamily="34" charset="0"/>
                <a:cs typeface="Calibri" panose="020F0502020204030204" pitchFamily="34" charset="0"/>
              </a:rPr>
              <a:t>Y</a:t>
            </a:r>
            <a:r>
              <a:rPr lang="en-US" sz="1800" spc="-10" dirty="0">
                <a:solidFill>
                  <a:srgbClr val="002060"/>
                </a:solidFill>
                <a:latin typeface="Calibri" panose="020F0502020204030204" pitchFamily="34" charset="0"/>
                <a:cs typeface="Calibri" panose="020F0502020204030204" pitchFamily="34" charset="0"/>
              </a:rPr>
              <a:t>oun</a:t>
            </a:r>
            <a:r>
              <a:rPr lang="en-US" sz="1800" dirty="0">
                <a:solidFill>
                  <a:srgbClr val="002060"/>
                </a:solidFill>
                <a:latin typeface="Calibri" panose="020F0502020204030204" pitchFamily="34" charset="0"/>
                <a:cs typeface="Calibri" panose="020F0502020204030204" pitchFamily="34" charset="0"/>
              </a:rPr>
              <a:t>g</a:t>
            </a:r>
            <a:r>
              <a:rPr lang="en-US" sz="1800" spc="10" dirty="0">
                <a:solidFill>
                  <a:srgbClr val="002060"/>
                </a:solidFill>
                <a:latin typeface="Calibri" panose="020F0502020204030204" pitchFamily="34" charset="0"/>
                <a:cs typeface="Calibri" panose="020F0502020204030204" pitchFamily="34" charset="0"/>
              </a:rPr>
              <a:t> </a:t>
            </a:r>
            <a:r>
              <a:rPr lang="en-US" sz="1800" spc="-10" dirty="0">
                <a:solidFill>
                  <a:srgbClr val="002060"/>
                </a:solidFill>
                <a:latin typeface="Calibri" panose="020F0502020204030204" pitchFamily="34" charset="0"/>
                <a:cs typeface="Calibri" panose="020F0502020204030204" pitchFamily="34" charset="0"/>
              </a:rPr>
              <a:t>adu</a:t>
            </a:r>
            <a:r>
              <a:rPr lang="en-US" sz="1800" spc="-5" dirty="0">
                <a:solidFill>
                  <a:srgbClr val="002060"/>
                </a:solidFill>
                <a:latin typeface="Calibri" panose="020F0502020204030204" pitchFamily="34" charset="0"/>
                <a:cs typeface="Calibri" panose="020F0502020204030204" pitchFamily="34" charset="0"/>
              </a:rPr>
              <a:t>l</a:t>
            </a:r>
            <a:r>
              <a:rPr lang="en-US" sz="1800" dirty="0">
                <a:solidFill>
                  <a:srgbClr val="002060"/>
                </a:solidFill>
                <a:latin typeface="Calibri" panose="020F0502020204030204" pitchFamily="34" charset="0"/>
                <a:cs typeface="Calibri" panose="020F0502020204030204" pitchFamily="34" charset="0"/>
              </a:rPr>
              <a:t>ts</a:t>
            </a:r>
            <a:r>
              <a:rPr lang="en-US" sz="1800" spc="15" dirty="0">
                <a:solidFill>
                  <a:srgbClr val="002060"/>
                </a:solidFill>
                <a:latin typeface="Calibri" panose="020F0502020204030204" pitchFamily="34" charset="0"/>
                <a:cs typeface="Calibri" panose="020F0502020204030204" pitchFamily="34" charset="0"/>
              </a:rPr>
              <a:t> </a:t>
            </a:r>
            <a:r>
              <a:rPr lang="en-US" sz="1800" spc="-10" dirty="0">
                <a:solidFill>
                  <a:srgbClr val="002060"/>
                </a:solidFill>
                <a:latin typeface="Calibri" panose="020F0502020204030204" pitchFamily="34" charset="0"/>
                <a:cs typeface="Calibri" panose="020F0502020204030204" pitchFamily="34" charset="0"/>
              </a:rPr>
              <a:t>age</a:t>
            </a:r>
            <a:r>
              <a:rPr lang="en-US" sz="1800" dirty="0">
                <a:solidFill>
                  <a:srgbClr val="002060"/>
                </a:solidFill>
                <a:latin typeface="Calibri" panose="020F0502020204030204" pitchFamily="34" charset="0"/>
                <a:cs typeface="Calibri" panose="020F0502020204030204" pitchFamily="34" charset="0"/>
              </a:rPr>
              <a:t>d</a:t>
            </a:r>
            <a:r>
              <a:rPr lang="en-US" sz="1800" spc="10" dirty="0">
                <a:solidFill>
                  <a:srgbClr val="002060"/>
                </a:solidFill>
                <a:latin typeface="Calibri" panose="020F0502020204030204" pitchFamily="34" charset="0"/>
                <a:cs typeface="Calibri" panose="020F0502020204030204" pitchFamily="34" charset="0"/>
              </a:rPr>
              <a:t> </a:t>
            </a:r>
            <a:r>
              <a:rPr lang="en-US" sz="1800" spc="-10" dirty="0">
                <a:solidFill>
                  <a:srgbClr val="002060"/>
                </a:solidFill>
                <a:latin typeface="Calibri" panose="020F0502020204030204" pitchFamily="34" charset="0"/>
                <a:cs typeface="Calibri" panose="020F0502020204030204" pitchFamily="34" charset="0"/>
              </a:rPr>
              <a:t>1</a:t>
            </a:r>
            <a:r>
              <a:rPr lang="en-US" sz="1800" dirty="0">
                <a:solidFill>
                  <a:srgbClr val="002060"/>
                </a:solidFill>
                <a:latin typeface="Calibri" panose="020F0502020204030204" pitchFamily="34" charset="0"/>
                <a:cs typeface="Calibri" panose="020F0502020204030204" pitchFamily="34" charset="0"/>
              </a:rPr>
              <a:t>8</a:t>
            </a:r>
            <a:r>
              <a:rPr lang="en-US" sz="1800" spc="-5" dirty="0">
                <a:solidFill>
                  <a:srgbClr val="002060"/>
                </a:solidFill>
                <a:latin typeface="Calibri" panose="020F0502020204030204" pitchFamily="34" charset="0"/>
                <a:cs typeface="Calibri" panose="020F0502020204030204" pitchFamily="34" charset="0"/>
              </a:rPr>
              <a:t> </a:t>
            </a:r>
            <a:r>
              <a:rPr lang="en-US" sz="1800" dirty="0">
                <a:solidFill>
                  <a:srgbClr val="002060"/>
                </a:solidFill>
                <a:latin typeface="Calibri" panose="020F0502020204030204" pitchFamily="34" charset="0"/>
                <a:cs typeface="Calibri" panose="020F0502020204030204" pitchFamily="34" charset="0"/>
              </a:rPr>
              <a:t>to</a:t>
            </a:r>
            <a:r>
              <a:rPr lang="en-US" sz="1800" spc="-5" dirty="0">
                <a:solidFill>
                  <a:srgbClr val="002060"/>
                </a:solidFill>
                <a:latin typeface="Calibri" panose="020F0502020204030204" pitchFamily="34" charset="0"/>
                <a:cs typeface="Calibri" panose="020F0502020204030204" pitchFamily="34" charset="0"/>
              </a:rPr>
              <a:t> </a:t>
            </a:r>
            <a:r>
              <a:rPr lang="en-US" sz="1800" spc="-10" dirty="0">
                <a:solidFill>
                  <a:srgbClr val="002060"/>
                </a:solidFill>
                <a:latin typeface="Calibri" panose="020F0502020204030204" pitchFamily="34" charset="0"/>
                <a:cs typeface="Calibri" panose="020F0502020204030204" pitchFamily="34" charset="0"/>
              </a:rPr>
              <a:t>2</a:t>
            </a:r>
            <a:r>
              <a:rPr lang="en-US" sz="1800" dirty="0">
                <a:solidFill>
                  <a:srgbClr val="002060"/>
                </a:solidFill>
                <a:latin typeface="Calibri" panose="020F0502020204030204" pitchFamily="34" charset="0"/>
                <a:cs typeface="Calibri" panose="020F0502020204030204" pitchFamily="34" charset="0"/>
              </a:rPr>
              <a:t>5</a:t>
            </a:r>
            <a:r>
              <a:rPr lang="en-US" sz="1800" spc="-5" dirty="0">
                <a:solidFill>
                  <a:srgbClr val="002060"/>
                </a:solidFill>
                <a:latin typeface="Calibri" panose="020F0502020204030204" pitchFamily="34" charset="0"/>
                <a:cs typeface="Calibri" panose="020F0502020204030204" pitchFamily="34" charset="0"/>
              </a:rPr>
              <a:t> </a:t>
            </a:r>
            <a:r>
              <a:rPr lang="en-US" sz="1800" dirty="0">
                <a:solidFill>
                  <a:srgbClr val="002060"/>
                </a:solidFill>
                <a:latin typeface="Calibri" panose="020F0502020204030204" pitchFamily="34" charset="0"/>
                <a:cs typeface="Calibri" panose="020F0502020204030204" pitchFamily="34" charset="0"/>
              </a:rPr>
              <a:t>(</a:t>
            </a:r>
            <a:r>
              <a:rPr lang="en-US" sz="1800" spc="-10" dirty="0">
                <a:solidFill>
                  <a:srgbClr val="002060"/>
                </a:solidFill>
                <a:latin typeface="Calibri" panose="020F0502020204030204" pitchFamily="34" charset="0"/>
                <a:cs typeface="Calibri" panose="020F0502020204030204" pitchFamily="34" charset="0"/>
              </a:rPr>
              <a:t>34</a:t>
            </a:r>
            <a:r>
              <a:rPr lang="en-US" sz="1800" dirty="0">
                <a:solidFill>
                  <a:srgbClr val="002060"/>
                </a:solidFill>
                <a:latin typeface="Calibri" panose="020F0502020204030204" pitchFamily="34" charset="0"/>
                <a:cs typeface="Calibri" panose="020F0502020204030204" pitchFamily="34" charset="0"/>
              </a:rPr>
              <a:t>.</a:t>
            </a:r>
            <a:r>
              <a:rPr lang="en-US" sz="1800" spc="-10" dirty="0">
                <a:solidFill>
                  <a:srgbClr val="002060"/>
                </a:solidFill>
                <a:latin typeface="Calibri" panose="020F0502020204030204" pitchFamily="34" charset="0"/>
                <a:cs typeface="Calibri" panose="020F0502020204030204" pitchFamily="34" charset="0"/>
              </a:rPr>
              <a:t>5</a:t>
            </a:r>
            <a:r>
              <a:rPr lang="en-US" sz="1800" dirty="0">
                <a:solidFill>
                  <a:srgbClr val="002060"/>
                </a:solidFill>
                <a:latin typeface="Calibri" panose="020F0502020204030204" pitchFamily="34" charset="0"/>
                <a:cs typeface="Calibri" panose="020F0502020204030204" pitchFamily="34" charset="0"/>
              </a:rPr>
              <a:t>%</a:t>
            </a:r>
            <a:r>
              <a:rPr lang="en-US" sz="1800" spc="10" dirty="0">
                <a:solidFill>
                  <a:srgbClr val="002060"/>
                </a:solidFill>
                <a:latin typeface="Calibri" panose="020F0502020204030204" pitchFamily="34" charset="0"/>
                <a:cs typeface="Calibri" panose="020F0502020204030204" pitchFamily="34" charset="0"/>
              </a:rPr>
              <a:t> </a:t>
            </a:r>
            <a:r>
              <a:rPr lang="en-US" sz="1800" spc="-10" dirty="0">
                <a:solidFill>
                  <a:srgbClr val="002060"/>
                </a:solidFill>
                <a:latin typeface="Calibri" panose="020F0502020204030204" pitchFamily="34" charset="0"/>
                <a:cs typeface="Calibri" panose="020F0502020204030204" pitchFamily="34" charset="0"/>
              </a:rPr>
              <a:t>o</a:t>
            </a:r>
            <a:r>
              <a:rPr lang="en-US" sz="1800" dirty="0">
                <a:solidFill>
                  <a:srgbClr val="002060"/>
                </a:solidFill>
                <a:latin typeface="Calibri" panose="020F0502020204030204" pitchFamily="34" charset="0"/>
                <a:cs typeface="Calibri" panose="020F0502020204030204" pitchFamily="34" charset="0"/>
              </a:rPr>
              <a:t>r </a:t>
            </a:r>
            <a:r>
              <a:rPr lang="en-US" sz="1800" spc="-10" dirty="0">
                <a:solidFill>
                  <a:srgbClr val="002060"/>
                </a:solidFill>
                <a:latin typeface="Calibri" panose="020F0502020204030204" pitchFamily="34" charset="0"/>
                <a:cs typeface="Calibri" panose="020F0502020204030204" pitchFamily="34" charset="0"/>
              </a:rPr>
              <a:t>11</a:t>
            </a:r>
            <a:r>
              <a:rPr lang="en-US" sz="1800" dirty="0">
                <a:solidFill>
                  <a:srgbClr val="002060"/>
                </a:solidFill>
                <a:latin typeface="Calibri" panose="020F0502020204030204" pitchFamily="34" charset="0"/>
                <a:cs typeface="Calibri" panose="020F0502020204030204" pitchFamily="34" charset="0"/>
              </a:rPr>
              <a:t>.6</a:t>
            </a:r>
            <a:r>
              <a:rPr lang="en-US" sz="1800" spc="-5" dirty="0">
                <a:solidFill>
                  <a:srgbClr val="002060"/>
                </a:solidFill>
                <a:latin typeface="Calibri" panose="020F0502020204030204" pitchFamily="34" charset="0"/>
                <a:cs typeface="Calibri" panose="020F0502020204030204" pitchFamily="34" charset="0"/>
              </a:rPr>
              <a:t> </a:t>
            </a:r>
            <a:r>
              <a:rPr lang="en-US" sz="1800" dirty="0">
                <a:solidFill>
                  <a:srgbClr val="002060"/>
                </a:solidFill>
                <a:latin typeface="Calibri" panose="020F0502020204030204" pitchFamily="34" charset="0"/>
                <a:cs typeface="Calibri" panose="020F0502020204030204" pitchFamily="34" charset="0"/>
              </a:rPr>
              <a:t>m</a:t>
            </a:r>
            <a:r>
              <a:rPr lang="en-US" sz="1800" spc="-5" dirty="0">
                <a:solidFill>
                  <a:srgbClr val="002060"/>
                </a:solidFill>
                <a:latin typeface="Calibri" panose="020F0502020204030204" pitchFamily="34" charset="0"/>
                <a:cs typeface="Calibri" panose="020F0502020204030204" pitchFamily="34" charset="0"/>
              </a:rPr>
              <a:t>illi</a:t>
            </a:r>
            <a:r>
              <a:rPr lang="en-US" sz="1800" spc="-10" dirty="0">
                <a:solidFill>
                  <a:srgbClr val="002060"/>
                </a:solidFill>
                <a:latin typeface="Calibri" panose="020F0502020204030204" pitchFamily="34" charset="0"/>
                <a:cs typeface="Calibri" panose="020F0502020204030204" pitchFamily="34" charset="0"/>
              </a:rPr>
              <a:t>on)</a:t>
            </a:r>
            <a:endParaRPr lang="en-US" sz="1800" dirty="0">
              <a:latin typeface="Calibri" panose="020F0502020204030204" pitchFamily="34" charset="0"/>
              <a:cs typeface="Calibri" panose="020F0502020204030204" pitchFamily="34" charset="0"/>
            </a:endParaRPr>
          </a:p>
          <a:p>
            <a:pPr marL="756285" lvl="1" indent="-286385">
              <a:lnSpc>
                <a:spcPct val="100000"/>
              </a:lnSpc>
              <a:spcBef>
                <a:spcPts val="430"/>
              </a:spcBef>
              <a:buClr>
                <a:srgbClr val="002060"/>
              </a:buClr>
              <a:buFont typeface="Arial"/>
              <a:buChar char="–"/>
              <a:tabLst>
                <a:tab pos="756920" algn="l"/>
              </a:tabLst>
            </a:pPr>
            <a:r>
              <a:rPr lang="en-US" sz="1800" b="1" spc="-55" dirty="0">
                <a:solidFill>
                  <a:srgbClr val="002060"/>
                </a:solidFill>
                <a:latin typeface="Calibri" panose="020F0502020204030204" pitchFamily="34" charset="0"/>
                <a:cs typeface="Calibri" panose="020F0502020204030204" pitchFamily="34" charset="0"/>
              </a:rPr>
              <a:t>A</a:t>
            </a:r>
            <a:r>
              <a:rPr lang="en-US" sz="1800" b="1" dirty="0">
                <a:solidFill>
                  <a:srgbClr val="002060"/>
                </a:solidFill>
                <a:latin typeface="Calibri" panose="020F0502020204030204" pitchFamily="34" charset="0"/>
                <a:cs typeface="Calibri" panose="020F0502020204030204" pitchFamily="34" charset="0"/>
              </a:rPr>
              <a:t>dol</a:t>
            </a:r>
            <a:r>
              <a:rPr lang="en-US" sz="1800" b="1" spc="-10" dirty="0">
                <a:solidFill>
                  <a:srgbClr val="002060"/>
                </a:solidFill>
                <a:latin typeface="Calibri" panose="020F0502020204030204" pitchFamily="34" charset="0"/>
                <a:cs typeface="Calibri" panose="020F0502020204030204" pitchFamily="34" charset="0"/>
              </a:rPr>
              <a:t>esce</a:t>
            </a:r>
            <a:r>
              <a:rPr lang="en-US" sz="1800" b="1" dirty="0">
                <a:solidFill>
                  <a:srgbClr val="002060"/>
                </a:solidFill>
                <a:latin typeface="Calibri" panose="020F0502020204030204" pitchFamily="34" charset="0"/>
                <a:cs typeface="Calibri" panose="020F0502020204030204" pitchFamily="34" charset="0"/>
              </a:rPr>
              <a:t>nts</a:t>
            </a:r>
            <a:r>
              <a:rPr lang="en-US" sz="1800" b="1" spc="45" dirty="0">
                <a:solidFill>
                  <a:srgbClr val="002060"/>
                </a:solidFill>
                <a:latin typeface="Calibri" panose="020F0502020204030204" pitchFamily="34" charset="0"/>
                <a:cs typeface="Calibri" panose="020F0502020204030204" pitchFamily="34" charset="0"/>
              </a:rPr>
              <a:t> </a:t>
            </a:r>
            <a:r>
              <a:rPr lang="en-US" sz="1800" b="1" spc="-10" dirty="0">
                <a:solidFill>
                  <a:srgbClr val="002060"/>
                </a:solidFill>
                <a:latin typeface="Calibri" panose="020F0502020204030204" pitchFamily="34" charset="0"/>
                <a:cs typeface="Calibri" panose="020F0502020204030204" pitchFamily="34" charset="0"/>
              </a:rPr>
              <a:t>a</a:t>
            </a:r>
            <a:r>
              <a:rPr lang="en-US" sz="1800" b="1" dirty="0">
                <a:solidFill>
                  <a:srgbClr val="002060"/>
                </a:solidFill>
                <a:latin typeface="Calibri" panose="020F0502020204030204" pitchFamily="34" charset="0"/>
                <a:cs typeface="Calibri" panose="020F0502020204030204" pitchFamily="34" charset="0"/>
              </a:rPr>
              <a:t>g</a:t>
            </a:r>
            <a:r>
              <a:rPr lang="en-US" sz="1800" b="1" spc="-10" dirty="0">
                <a:solidFill>
                  <a:srgbClr val="002060"/>
                </a:solidFill>
                <a:latin typeface="Calibri" panose="020F0502020204030204" pitchFamily="34" charset="0"/>
                <a:cs typeface="Calibri" panose="020F0502020204030204" pitchFamily="34" charset="0"/>
              </a:rPr>
              <a:t>e</a:t>
            </a:r>
            <a:r>
              <a:rPr lang="en-US" sz="1800" b="1" dirty="0">
                <a:solidFill>
                  <a:srgbClr val="002060"/>
                </a:solidFill>
                <a:latin typeface="Calibri" panose="020F0502020204030204" pitchFamily="34" charset="0"/>
                <a:cs typeface="Calibri" panose="020F0502020204030204" pitchFamily="34" charset="0"/>
              </a:rPr>
              <a:t>d</a:t>
            </a:r>
            <a:r>
              <a:rPr lang="en-US" sz="1800" b="1" spc="5" dirty="0">
                <a:solidFill>
                  <a:srgbClr val="002060"/>
                </a:solidFill>
                <a:latin typeface="Calibri" panose="020F0502020204030204" pitchFamily="34" charset="0"/>
                <a:cs typeface="Calibri" panose="020F0502020204030204" pitchFamily="34" charset="0"/>
              </a:rPr>
              <a:t> </a:t>
            </a:r>
            <a:r>
              <a:rPr lang="en-US" sz="1800" b="1" spc="-10" dirty="0">
                <a:solidFill>
                  <a:srgbClr val="002060"/>
                </a:solidFill>
                <a:latin typeface="Calibri" panose="020F0502020204030204" pitchFamily="34" charset="0"/>
                <a:cs typeface="Calibri" panose="020F0502020204030204" pitchFamily="34" charset="0"/>
              </a:rPr>
              <a:t>1</a:t>
            </a:r>
            <a:r>
              <a:rPr lang="en-US" sz="1800" b="1" dirty="0">
                <a:solidFill>
                  <a:srgbClr val="002060"/>
                </a:solidFill>
                <a:latin typeface="Calibri" panose="020F0502020204030204" pitchFamily="34" charset="0"/>
                <a:cs typeface="Calibri" panose="020F0502020204030204" pitchFamily="34" charset="0"/>
              </a:rPr>
              <a:t>2</a:t>
            </a:r>
            <a:r>
              <a:rPr lang="en-US" sz="1800" b="1" spc="-5" dirty="0">
                <a:solidFill>
                  <a:srgbClr val="002060"/>
                </a:solidFill>
                <a:latin typeface="Calibri" panose="020F0502020204030204" pitchFamily="34" charset="0"/>
                <a:cs typeface="Calibri" panose="020F0502020204030204" pitchFamily="34" charset="0"/>
              </a:rPr>
              <a:t> </a:t>
            </a:r>
            <a:r>
              <a:rPr lang="en-US" sz="1800" b="1" dirty="0">
                <a:solidFill>
                  <a:srgbClr val="002060"/>
                </a:solidFill>
                <a:latin typeface="Calibri" panose="020F0502020204030204" pitchFamily="34" charset="0"/>
                <a:cs typeface="Calibri" panose="020F0502020204030204" pitchFamily="34" charset="0"/>
              </a:rPr>
              <a:t>to</a:t>
            </a:r>
            <a:r>
              <a:rPr lang="en-US" sz="1800" b="1" spc="5" dirty="0">
                <a:solidFill>
                  <a:srgbClr val="002060"/>
                </a:solidFill>
                <a:latin typeface="Calibri" panose="020F0502020204030204" pitchFamily="34" charset="0"/>
                <a:cs typeface="Calibri" panose="020F0502020204030204" pitchFamily="34" charset="0"/>
              </a:rPr>
              <a:t> </a:t>
            </a:r>
            <a:r>
              <a:rPr lang="en-US" sz="1800" b="1" spc="-10" dirty="0">
                <a:solidFill>
                  <a:srgbClr val="002060"/>
                </a:solidFill>
                <a:latin typeface="Calibri" panose="020F0502020204030204" pitchFamily="34" charset="0"/>
                <a:cs typeface="Calibri" panose="020F0502020204030204" pitchFamily="34" charset="0"/>
              </a:rPr>
              <a:t>1</a:t>
            </a:r>
            <a:r>
              <a:rPr lang="en-US" sz="1800" b="1" dirty="0">
                <a:solidFill>
                  <a:srgbClr val="002060"/>
                </a:solidFill>
                <a:latin typeface="Calibri" panose="020F0502020204030204" pitchFamily="34" charset="0"/>
                <a:cs typeface="Calibri" panose="020F0502020204030204" pitchFamily="34" charset="0"/>
              </a:rPr>
              <a:t>7</a:t>
            </a:r>
            <a:r>
              <a:rPr lang="en-US" sz="1800" b="1" spc="-5" dirty="0">
                <a:solidFill>
                  <a:srgbClr val="002060"/>
                </a:solidFill>
                <a:latin typeface="Calibri" panose="020F0502020204030204" pitchFamily="34" charset="0"/>
                <a:cs typeface="Calibri" panose="020F0502020204030204" pitchFamily="34" charset="0"/>
              </a:rPr>
              <a:t> </a:t>
            </a:r>
            <a:r>
              <a:rPr lang="en-US" sz="1800" b="1" dirty="0">
                <a:solidFill>
                  <a:srgbClr val="002060"/>
                </a:solidFill>
                <a:latin typeface="Calibri" panose="020F0502020204030204" pitchFamily="34" charset="0"/>
                <a:cs typeface="Calibri" panose="020F0502020204030204" pitchFamily="34" charset="0"/>
              </a:rPr>
              <a:t>(</a:t>
            </a:r>
            <a:r>
              <a:rPr lang="en-US" sz="1800" b="1" spc="-10" dirty="0">
                <a:solidFill>
                  <a:srgbClr val="002060"/>
                </a:solidFill>
                <a:latin typeface="Calibri" panose="020F0502020204030204" pitchFamily="34" charset="0"/>
                <a:cs typeface="Calibri" panose="020F0502020204030204" pitchFamily="34" charset="0"/>
              </a:rPr>
              <a:t>10</a:t>
            </a:r>
            <a:r>
              <a:rPr lang="en-US" sz="1800" b="1" dirty="0">
                <a:solidFill>
                  <a:srgbClr val="002060"/>
                </a:solidFill>
                <a:latin typeface="Calibri" panose="020F0502020204030204" pitchFamily="34" charset="0"/>
                <a:cs typeface="Calibri" panose="020F0502020204030204" pitchFamily="34" charset="0"/>
              </a:rPr>
              <a:t>.</a:t>
            </a:r>
            <a:r>
              <a:rPr lang="en-US" sz="1800" b="1" spc="-10" dirty="0">
                <a:solidFill>
                  <a:srgbClr val="002060"/>
                </a:solidFill>
                <a:latin typeface="Calibri" panose="020F0502020204030204" pitchFamily="34" charset="0"/>
                <a:cs typeface="Calibri" panose="020F0502020204030204" pitchFamily="34" charset="0"/>
              </a:rPr>
              <a:t>1</a:t>
            </a:r>
            <a:r>
              <a:rPr lang="en-US" sz="1800" b="1" dirty="0">
                <a:solidFill>
                  <a:srgbClr val="002060"/>
                </a:solidFill>
                <a:latin typeface="Calibri" panose="020F0502020204030204" pitchFamily="34" charset="0"/>
                <a:cs typeface="Calibri" panose="020F0502020204030204" pitchFamily="34" charset="0"/>
              </a:rPr>
              <a:t>%</a:t>
            </a:r>
            <a:r>
              <a:rPr lang="en-US" sz="1800" b="1" spc="10" dirty="0">
                <a:solidFill>
                  <a:srgbClr val="002060"/>
                </a:solidFill>
                <a:latin typeface="Calibri" panose="020F0502020204030204" pitchFamily="34" charset="0"/>
                <a:cs typeface="Calibri" panose="020F0502020204030204" pitchFamily="34" charset="0"/>
              </a:rPr>
              <a:t> </a:t>
            </a:r>
            <a:r>
              <a:rPr lang="en-US" sz="1800" b="1" dirty="0">
                <a:solidFill>
                  <a:srgbClr val="002060"/>
                </a:solidFill>
                <a:latin typeface="Calibri" panose="020F0502020204030204" pitchFamily="34" charset="0"/>
                <a:cs typeface="Calibri" panose="020F0502020204030204" pitchFamily="34" charset="0"/>
              </a:rPr>
              <a:t>or</a:t>
            </a:r>
            <a:r>
              <a:rPr lang="en-US" sz="1800" b="1" spc="-15" dirty="0">
                <a:solidFill>
                  <a:srgbClr val="002060"/>
                </a:solidFill>
                <a:latin typeface="Calibri" panose="020F0502020204030204" pitchFamily="34" charset="0"/>
                <a:cs typeface="Calibri" panose="020F0502020204030204" pitchFamily="34" charset="0"/>
              </a:rPr>
              <a:t> </a:t>
            </a:r>
            <a:r>
              <a:rPr lang="en-US" sz="1800" b="1" spc="-10" dirty="0">
                <a:solidFill>
                  <a:srgbClr val="002060"/>
                </a:solidFill>
                <a:latin typeface="Calibri" panose="020F0502020204030204" pitchFamily="34" charset="0"/>
                <a:cs typeface="Calibri" panose="020F0502020204030204" pitchFamily="34" charset="0"/>
              </a:rPr>
              <a:t>2</a:t>
            </a:r>
            <a:r>
              <a:rPr lang="en-US" sz="1800" b="1" dirty="0">
                <a:solidFill>
                  <a:srgbClr val="002060"/>
                </a:solidFill>
                <a:latin typeface="Calibri" panose="020F0502020204030204" pitchFamily="34" charset="0"/>
                <a:cs typeface="Calibri" panose="020F0502020204030204" pitchFamily="34" charset="0"/>
              </a:rPr>
              <a:t>.5</a:t>
            </a:r>
            <a:r>
              <a:rPr lang="en-US" sz="1800" b="1" spc="-5" dirty="0">
                <a:solidFill>
                  <a:srgbClr val="002060"/>
                </a:solidFill>
                <a:latin typeface="Calibri" panose="020F0502020204030204" pitchFamily="34" charset="0"/>
                <a:cs typeface="Calibri" panose="020F0502020204030204" pitchFamily="34" charset="0"/>
              </a:rPr>
              <a:t> m</a:t>
            </a:r>
            <a:r>
              <a:rPr lang="en-US" sz="1800" b="1" dirty="0">
                <a:solidFill>
                  <a:srgbClr val="002060"/>
                </a:solidFill>
                <a:latin typeface="Calibri" panose="020F0502020204030204" pitchFamily="34" charset="0"/>
                <a:cs typeface="Calibri" panose="020F0502020204030204" pitchFamily="34" charset="0"/>
              </a:rPr>
              <a:t>illion)</a:t>
            </a:r>
            <a:endParaRPr lang="en-US" sz="1800" dirty="0">
              <a:latin typeface="Calibri" panose="020F0502020204030204" pitchFamily="34" charset="0"/>
              <a:cs typeface="Calibri" panose="020F0502020204030204" pitchFamily="34" charset="0"/>
            </a:endParaRPr>
          </a:p>
          <a:p>
            <a:pPr marL="355600" marR="5080" indent="-342900">
              <a:lnSpc>
                <a:spcPct val="100000"/>
              </a:lnSpc>
              <a:spcBef>
                <a:spcPts val="470"/>
              </a:spcBef>
              <a:buClr>
                <a:srgbClr val="002060"/>
              </a:buClr>
              <a:buFont typeface="Arial"/>
              <a:buChar char="•"/>
              <a:tabLst>
                <a:tab pos="355600" algn="l"/>
              </a:tabLst>
            </a:pPr>
            <a:r>
              <a:rPr lang="en-US" sz="2000" dirty="0">
                <a:solidFill>
                  <a:srgbClr val="002060"/>
                </a:solidFill>
                <a:latin typeface="Calibri" panose="020F0502020204030204" pitchFamily="34" charset="0"/>
                <a:cs typeface="Calibri" panose="020F0502020204030204" pitchFamily="34" charset="0"/>
              </a:rPr>
              <a:t>14</a:t>
            </a:r>
            <a:r>
              <a:rPr lang="en-US" sz="2000" spc="-10" dirty="0">
                <a:solidFill>
                  <a:srgbClr val="002060"/>
                </a:solidFill>
                <a:latin typeface="Calibri" panose="020F0502020204030204" pitchFamily="34" charset="0"/>
                <a:cs typeface="Calibri" panose="020F0502020204030204" pitchFamily="34" charset="0"/>
              </a:rPr>
              <a:t>.</a:t>
            </a:r>
            <a:r>
              <a:rPr lang="en-US" sz="2000" dirty="0">
                <a:solidFill>
                  <a:srgbClr val="002060"/>
                </a:solidFill>
                <a:latin typeface="Calibri" panose="020F0502020204030204" pitchFamily="34" charset="0"/>
                <a:cs typeface="Calibri" panose="020F0502020204030204" pitchFamily="34" charset="0"/>
              </a:rPr>
              <a:t>2</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milli</a:t>
            </a:r>
            <a:r>
              <a:rPr lang="en-US" sz="2000" dirty="0">
                <a:solidFill>
                  <a:srgbClr val="002060"/>
                </a:solidFill>
                <a:latin typeface="Calibri" panose="020F0502020204030204" pitchFamily="34" charset="0"/>
                <a:cs typeface="Calibri" panose="020F0502020204030204" pitchFamily="34" charset="0"/>
              </a:rPr>
              <a:t>on</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peop</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a:t>
            </a:r>
            <a:r>
              <a:rPr lang="en-US" sz="2000" spc="-3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aged</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12</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or</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der</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et</a:t>
            </a:r>
            <a:r>
              <a:rPr lang="en-US" sz="2000" spc="-2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er</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a</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or</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ar</a:t>
            </a:r>
            <a:r>
              <a:rPr lang="en-US" sz="2000" spc="-5" dirty="0">
                <a:solidFill>
                  <a:srgbClr val="002060"/>
                </a:solidFill>
                <a:latin typeface="Calibri" panose="020F0502020204030204" pitchFamily="34" charset="0"/>
                <a:cs typeface="Calibri" panose="020F0502020204030204" pitchFamily="34" charset="0"/>
              </a:rPr>
              <a:t>ij</a:t>
            </a:r>
            <a:r>
              <a:rPr lang="en-US" sz="2000" dirty="0">
                <a:solidFill>
                  <a:srgbClr val="002060"/>
                </a:solidFill>
                <a:latin typeface="Calibri" panose="020F0502020204030204" pitchFamily="34" charset="0"/>
                <a:cs typeface="Calibri" panose="020F0502020204030204" pitchFamily="34" charset="0"/>
              </a:rPr>
              <a:t>uana</a:t>
            </a:r>
            <a:r>
              <a:rPr lang="en-US" sz="2000" spc="-3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u</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 d</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order</a:t>
            </a:r>
            <a:endParaRPr lang="en-US" sz="2000" dirty="0">
              <a:latin typeface="Calibri" panose="020F0502020204030204" pitchFamily="34" charset="0"/>
              <a:cs typeface="Calibri" panose="020F0502020204030204" pitchFamily="34" charset="0"/>
            </a:endParaRPr>
          </a:p>
          <a:p>
            <a:pPr marL="756285" lvl="1" indent="-286385">
              <a:lnSpc>
                <a:spcPct val="100000"/>
              </a:lnSpc>
              <a:spcBef>
                <a:spcPts val="439"/>
              </a:spcBef>
              <a:buClr>
                <a:srgbClr val="002060"/>
              </a:buClr>
              <a:buFont typeface="Arial"/>
              <a:buChar char="–"/>
              <a:tabLst>
                <a:tab pos="756920" algn="l"/>
              </a:tabLst>
            </a:pPr>
            <a:r>
              <a:rPr lang="en-US" sz="1800" b="1" spc="-10" dirty="0">
                <a:solidFill>
                  <a:srgbClr val="002060"/>
                </a:solidFill>
                <a:latin typeface="Calibri" panose="020F0502020204030204" pitchFamily="34" charset="0"/>
                <a:cs typeface="Calibri" panose="020F0502020204030204" pitchFamily="34" charset="0"/>
              </a:rPr>
              <a:t>1</a:t>
            </a:r>
            <a:r>
              <a:rPr lang="en-US" sz="1800" b="1" dirty="0">
                <a:solidFill>
                  <a:srgbClr val="002060"/>
                </a:solidFill>
                <a:latin typeface="Calibri" panose="020F0502020204030204" pitchFamily="34" charset="0"/>
                <a:cs typeface="Calibri" panose="020F0502020204030204" pitchFamily="34" charset="0"/>
              </a:rPr>
              <a:t>.0</a:t>
            </a:r>
            <a:r>
              <a:rPr lang="en-US" sz="1800" b="1" spc="-5" dirty="0">
                <a:solidFill>
                  <a:srgbClr val="002060"/>
                </a:solidFill>
                <a:latin typeface="Calibri" panose="020F0502020204030204" pitchFamily="34" charset="0"/>
                <a:cs typeface="Calibri" panose="020F0502020204030204" pitchFamily="34" charset="0"/>
              </a:rPr>
              <a:t> m</a:t>
            </a:r>
            <a:r>
              <a:rPr lang="en-US" sz="1800" b="1" dirty="0">
                <a:solidFill>
                  <a:srgbClr val="002060"/>
                </a:solidFill>
                <a:latin typeface="Calibri" panose="020F0502020204030204" pitchFamily="34" charset="0"/>
                <a:cs typeface="Calibri" panose="020F0502020204030204" pitchFamily="34" charset="0"/>
              </a:rPr>
              <a:t>illion</a:t>
            </a:r>
            <a:r>
              <a:rPr lang="en-US" sz="1800" b="1" spc="-20" dirty="0">
                <a:solidFill>
                  <a:srgbClr val="002060"/>
                </a:solidFill>
                <a:latin typeface="Calibri" panose="020F0502020204030204" pitchFamily="34" charset="0"/>
                <a:cs typeface="Calibri" panose="020F0502020204030204" pitchFamily="34" charset="0"/>
              </a:rPr>
              <a:t> </a:t>
            </a:r>
            <a:r>
              <a:rPr lang="en-US" sz="1800" b="1" spc="-10" dirty="0">
                <a:solidFill>
                  <a:srgbClr val="002060"/>
                </a:solidFill>
                <a:latin typeface="Calibri" panose="020F0502020204030204" pitchFamily="34" charset="0"/>
                <a:cs typeface="Calibri" panose="020F0502020204030204" pitchFamily="34" charset="0"/>
              </a:rPr>
              <a:t>a</a:t>
            </a:r>
            <a:r>
              <a:rPr lang="en-US" sz="1800" b="1" dirty="0">
                <a:solidFill>
                  <a:srgbClr val="002060"/>
                </a:solidFill>
                <a:latin typeface="Calibri" panose="020F0502020204030204" pitchFamily="34" charset="0"/>
                <a:cs typeface="Calibri" panose="020F0502020204030204" pitchFamily="34" charset="0"/>
              </a:rPr>
              <a:t>dol</a:t>
            </a:r>
            <a:r>
              <a:rPr lang="en-US" sz="1800" b="1" spc="-10" dirty="0">
                <a:solidFill>
                  <a:srgbClr val="002060"/>
                </a:solidFill>
                <a:latin typeface="Calibri" panose="020F0502020204030204" pitchFamily="34" charset="0"/>
                <a:cs typeface="Calibri" panose="020F0502020204030204" pitchFamily="34" charset="0"/>
              </a:rPr>
              <a:t>esce</a:t>
            </a:r>
            <a:r>
              <a:rPr lang="en-US" sz="1800" b="1" dirty="0">
                <a:solidFill>
                  <a:srgbClr val="002060"/>
                </a:solidFill>
                <a:latin typeface="Calibri" panose="020F0502020204030204" pitchFamily="34" charset="0"/>
                <a:cs typeface="Calibri" panose="020F0502020204030204" pitchFamily="34" charset="0"/>
              </a:rPr>
              <a:t>nts</a:t>
            </a:r>
            <a:endParaRPr lang="en-US" sz="1800" dirty="0">
              <a:latin typeface="Calibri" panose="020F0502020204030204" pitchFamily="34" charset="0"/>
              <a:cs typeface="Calibri" panose="020F0502020204030204" pitchFamily="34" charset="0"/>
            </a:endParaRPr>
          </a:p>
          <a:p>
            <a:pPr marL="12700">
              <a:lnSpc>
                <a:spcPct val="100000"/>
              </a:lnSpc>
              <a:spcBef>
                <a:spcPts val="565"/>
              </a:spcBef>
            </a:pPr>
            <a:r>
              <a:rPr lang="en-US" sz="2400" dirty="0">
                <a:solidFill>
                  <a:srgbClr val="002060"/>
                </a:solidFill>
                <a:latin typeface="Calibri" panose="020F0502020204030204" pitchFamily="34" charset="0"/>
                <a:cs typeface="Calibri" panose="020F0502020204030204" pitchFamily="34" charset="0"/>
              </a:rPr>
              <a:t>W</a:t>
            </a:r>
            <a:r>
              <a:rPr lang="en-US" sz="2400" spc="-5" dirty="0">
                <a:solidFill>
                  <a:srgbClr val="002060"/>
                </a:solidFill>
                <a:latin typeface="Calibri" panose="020F0502020204030204" pitchFamily="34" charset="0"/>
                <a:cs typeface="Calibri" panose="020F0502020204030204" pitchFamily="34" charset="0"/>
              </a:rPr>
              <a:t>o</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ldwide:</a:t>
            </a:r>
            <a:endParaRPr lang="en-US" sz="2400" dirty="0">
              <a:latin typeface="Calibri" panose="020F0502020204030204" pitchFamily="34" charset="0"/>
              <a:cs typeface="Calibri" panose="020F0502020204030204" pitchFamily="34" charset="0"/>
            </a:endParaRPr>
          </a:p>
          <a:p>
            <a:pPr marL="355600" marR="373380" indent="-342900">
              <a:lnSpc>
                <a:spcPct val="100000"/>
              </a:lnSpc>
              <a:spcBef>
                <a:spcPts val="480"/>
              </a:spcBef>
              <a:buClr>
                <a:srgbClr val="002060"/>
              </a:buClr>
              <a:buFont typeface="Arial"/>
              <a:buChar char="•"/>
              <a:tabLst>
                <a:tab pos="355600" algn="l"/>
              </a:tabLst>
            </a:pPr>
            <a:r>
              <a:rPr lang="en-US" sz="2000" dirty="0">
                <a:solidFill>
                  <a:srgbClr val="002060"/>
                </a:solidFill>
                <a:latin typeface="Calibri" panose="020F0502020204030204" pitchFamily="34" charset="0"/>
                <a:cs typeface="Calibri" panose="020F0502020204030204" pitchFamily="34" charset="0"/>
              </a:rPr>
              <a:t>76%</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peop</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en</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er</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ng</a:t>
            </a:r>
            <a:r>
              <a:rPr lang="en-US" sz="2000" spc="-30"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rea</a:t>
            </a:r>
            <a:r>
              <a:rPr lang="en-US" sz="2000" spc="-1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ent</a:t>
            </a:r>
            <a:r>
              <a:rPr lang="en-US" sz="2000" spc="-5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or</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CUD</a:t>
            </a:r>
            <a:r>
              <a:rPr lang="en-US" sz="2000" spc="-10" dirty="0">
                <a:solidFill>
                  <a:srgbClr val="002060"/>
                </a:solidFill>
                <a:latin typeface="Calibri" panose="020F0502020204030204" pitchFamily="34" charset="0"/>
                <a:cs typeface="Calibri" panose="020F0502020204030204" pitchFamily="34" charset="0"/>
              </a:rPr>
              <a:t>/</a:t>
            </a:r>
            <a:r>
              <a:rPr lang="en-US" sz="2000" spc="-5"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U</a:t>
            </a:r>
            <a:r>
              <a:rPr lang="en-US" sz="2000" dirty="0">
                <a:solidFill>
                  <a:srgbClr val="002060"/>
                </a:solidFill>
                <a:latin typeface="Calibri" panose="020F0502020204030204" pitchFamily="34" charset="0"/>
                <a:cs typeface="Calibri" panose="020F0502020204030204" pitchFamily="34" charset="0"/>
              </a:rPr>
              <a:t>D</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10"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pa</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t</a:t>
            </a:r>
            <a:r>
              <a:rPr lang="en-US" sz="2000" spc="-3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10 </a:t>
            </a:r>
            <a:r>
              <a:rPr lang="en-US" sz="2000" spc="-10" dirty="0">
                <a:solidFill>
                  <a:srgbClr val="002060"/>
                </a:solidFill>
                <a:latin typeface="Calibri" panose="020F0502020204030204" pitchFamily="34" charset="0"/>
                <a:cs typeface="Calibri" panose="020F0502020204030204" pitchFamily="34" charset="0"/>
              </a:rPr>
              <a:t>y</a:t>
            </a:r>
            <a:r>
              <a:rPr lang="en-US" sz="2000" dirty="0">
                <a:solidFill>
                  <a:srgbClr val="002060"/>
                </a:solidFill>
                <a:latin typeface="Calibri" panose="020F0502020204030204" pitchFamily="34" charset="0"/>
                <a:cs typeface="Calibri" panose="020F0502020204030204" pitchFamily="34" charset="0"/>
              </a:rPr>
              <a:t>ears</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repor</a:t>
            </a:r>
            <a:r>
              <a:rPr lang="en-US" sz="2000" spc="-5"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ed</a:t>
            </a:r>
            <a:r>
              <a:rPr lang="en-US" sz="2000" spc="-4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by</a:t>
            </a:r>
            <a:r>
              <a:rPr lang="en-US" sz="2000" spc="-1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uropean</a:t>
            </a:r>
            <a:r>
              <a:rPr lang="en-US" sz="2000" spc="-4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on</a:t>
            </a:r>
            <a:r>
              <a:rPr lang="en-US" sz="2000" spc="-5" dirty="0">
                <a:solidFill>
                  <a:srgbClr val="002060"/>
                </a:solidFill>
                <a:latin typeface="Calibri" panose="020F0502020204030204" pitchFamily="34" charset="0"/>
                <a:cs typeface="Calibri" panose="020F0502020204030204" pitchFamily="34" charset="0"/>
              </a:rPr>
              <a:t>it</a:t>
            </a:r>
            <a:r>
              <a:rPr lang="en-US" sz="2000" dirty="0">
                <a:solidFill>
                  <a:srgbClr val="002060"/>
                </a:solidFill>
                <a:latin typeface="Calibri" panose="020F0502020204030204" pitchFamily="34" charset="0"/>
                <a:cs typeface="Calibri" panose="020F0502020204030204" pitchFamily="34" charset="0"/>
              </a:rPr>
              <a:t>or</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ng</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en</a:t>
            </a:r>
            <a:r>
              <a:rPr lang="en-US" sz="2000" spc="-5"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re</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or</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D</a:t>
            </a:r>
            <a:r>
              <a:rPr lang="en-US" sz="2000" dirty="0">
                <a:solidFill>
                  <a:srgbClr val="002060"/>
                </a:solidFill>
                <a:latin typeface="Calibri" panose="020F0502020204030204" pitchFamily="34" charset="0"/>
                <a:cs typeface="Calibri" panose="020F0502020204030204" pitchFamily="34" charset="0"/>
              </a:rPr>
              <a:t>rugs</a:t>
            </a:r>
            <a:r>
              <a:rPr lang="en-US" sz="2000" spc="-3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and </a:t>
            </a:r>
            <a:r>
              <a:rPr lang="en-US" sz="2000" spc="5" dirty="0">
                <a:solidFill>
                  <a:srgbClr val="002060"/>
                </a:solidFill>
                <a:latin typeface="Calibri" panose="020F0502020204030204" pitchFamily="34" charset="0"/>
                <a:cs typeface="Calibri" panose="020F0502020204030204" pitchFamily="34" charset="0"/>
              </a:rPr>
              <a:t>D</a:t>
            </a:r>
            <a:r>
              <a:rPr lang="en-US" sz="2000" dirty="0">
                <a:solidFill>
                  <a:srgbClr val="002060"/>
                </a:solidFill>
                <a:latin typeface="Calibri" panose="020F0502020204030204" pitchFamily="34" charset="0"/>
                <a:cs typeface="Calibri" panose="020F0502020204030204" pitchFamily="34" charset="0"/>
              </a:rPr>
              <a:t>rug</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dd</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ti</a:t>
            </a:r>
            <a:r>
              <a:rPr lang="en-US" sz="2000" dirty="0">
                <a:solidFill>
                  <a:srgbClr val="002060"/>
                </a:solidFill>
                <a:latin typeface="Calibri" panose="020F0502020204030204" pitchFamily="34" charset="0"/>
                <a:cs typeface="Calibri" panose="020F0502020204030204" pitchFamily="34" charset="0"/>
              </a:rPr>
              <a:t>on</a:t>
            </a:r>
            <a:endParaRPr lang="en-US" sz="2000" dirty="0">
              <a:latin typeface="Calibri" panose="020F0502020204030204" pitchFamily="34" charset="0"/>
              <a:cs typeface="Calibri" panose="020F0502020204030204" pitchFamily="34" charset="0"/>
            </a:endParaRPr>
          </a:p>
          <a:p>
            <a:pPr marL="355600" marR="145415" indent="-342900">
              <a:lnSpc>
                <a:spcPct val="100000"/>
              </a:lnSpc>
              <a:spcBef>
                <a:spcPts val="475"/>
              </a:spcBef>
              <a:buClr>
                <a:srgbClr val="002060"/>
              </a:buClr>
              <a:buFont typeface="Arial"/>
              <a:buChar char="•"/>
              <a:tabLst>
                <a:tab pos="355600" algn="l"/>
              </a:tabLst>
            </a:pPr>
            <a:r>
              <a:rPr lang="en-US" sz="2000" spc="5" dirty="0">
                <a:solidFill>
                  <a:srgbClr val="002060"/>
                </a:solidFill>
                <a:latin typeface="Calibri" panose="020F0502020204030204" pitchFamily="34" charset="0"/>
                <a:cs typeface="Calibri" panose="020F0502020204030204" pitchFamily="34" charset="0"/>
              </a:rPr>
              <a:t>U</a:t>
            </a:r>
            <a:r>
              <a:rPr lang="en-US" sz="2000" dirty="0">
                <a:solidFill>
                  <a:srgbClr val="002060"/>
                </a:solidFill>
                <a:latin typeface="Calibri" panose="020F0502020204030204" pitchFamily="34" charset="0"/>
                <a:cs typeface="Calibri" panose="020F0502020204030204" pitchFamily="34" charset="0"/>
              </a:rPr>
              <a:t>N</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repor</a:t>
            </a:r>
            <a:r>
              <a:rPr lang="en-US" sz="2000" spc="-5"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ed</a:t>
            </a:r>
            <a:r>
              <a:rPr lang="en-US" sz="2000" spc="-40"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propor</a:t>
            </a:r>
            <a:r>
              <a:rPr lang="en-US" sz="2000" spc="-1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on</a:t>
            </a:r>
            <a:r>
              <a:rPr lang="en-US" sz="2000" spc="-4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of</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peop</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ee</a:t>
            </a:r>
            <a:r>
              <a:rPr lang="en-US" sz="2000" spc="5" dirty="0">
                <a:solidFill>
                  <a:srgbClr val="002060"/>
                </a:solidFill>
                <a:latin typeface="Calibri" panose="020F0502020204030204" pitchFamily="34" charset="0"/>
                <a:cs typeface="Calibri" panose="020F0502020204030204" pitchFamily="34" charset="0"/>
              </a:rPr>
              <a:t>k</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ng</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rea</a:t>
            </a:r>
            <a:r>
              <a:rPr lang="en-US" sz="2000" spc="-1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ent</a:t>
            </a:r>
            <a:r>
              <a:rPr lang="en-US" sz="2000" spc="-50"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or</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annab</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s add</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c</a:t>
            </a:r>
            <a:r>
              <a:rPr lang="en-US" sz="2000" spc="-1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on</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has</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en</a:t>
            </a:r>
            <a:r>
              <a:rPr lang="en-US" sz="2000" spc="-3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a</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l</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reg</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ons</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of</a:t>
            </a:r>
            <a:r>
              <a:rPr lang="en-US" sz="2000" spc="-2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w</a:t>
            </a:r>
            <a:r>
              <a:rPr lang="en-US" sz="2000" dirty="0">
                <a:solidFill>
                  <a:srgbClr val="002060"/>
                </a:solidFill>
                <a:latin typeface="Calibri" panose="020F0502020204030204" pitchFamily="34" charset="0"/>
                <a:cs typeface="Calibri" panose="020F0502020204030204" pitchFamily="34" charset="0"/>
              </a:rPr>
              <a:t>or</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d</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(e</a:t>
            </a:r>
            <a:r>
              <a:rPr lang="en-US" sz="2000" spc="-10" dirty="0">
                <a:solidFill>
                  <a:srgbClr val="002060"/>
                </a:solidFill>
                <a:latin typeface="Calibri" panose="020F0502020204030204" pitchFamily="34" charset="0"/>
                <a:cs typeface="Calibri" panose="020F0502020204030204" pitchFamily="34" charset="0"/>
              </a:rPr>
              <a:t>x</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ept</a:t>
            </a:r>
            <a:r>
              <a:rPr lang="en-US" sz="2000" spc="-3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a:t>
            </a:r>
            <a:r>
              <a:rPr lang="en-US" sz="2000" spc="-10"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a)</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has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rea</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ed</a:t>
            </a:r>
            <a:r>
              <a:rPr lang="en-US" sz="2000" spc="-4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a:t>
            </a:r>
            <a:r>
              <a:rPr lang="en-US" sz="2000" spc="-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he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pa</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t</a:t>
            </a:r>
            <a:r>
              <a:rPr lang="en-US" sz="2000" spc="-3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20</a:t>
            </a:r>
            <a:r>
              <a:rPr lang="en-US" sz="2000" spc="-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y</a:t>
            </a:r>
            <a:r>
              <a:rPr lang="en-US" sz="2000" dirty="0">
                <a:solidFill>
                  <a:srgbClr val="002060"/>
                </a:solidFill>
                <a:latin typeface="Calibri" panose="020F0502020204030204" pitchFamily="34" charset="0"/>
                <a:cs typeface="Calibri" panose="020F0502020204030204" pitchFamily="34" charset="0"/>
              </a:rPr>
              <a:t>ear</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50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2C90-101C-4558-D575-CFC076C10257}"/>
              </a:ext>
            </a:extLst>
          </p:cNvPr>
          <p:cNvSpPr>
            <a:spLocks noGrp="1"/>
          </p:cNvSpPr>
          <p:nvPr>
            <p:ph type="title"/>
          </p:nvPr>
        </p:nvSpPr>
        <p:spPr/>
        <p:txBody>
          <a:bodyPr/>
          <a:lstStyle/>
          <a:p>
            <a:r>
              <a:rPr lang="en-US" dirty="0">
                <a:solidFill>
                  <a:schemeClr val="tx1"/>
                </a:solidFill>
              </a:rPr>
              <a:t>Increase in Hospitalization</a:t>
            </a:r>
          </a:p>
        </p:txBody>
      </p:sp>
      <p:sp>
        <p:nvSpPr>
          <p:cNvPr id="3" name="Content Placeholder 2">
            <a:extLst>
              <a:ext uri="{FF2B5EF4-FFF2-40B4-BE49-F238E27FC236}">
                <a16:creationId xmlns:a16="http://schemas.microsoft.com/office/drawing/2014/main" id="{C5DD79DB-98D7-BB0C-795B-576DAE6E2F80}"/>
              </a:ext>
            </a:extLst>
          </p:cNvPr>
          <p:cNvSpPr>
            <a:spLocks noGrp="1"/>
          </p:cNvSpPr>
          <p:nvPr>
            <p:ph idx="1"/>
          </p:nvPr>
        </p:nvSpPr>
        <p:spPr/>
        <p:txBody>
          <a:bodyPr/>
          <a:lstStyle/>
          <a:p>
            <a:pPr marL="355600" marR="5080" indent="-342900">
              <a:lnSpc>
                <a:spcPct val="100000"/>
              </a:lnSpc>
              <a:buClr>
                <a:srgbClr val="002060"/>
              </a:buClr>
              <a:buFont typeface="Arial"/>
              <a:buChar char="•"/>
              <a:tabLst>
                <a:tab pos="356235" algn="l"/>
              </a:tabLst>
            </a:pPr>
            <a:r>
              <a:rPr lang="en-US" sz="2800" spc="-25" dirty="0">
                <a:solidFill>
                  <a:srgbClr val="002060"/>
                </a:solidFill>
                <a:latin typeface="Calibri" panose="020F0502020204030204" pitchFamily="34" charset="0"/>
                <a:cs typeface="Calibri" panose="020F0502020204030204" pitchFamily="34" charset="0"/>
              </a:rPr>
              <a:t>S</a:t>
            </a:r>
            <a:r>
              <a:rPr lang="en-US" sz="2800" spc="-10" dirty="0">
                <a:solidFill>
                  <a:srgbClr val="002060"/>
                </a:solidFill>
                <a:latin typeface="Calibri" panose="020F0502020204030204" pitchFamily="34" charset="0"/>
                <a:cs typeface="Calibri" panose="020F0502020204030204" pitchFamily="34" charset="0"/>
              </a:rPr>
              <a:t>t</a:t>
            </a:r>
            <a:r>
              <a:rPr lang="en-US" sz="2800" spc="-15" dirty="0">
                <a:solidFill>
                  <a:srgbClr val="002060"/>
                </a:solidFill>
                <a:latin typeface="Calibri" panose="020F0502020204030204" pitchFamily="34" charset="0"/>
                <a:cs typeface="Calibri" panose="020F0502020204030204" pitchFamily="34" charset="0"/>
              </a:rPr>
              <a:t>udy</a:t>
            </a:r>
            <a:r>
              <a:rPr lang="en-US" sz="2800" spc="-5" dirty="0">
                <a:solidFill>
                  <a:srgbClr val="002060"/>
                </a:solidFill>
                <a:latin typeface="Calibri" panose="020F0502020204030204" pitchFamily="34" charset="0"/>
                <a:cs typeface="Calibri" panose="020F0502020204030204" pitchFamily="34" charset="0"/>
              </a:rPr>
              <a:t> </a:t>
            </a:r>
            <a:r>
              <a:rPr lang="en-US" sz="2800" spc="-15" dirty="0">
                <a:solidFill>
                  <a:srgbClr val="002060"/>
                </a:solidFill>
                <a:latin typeface="Calibri" panose="020F0502020204030204" pitchFamily="34" charset="0"/>
                <a:cs typeface="Calibri" panose="020F0502020204030204" pitchFamily="34" charset="0"/>
              </a:rPr>
              <a:t>in</a:t>
            </a:r>
            <a:r>
              <a:rPr lang="en-US" sz="2800" spc="5"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t</a:t>
            </a:r>
            <a:r>
              <a:rPr lang="en-US" sz="2800" spc="-15" dirty="0">
                <a:solidFill>
                  <a:srgbClr val="002060"/>
                </a:solidFill>
                <a:latin typeface="Calibri" panose="020F0502020204030204" pitchFamily="34" charset="0"/>
                <a:cs typeface="Calibri" panose="020F0502020204030204" pitchFamily="34" charset="0"/>
              </a:rPr>
              <a:t>h</a:t>
            </a:r>
            <a:r>
              <a:rPr lang="en-US" sz="2800" spc="-20" dirty="0">
                <a:solidFill>
                  <a:srgbClr val="002060"/>
                </a:solidFill>
                <a:latin typeface="Calibri" panose="020F0502020204030204" pitchFamily="34" charset="0"/>
                <a:cs typeface="Calibri" panose="020F0502020204030204" pitchFamily="34" charset="0"/>
              </a:rPr>
              <a:t>e</a:t>
            </a:r>
            <a:r>
              <a:rPr lang="en-US" sz="2800" spc="5" dirty="0">
                <a:solidFill>
                  <a:srgbClr val="002060"/>
                </a:solidFill>
                <a:latin typeface="Calibri" panose="020F0502020204030204" pitchFamily="34" charset="0"/>
                <a:cs typeface="Calibri" panose="020F0502020204030204" pitchFamily="34" charset="0"/>
              </a:rPr>
              <a:t> </a:t>
            </a:r>
            <a:r>
              <a:rPr lang="en-US" sz="2800" i="1" spc="-25" dirty="0">
                <a:solidFill>
                  <a:srgbClr val="002060"/>
                </a:solidFill>
                <a:latin typeface="Calibri" panose="020F0502020204030204" pitchFamily="34" charset="0"/>
                <a:cs typeface="Calibri" panose="020F0502020204030204" pitchFamily="34" charset="0"/>
              </a:rPr>
              <a:t>A</a:t>
            </a:r>
            <a:r>
              <a:rPr lang="en-US" sz="2800" i="1" spc="-15" dirty="0">
                <a:solidFill>
                  <a:srgbClr val="002060"/>
                </a:solidFill>
                <a:latin typeface="Calibri" panose="020F0502020204030204" pitchFamily="34" charset="0"/>
                <a:cs typeface="Calibri" panose="020F0502020204030204" pitchFamily="34" charset="0"/>
              </a:rPr>
              <a:t>nnals</a:t>
            </a:r>
            <a:r>
              <a:rPr lang="en-US" sz="2800" i="1" spc="5" dirty="0">
                <a:solidFill>
                  <a:srgbClr val="002060"/>
                </a:solidFill>
                <a:latin typeface="Calibri" panose="020F0502020204030204" pitchFamily="34" charset="0"/>
                <a:cs typeface="Calibri" panose="020F0502020204030204" pitchFamily="34" charset="0"/>
              </a:rPr>
              <a:t> </a:t>
            </a:r>
            <a:r>
              <a:rPr lang="en-US" sz="2800" i="1" spc="-15" dirty="0">
                <a:solidFill>
                  <a:srgbClr val="002060"/>
                </a:solidFill>
                <a:latin typeface="Calibri" panose="020F0502020204030204" pitchFamily="34" charset="0"/>
                <a:cs typeface="Calibri" panose="020F0502020204030204" pitchFamily="34" charset="0"/>
              </a:rPr>
              <a:t>o</a:t>
            </a:r>
            <a:r>
              <a:rPr lang="en-US" sz="2800" i="1" spc="-10" dirty="0">
                <a:solidFill>
                  <a:srgbClr val="002060"/>
                </a:solidFill>
                <a:latin typeface="Calibri" panose="020F0502020204030204" pitchFamily="34" charset="0"/>
                <a:cs typeface="Calibri" panose="020F0502020204030204" pitchFamily="34" charset="0"/>
              </a:rPr>
              <a:t>f I</a:t>
            </a:r>
            <a:r>
              <a:rPr lang="en-US" sz="2800" i="1" spc="-15" dirty="0">
                <a:solidFill>
                  <a:srgbClr val="002060"/>
                </a:solidFill>
                <a:latin typeface="Calibri" panose="020F0502020204030204" pitchFamily="34" charset="0"/>
                <a:cs typeface="Calibri" panose="020F0502020204030204" pitchFamily="34" charset="0"/>
              </a:rPr>
              <a:t>n</a:t>
            </a:r>
            <a:r>
              <a:rPr lang="en-US" sz="2800" i="1" spc="-10" dirty="0">
                <a:solidFill>
                  <a:srgbClr val="002060"/>
                </a:solidFill>
                <a:latin typeface="Calibri" panose="020F0502020204030204" pitchFamily="34" charset="0"/>
                <a:cs typeface="Calibri" panose="020F0502020204030204" pitchFamily="34" charset="0"/>
              </a:rPr>
              <a:t>ternal</a:t>
            </a:r>
            <a:r>
              <a:rPr lang="en-US" sz="2800" i="1" spc="5" dirty="0">
                <a:solidFill>
                  <a:srgbClr val="002060"/>
                </a:solidFill>
                <a:latin typeface="Calibri" panose="020F0502020204030204" pitchFamily="34" charset="0"/>
                <a:cs typeface="Calibri" panose="020F0502020204030204" pitchFamily="34" charset="0"/>
              </a:rPr>
              <a:t> </a:t>
            </a:r>
            <a:r>
              <a:rPr lang="en-US" sz="2800" i="1" spc="-30" dirty="0">
                <a:solidFill>
                  <a:srgbClr val="002060"/>
                </a:solidFill>
                <a:latin typeface="Calibri" panose="020F0502020204030204" pitchFamily="34" charset="0"/>
                <a:cs typeface="Calibri" panose="020F0502020204030204" pitchFamily="34" charset="0"/>
              </a:rPr>
              <a:t>M</a:t>
            </a:r>
            <a:r>
              <a:rPr lang="en-US" sz="2800" i="1" spc="-15" dirty="0">
                <a:solidFill>
                  <a:srgbClr val="002060"/>
                </a:solidFill>
                <a:latin typeface="Calibri" panose="020F0502020204030204" pitchFamily="34" charset="0"/>
                <a:cs typeface="Calibri" panose="020F0502020204030204" pitchFamily="34" charset="0"/>
              </a:rPr>
              <a:t>ed</a:t>
            </a:r>
            <a:r>
              <a:rPr lang="en-US" sz="2800" i="1" spc="-10" dirty="0">
                <a:solidFill>
                  <a:srgbClr val="002060"/>
                </a:solidFill>
                <a:latin typeface="Calibri" panose="020F0502020204030204" pitchFamily="34" charset="0"/>
                <a:cs typeface="Calibri" panose="020F0502020204030204" pitchFamily="34" charset="0"/>
              </a:rPr>
              <a:t>ici</a:t>
            </a:r>
            <a:r>
              <a:rPr lang="en-US" sz="2800" i="1" spc="-15" dirty="0">
                <a:solidFill>
                  <a:srgbClr val="002060"/>
                </a:solidFill>
                <a:latin typeface="Calibri" panose="020F0502020204030204" pitchFamily="34" charset="0"/>
                <a:cs typeface="Calibri" panose="020F0502020204030204" pitchFamily="34" charset="0"/>
              </a:rPr>
              <a:t>n</a:t>
            </a:r>
            <a:r>
              <a:rPr lang="en-US" sz="2800" i="1" spc="-20" dirty="0">
                <a:solidFill>
                  <a:srgbClr val="002060"/>
                </a:solidFill>
                <a:latin typeface="Calibri" panose="020F0502020204030204" pitchFamily="34" charset="0"/>
                <a:cs typeface="Calibri" panose="020F0502020204030204" pitchFamily="34" charset="0"/>
              </a:rPr>
              <a:t>e</a:t>
            </a:r>
            <a:r>
              <a:rPr lang="en-US" sz="2800" i="1" spc="15"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sho</a:t>
            </a:r>
            <a:r>
              <a:rPr lang="en-US" sz="2800" spc="-25" dirty="0">
                <a:solidFill>
                  <a:srgbClr val="002060"/>
                </a:solidFill>
                <a:latin typeface="Calibri" panose="020F0502020204030204" pitchFamily="34" charset="0"/>
                <a:cs typeface="Calibri" panose="020F0502020204030204" pitchFamily="34" charset="0"/>
              </a:rPr>
              <a:t>w</a:t>
            </a:r>
            <a:r>
              <a:rPr lang="en-US" sz="2800" spc="10" dirty="0">
                <a:solidFill>
                  <a:srgbClr val="002060"/>
                </a:solidFill>
                <a:latin typeface="Calibri" panose="020F0502020204030204" pitchFamily="34" charset="0"/>
                <a:cs typeface="Calibri" panose="020F0502020204030204" pitchFamily="34" charset="0"/>
              </a:rPr>
              <a:t> </a:t>
            </a:r>
            <a:r>
              <a:rPr lang="en-US" sz="2800" spc="-20" dirty="0">
                <a:solidFill>
                  <a:srgbClr val="002060"/>
                </a:solidFill>
                <a:latin typeface="Calibri" panose="020F0502020204030204" pitchFamily="34" charset="0"/>
                <a:cs typeface="Calibri" panose="020F0502020204030204" pitchFamily="34" charset="0"/>
              </a:rPr>
              <a:t>a</a:t>
            </a:r>
            <a:r>
              <a:rPr lang="en-US" sz="2800" spc="-10" dirty="0">
                <a:solidFill>
                  <a:srgbClr val="002060"/>
                </a:solidFill>
                <a:latin typeface="Calibri" panose="020F0502020204030204" pitchFamily="34" charset="0"/>
                <a:cs typeface="Calibri" panose="020F0502020204030204" pitchFamily="34" charset="0"/>
              </a:rPr>
              <a:t> </a:t>
            </a:r>
            <a:r>
              <a:rPr lang="en-US" sz="2800" spc="-10" dirty="0">
                <a:solidFill>
                  <a:srgbClr val="0066CC"/>
                </a:solidFill>
                <a:latin typeface="Calibri" panose="020F0502020204030204" pitchFamily="34" charset="0"/>
                <a:cs typeface="Calibri" panose="020F0502020204030204" pitchFamily="34" charset="0"/>
              </a:rPr>
              <a:t>three-f</a:t>
            </a:r>
            <a:r>
              <a:rPr lang="en-US" sz="2800" spc="-15" dirty="0">
                <a:solidFill>
                  <a:srgbClr val="0066CC"/>
                </a:solidFill>
                <a:latin typeface="Calibri" panose="020F0502020204030204" pitchFamily="34" charset="0"/>
                <a:cs typeface="Calibri" panose="020F0502020204030204" pitchFamily="34" charset="0"/>
              </a:rPr>
              <a:t>old</a:t>
            </a:r>
            <a:r>
              <a:rPr lang="en-US" sz="2800" spc="5" dirty="0">
                <a:solidFill>
                  <a:srgbClr val="0066CC"/>
                </a:solidFill>
                <a:latin typeface="Calibri" panose="020F0502020204030204" pitchFamily="34" charset="0"/>
                <a:cs typeface="Calibri" panose="020F0502020204030204" pitchFamily="34" charset="0"/>
              </a:rPr>
              <a:t> </a:t>
            </a:r>
            <a:r>
              <a:rPr lang="en-US" sz="2800" spc="-10" dirty="0">
                <a:solidFill>
                  <a:srgbClr val="0066CC"/>
                </a:solidFill>
                <a:latin typeface="Calibri" panose="020F0502020204030204" pitchFamily="34" charset="0"/>
                <a:cs typeface="Calibri" panose="020F0502020204030204" pitchFamily="34" charset="0"/>
              </a:rPr>
              <a:t>increas</a:t>
            </a:r>
            <a:r>
              <a:rPr lang="en-US" sz="2800" spc="-20" dirty="0">
                <a:solidFill>
                  <a:srgbClr val="0066CC"/>
                </a:solidFill>
                <a:latin typeface="Calibri" panose="020F0502020204030204" pitchFamily="34" charset="0"/>
                <a:cs typeface="Calibri" panose="020F0502020204030204" pitchFamily="34" charset="0"/>
              </a:rPr>
              <a:t>e</a:t>
            </a:r>
            <a:r>
              <a:rPr lang="en-US" sz="2800" spc="5" dirty="0">
                <a:solidFill>
                  <a:srgbClr val="0066CC"/>
                </a:solidFill>
                <a:latin typeface="Calibri" panose="020F0502020204030204" pitchFamily="34" charset="0"/>
                <a:cs typeface="Calibri" panose="020F0502020204030204" pitchFamily="34" charset="0"/>
              </a:rPr>
              <a:t> </a:t>
            </a:r>
            <a:r>
              <a:rPr lang="en-US" sz="2800" spc="-15" dirty="0">
                <a:solidFill>
                  <a:srgbClr val="0066CC"/>
                </a:solidFill>
                <a:latin typeface="Calibri" panose="020F0502020204030204" pitchFamily="34" charset="0"/>
                <a:cs typeface="Calibri" panose="020F0502020204030204" pitchFamily="34" charset="0"/>
              </a:rPr>
              <a:t>in</a:t>
            </a:r>
            <a:r>
              <a:rPr lang="en-US" sz="2800" spc="5" dirty="0">
                <a:solidFill>
                  <a:srgbClr val="0066CC"/>
                </a:solidFill>
                <a:latin typeface="Calibri" panose="020F0502020204030204" pitchFamily="34" charset="0"/>
                <a:cs typeface="Calibri" panose="020F0502020204030204" pitchFamily="34" charset="0"/>
              </a:rPr>
              <a:t> </a:t>
            </a:r>
            <a:r>
              <a:rPr lang="en-US" sz="2800" spc="-25" dirty="0">
                <a:solidFill>
                  <a:srgbClr val="0066CC"/>
                </a:solidFill>
                <a:latin typeface="Calibri" panose="020F0502020204030204" pitchFamily="34" charset="0"/>
                <a:cs typeface="Calibri" panose="020F0502020204030204" pitchFamily="34" charset="0"/>
              </a:rPr>
              <a:t>ER</a:t>
            </a:r>
            <a:r>
              <a:rPr lang="en-US" sz="2800" spc="10" dirty="0">
                <a:solidFill>
                  <a:srgbClr val="0066CC"/>
                </a:solidFill>
                <a:latin typeface="Calibri" panose="020F0502020204030204" pitchFamily="34" charset="0"/>
                <a:cs typeface="Calibri" panose="020F0502020204030204" pitchFamily="34" charset="0"/>
              </a:rPr>
              <a:t> </a:t>
            </a:r>
            <a:r>
              <a:rPr lang="en-US" sz="2800" spc="-10" dirty="0">
                <a:solidFill>
                  <a:srgbClr val="0066CC"/>
                </a:solidFill>
                <a:latin typeface="Calibri" panose="020F0502020204030204" pitchFamily="34" charset="0"/>
                <a:cs typeface="Calibri" panose="020F0502020204030204" pitchFamily="34" charset="0"/>
              </a:rPr>
              <a:t>visits</a:t>
            </a:r>
            <a:r>
              <a:rPr lang="en-US" sz="2800" spc="-20" dirty="0">
                <a:solidFill>
                  <a:srgbClr val="0066CC"/>
                </a:solidFill>
                <a:latin typeface="Calibri" panose="020F0502020204030204" pitchFamily="34" charset="0"/>
                <a:cs typeface="Calibri" panose="020F0502020204030204" pitchFamily="34" charset="0"/>
              </a:rPr>
              <a:t> </a:t>
            </a:r>
            <a:r>
              <a:rPr lang="en-US" sz="2800" spc="-15" dirty="0">
                <a:solidFill>
                  <a:srgbClr val="002060"/>
                </a:solidFill>
                <a:latin typeface="Calibri" panose="020F0502020204030204" pitchFamily="34" charset="0"/>
                <a:cs typeface="Calibri" panose="020F0502020204030204" pitchFamily="34" charset="0"/>
              </a:rPr>
              <a:t>in</a:t>
            </a:r>
            <a:r>
              <a:rPr lang="en-US" sz="2800" spc="5" dirty="0">
                <a:solidFill>
                  <a:srgbClr val="002060"/>
                </a:solidFill>
                <a:latin typeface="Calibri" panose="020F0502020204030204" pitchFamily="34" charset="0"/>
                <a:cs typeface="Calibri" panose="020F0502020204030204" pitchFamily="34" charset="0"/>
              </a:rPr>
              <a:t> </a:t>
            </a:r>
            <a:r>
              <a:rPr lang="en-US" sz="2800" spc="-30" dirty="0">
                <a:solidFill>
                  <a:srgbClr val="002060"/>
                </a:solidFill>
                <a:latin typeface="Calibri" panose="020F0502020204030204" pitchFamily="34" charset="0"/>
                <a:cs typeface="Calibri" panose="020F0502020204030204" pitchFamily="34" charset="0"/>
              </a:rPr>
              <a:t>C</a:t>
            </a:r>
            <a:r>
              <a:rPr lang="en-US" sz="2800" spc="-15" dirty="0">
                <a:solidFill>
                  <a:srgbClr val="002060"/>
                </a:solidFill>
                <a:latin typeface="Calibri" panose="020F0502020204030204" pitchFamily="34" charset="0"/>
                <a:cs typeface="Calibri" panose="020F0502020204030204" pitchFamily="34" charset="0"/>
              </a:rPr>
              <a:t>o</a:t>
            </a:r>
            <a:r>
              <a:rPr lang="en-US" sz="2800" spc="-10" dirty="0">
                <a:solidFill>
                  <a:srgbClr val="002060"/>
                </a:solidFill>
                <a:latin typeface="Calibri" panose="020F0502020204030204" pitchFamily="34" charset="0"/>
                <a:cs typeface="Calibri" panose="020F0502020204030204" pitchFamily="34" charset="0"/>
              </a:rPr>
              <a:t>lorad</a:t>
            </a:r>
            <a:r>
              <a:rPr lang="en-US" sz="2800" spc="-20" dirty="0">
                <a:solidFill>
                  <a:srgbClr val="002060"/>
                </a:solidFill>
                <a:latin typeface="Calibri" panose="020F0502020204030204" pitchFamily="34" charset="0"/>
                <a:cs typeface="Calibri" panose="020F0502020204030204" pitchFamily="34" charset="0"/>
              </a:rPr>
              <a:t>o</a:t>
            </a:r>
            <a:r>
              <a:rPr lang="en-US" sz="2800" spc="15"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for</a:t>
            </a:r>
            <a:r>
              <a:rPr lang="en-US" sz="2800" spc="-5" dirty="0">
                <a:solidFill>
                  <a:srgbClr val="002060"/>
                </a:solidFill>
                <a:latin typeface="Calibri" panose="020F0502020204030204" pitchFamily="34" charset="0"/>
                <a:cs typeface="Calibri" panose="020F0502020204030204" pitchFamily="34" charset="0"/>
              </a:rPr>
              <a:t> </a:t>
            </a:r>
            <a:r>
              <a:rPr lang="en-US" sz="2800" spc="-30" dirty="0">
                <a:solidFill>
                  <a:srgbClr val="002060"/>
                </a:solidFill>
                <a:latin typeface="Calibri" panose="020F0502020204030204" pitchFamily="34" charset="0"/>
                <a:cs typeface="Calibri" panose="020F0502020204030204" pitchFamily="34" charset="0"/>
              </a:rPr>
              <a:t>m</a:t>
            </a:r>
            <a:r>
              <a:rPr lang="en-US" sz="2800" spc="-10" dirty="0">
                <a:solidFill>
                  <a:srgbClr val="002060"/>
                </a:solidFill>
                <a:latin typeface="Calibri" panose="020F0502020204030204" pitchFamily="34" charset="0"/>
                <a:cs typeface="Calibri" panose="020F0502020204030204" pitchFamily="34" charset="0"/>
              </a:rPr>
              <a:t>arij</a:t>
            </a:r>
            <a:r>
              <a:rPr lang="en-US" sz="2800" spc="-15" dirty="0">
                <a:solidFill>
                  <a:srgbClr val="002060"/>
                </a:solidFill>
                <a:latin typeface="Calibri" panose="020F0502020204030204" pitchFamily="34" charset="0"/>
                <a:cs typeface="Calibri" panose="020F0502020204030204" pitchFamily="34" charset="0"/>
              </a:rPr>
              <a:t>uana</a:t>
            </a:r>
            <a:r>
              <a:rPr lang="en-US" sz="2800" spc="-10" dirty="0">
                <a:solidFill>
                  <a:srgbClr val="002060"/>
                </a:solidFill>
                <a:latin typeface="Calibri" panose="020F0502020204030204" pitchFamily="34" charset="0"/>
                <a:cs typeface="Calibri" panose="020F0502020204030204" pitchFamily="34" charset="0"/>
              </a:rPr>
              <a:t>-rel</a:t>
            </a:r>
            <a:r>
              <a:rPr lang="en-US" sz="2800" spc="-15" dirty="0">
                <a:solidFill>
                  <a:srgbClr val="002060"/>
                </a:solidFill>
                <a:latin typeface="Calibri" panose="020F0502020204030204" pitchFamily="34" charset="0"/>
                <a:cs typeface="Calibri" panose="020F0502020204030204" pitchFamily="34" charset="0"/>
              </a:rPr>
              <a:t>a</a:t>
            </a:r>
            <a:r>
              <a:rPr lang="en-US" sz="2800" spc="-10" dirty="0">
                <a:solidFill>
                  <a:srgbClr val="002060"/>
                </a:solidFill>
                <a:latin typeface="Calibri" panose="020F0502020204030204" pitchFamily="34" charset="0"/>
                <a:cs typeface="Calibri" panose="020F0502020204030204" pitchFamily="34" charset="0"/>
              </a:rPr>
              <a:t>t</a:t>
            </a:r>
            <a:r>
              <a:rPr lang="en-US" sz="2800" spc="-15" dirty="0">
                <a:solidFill>
                  <a:srgbClr val="002060"/>
                </a:solidFill>
                <a:latin typeface="Calibri" panose="020F0502020204030204" pitchFamily="34" charset="0"/>
                <a:cs typeface="Calibri" panose="020F0502020204030204" pitchFamily="34" charset="0"/>
              </a:rPr>
              <a:t>e</a:t>
            </a:r>
            <a:r>
              <a:rPr lang="en-US" sz="2800" spc="-20" dirty="0">
                <a:solidFill>
                  <a:srgbClr val="002060"/>
                </a:solidFill>
                <a:latin typeface="Calibri" panose="020F0502020204030204" pitchFamily="34" charset="0"/>
                <a:cs typeface="Calibri" panose="020F0502020204030204" pitchFamily="34" charset="0"/>
              </a:rPr>
              <a:t>d</a:t>
            </a:r>
            <a:r>
              <a:rPr lang="en-US" sz="2800" spc="30"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inci</a:t>
            </a:r>
            <a:r>
              <a:rPr lang="en-US" sz="2800" spc="-15" dirty="0">
                <a:solidFill>
                  <a:srgbClr val="002060"/>
                </a:solidFill>
                <a:latin typeface="Calibri" panose="020F0502020204030204" pitchFamily="34" charset="0"/>
                <a:cs typeface="Calibri" panose="020F0502020204030204" pitchFamily="34" charset="0"/>
              </a:rPr>
              <a:t>dents</a:t>
            </a:r>
            <a:r>
              <a:rPr lang="en-US" sz="2800" spc="5"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sinc</a:t>
            </a:r>
            <a:r>
              <a:rPr lang="en-US" sz="2800" spc="-20" dirty="0">
                <a:solidFill>
                  <a:srgbClr val="002060"/>
                </a:solidFill>
                <a:latin typeface="Calibri" panose="020F0502020204030204" pitchFamily="34" charset="0"/>
                <a:cs typeface="Calibri" panose="020F0502020204030204" pitchFamily="34" charset="0"/>
              </a:rPr>
              <a:t>e</a:t>
            </a:r>
            <a:r>
              <a:rPr lang="en-US" sz="2800" spc="-5" dirty="0">
                <a:solidFill>
                  <a:srgbClr val="002060"/>
                </a:solidFill>
                <a:latin typeface="Calibri" panose="020F0502020204030204" pitchFamily="34" charset="0"/>
                <a:cs typeface="Calibri" panose="020F0502020204030204" pitchFamily="34" charset="0"/>
              </a:rPr>
              <a:t> </a:t>
            </a:r>
            <a:r>
              <a:rPr lang="en-US" sz="2800" spc="-10" dirty="0">
                <a:solidFill>
                  <a:srgbClr val="002060"/>
                </a:solidFill>
                <a:latin typeface="Calibri" panose="020F0502020204030204" pitchFamily="34" charset="0"/>
                <a:cs typeface="Calibri" panose="020F0502020204030204" pitchFamily="34" charset="0"/>
              </a:rPr>
              <a:t>l</a:t>
            </a:r>
            <a:r>
              <a:rPr lang="en-US" sz="2800" spc="-15" dirty="0">
                <a:solidFill>
                  <a:srgbClr val="002060"/>
                </a:solidFill>
                <a:latin typeface="Calibri" panose="020F0502020204030204" pitchFamily="34" charset="0"/>
                <a:cs typeface="Calibri" panose="020F0502020204030204" pitchFamily="34" charset="0"/>
              </a:rPr>
              <a:t>ega</a:t>
            </a:r>
            <a:r>
              <a:rPr lang="en-US" sz="2800" spc="-10" dirty="0">
                <a:solidFill>
                  <a:srgbClr val="002060"/>
                </a:solidFill>
                <a:latin typeface="Calibri" panose="020F0502020204030204" pitchFamily="34" charset="0"/>
                <a:cs typeface="Calibri" panose="020F0502020204030204" pitchFamily="34" charset="0"/>
              </a:rPr>
              <a:t>lization:</a:t>
            </a:r>
            <a:endParaRPr lang="en-US" sz="2800" dirty="0">
              <a:latin typeface="Calibri" panose="020F0502020204030204" pitchFamily="34" charset="0"/>
              <a:cs typeface="Calibri" panose="020F0502020204030204" pitchFamily="34" charset="0"/>
            </a:endParaRPr>
          </a:p>
          <a:p>
            <a:pPr marL="840105" lvl="1" indent="-370205">
              <a:lnSpc>
                <a:spcPct val="100000"/>
              </a:lnSpc>
              <a:spcBef>
                <a:spcPts val="590"/>
              </a:spcBef>
              <a:buClr>
                <a:srgbClr val="002060"/>
              </a:buClr>
              <a:buFont typeface="Arial"/>
              <a:buChar char="–"/>
              <a:tabLst>
                <a:tab pos="840740" algn="l"/>
              </a:tabLst>
            </a:pPr>
            <a:r>
              <a:rPr lang="en-US" sz="2400" spc="-5" dirty="0">
                <a:solidFill>
                  <a:srgbClr val="002060"/>
                </a:solidFill>
                <a:latin typeface="Calibri" panose="020F0502020204030204" pitchFamily="34" charset="0"/>
                <a:cs typeface="Calibri" panose="020F0502020204030204" pitchFamily="34" charset="0"/>
              </a:rPr>
              <a:t>Edible</a:t>
            </a:r>
            <a:r>
              <a:rPr lang="en-US" sz="2400" dirty="0">
                <a:solidFill>
                  <a:srgbClr val="002060"/>
                </a:solidFill>
                <a:latin typeface="Calibri" panose="020F0502020204030204" pitchFamily="34" charset="0"/>
                <a:cs typeface="Calibri" panose="020F0502020204030204" pitchFamily="34" charset="0"/>
              </a:rPr>
              <a:t>s</a:t>
            </a:r>
            <a:endParaRPr lang="en-US" sz="2400" dirty="0">
              <a:latin typeface="Calibri" panose="020F0502020204030204" pitchFamily="34" charset="0"/>
              <a:cs typeface="Calibri" panose="020F0502020204030204" pitchFamily="34" charset="0"/>
            </a:endParaRPr>
          </a:p>
          <a:p>
            <a:pPr marL="926465" marR="499109">
              <a:lnSpc>
                <a:spcPct val="100000"/>
              </a:lnSpc>
              <a:spcBef>
                <a:spcPts val="480"/>
              </a:spcBef>
            </a:pPr>
            <a:r>
              <a:rPr lang="en-US" sz="2000" spc="-5" dirty="0">
                <a:solidFill>
                  <a:srgbClr val="002060"/>
                </a:solidFill>
                <a:latin typeface="Calibri" panose="020F0502020204030204" pitchFamily="34" charset="0"/>
                <a:cs typeface="Calibri" panose="020F0502020204030204" pitchFamily="34" charset="0"/>
              </a:rPr>
              <a:t>Alt</a:t>
            </a:r>
            <a:r>
              <a:rPr lang="en-US" sz="2000" dirty="0">
                <a:solidFill>
                  <a:srgbClr val="002060"/>
                </a:solidFill>
                <a:latin typeface="Calibri" panose="020F0502020204030204" pitchFamily="34" charset="0"/>
                <a:cs typeface="Calibri" panose="020F0502020204030204" pitchFamily="34" charset="0"/>
              </a:rPr>
              <a:t>hough</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ed</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b</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a:t>
            </a:r>
            <a:r>
              <a:rPr lang="en-US" sz="2000" spc="-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annab</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s</a:t>
            </a:r>
            <a:r>
              <a:rPr lang="en-US" sz="2000" spc="-3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on</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y</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ade</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up</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0</a:t>
            </a:r>
            <a:r>
              <a:rPr lang="en-US" sz="2000" spc="-5" dirty="0">
                <a:solidFill>
                  <a:srgbClr val="002060"/>
                </a:solidFill>
                <a:latin typeface="Calibri" panose="020F0502020204030204" pitchFamily="34" charset="0"/>
                <a:cs typeface="Calibri" panose="020F0502020204030204" pitchFamily="34" charset="0"/>
              </a:rPr>
              <a:t>.</a:t>
            </a:r>
            <a:r>
              <a:rPr lang="en-US" sz="2000" dirty="0">
                <a:solidFill>
                  <a:srgbClr val="002060"/>
                </a:solidFill>
                <a:latin typeface="Calibri" panose="020F0502020204030204" pitchFamily="34" charset="0"/>
                <a:cs typeface="Calibri" panose="020F0502020204030204" pitchFamily="34" charset="0"/>
              </a:rPr>
              <a:t>32%</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of</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a</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es</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n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o</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orado</a:t>
            </a:r>
            <a:r>
              <a:rPr lang="en-US" sz="2000" spc="-30"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f</a:t>
            </a:r>
            <a:r>
              <a:rPr lang="en-US" sz="2000" dirty="0">
                <a:solidFill>
                  <a:srgbClr val="002060"/>
                </a:solidFill>
                <a:latin typeface="Calibri" panose="020F0502020204030204" pitchFamily="34" charset="0"/>
                <a:cs typeface="Calibri" panose="020F0502020204030204" pitchFamily="34" charset="0"/>
              </a:rPr>
              <a:t>rom</a:t>
            </a:r>
            <a:r>
              <a:rPr lang="en-US" sz="2000" spc="-3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2014</a:t>
            </a:r>
            <a:r>
              <a:rPr lang="en-US" sz="2000" spc="-15" dirty="0">
                <a:solidFill>
                  <a:srgbClr val="002060"/>
                </a:solidFill>
                <a:latin typeface="Calibri" panose="020F0502020204030204" pitchFamily="34" charset="0"/>
                <a:cs typeface="Calibri" panose="020F0502020204030204" pitchFamily="34" charset="0"/>
              </a:rPr>
              <a:t> </a:t>
            </a:r>
            <a:r>
              <a:rPr lang="en-US" sz="2000" spc="-1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o</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2016,</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10</a:t>
            </a:r>
            <a:r>
              <a:rPr lang="en-US" sz="2000" spc="-5" dirty="0">
                <a:solidFill>
                  <a:srgbClr val="002060"/>
                </a:solidFill>
                <a:latin typeface="Calibri" panose="020F0502020204030204" pitchFamily="34" charset="0"/>
                <a:cs typeface="Calibri" panose="020F0502020204030204" pitchFamily="34" charset="0"/>
              </a:rPr>
              <a:t>.</a:t>
            </a:r>
            <a:r>
              <a:rPr lang="en-US" sz="2000" dirty="0">
                <a:solidFill>
                  <a:srgbClr val="002060"/>
                </a:solidFill>
                <a:latin typeface="Calibri" panose="020F0502020204030204" pitchFamily="34" charset="0"/>
                <a:cs typeface="Calibri" panose="020F0502020204030204" pitchFamily="34" charset="0"/>
              </a:rPr>
              <a:t>7%</a:t>
            </a:r>
            <a:r>
              <a:rPr lang="en-US" sz="2000" spc="-3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annab</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s-</a:t>
            </a:r>
            <a:r>
              <a:rPr lang="en-US" sz="2000" spc="-10" dirty="0">
                <a:solidFill>
                  <a:srgbClr val="002060"/>
                </a:solidFill>
                <a:latin typeface="Calibri" panose="020F0502020204030204" pitchFamily="34" charset="0"/>
                <a:cs typeface="Calibri" panose="020F0502020204030204" pitchFamily="34" charset="0"/>
              </a:rPr>
              <a:t>r</a:t>
            </a:r>
            <a:r>
              <a:rPr lang="en-US" sz="2000" dirty="0">
                <a:solidFill>
                  <a:srgbClr val="002060"/>
                </a:solidFill>
                <a:latin typeface="Calibri" panose="020F0502020204030204" pitchFamily="34" charset="0"/>
                <a:cs typeface="Calibri" panose="020F0502020204030204" pitchFamily="34" charset="0"/>
              </a:rPr>
              <a:t>e</a:t>
            </a:r>
            <a:r>
              <a:rPr lang="en-US" sz="2000" spc="-5" dirty="0">
                <a:solidFill>
                  <a:srgbClr val="002060"/>
                </a:solidFill>
                <a:latin typeface="Calibri" panose="020F0502020204030204" pitchFamily="34" charset="0"/>
                <a:cs typeface="Calibri" panose="020F0502020204030204" pitchFamily="34" charset="0"/>
              </a:rPr>
              <a:t>l</a:t>
            </a:r>
            <a:r>
              <a:rPr lang="en-US" sz="2000" dirty="0">
                <a:solidFill>
                  <a:srgbClr val="002060"/>
                </a:solidFill>
                <a:latin typeface="Calibri" panose="020F0502020204030204" pitchFamily="34" charset="0"/>
                <a:cs typeface="Calibri" panose="020F0502020204030204" pitchFamily="34" charset="0"/>
              </a:rPr>
              <a:t>a</a:t>
            </a:r>
            <a:r>
              <a:rPr lang="en-US" sz="2000" spc="-5"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ed e</a:t>
            </a:r>
            <a:r>
              <a:rPr lang="en-US" sz="2000" spc="-5" dirty="0">
                <a:solidFill>
                  <a:srgbClr val="002060"/>
                </a:solidFill>
                <a:latin typeface="Calibri" panose="020F0502020204030204" pitchFamily="34" charset="0"/>
                <a:cs typeface="Calibri" panose="020F0502020204030204" pitchFamily="34" charset="0"/>
              </a:rPr>
              <a:t>m</a:t>
            </a:r>
            <a:r>
              <a:rPr lang="en-US" sz="2000" dirty="0">
                <a:solidFill>
                  <a:srgbClr val="002060"/>
                </a:solidFill>
                <a:latin typeface="Calibri" panose="020F0502020204030204" pitchFamily="34" charset="0"/>
                <a:cs typeface="Calibri" panose="020F0502020204030204" pitchFamily="34" charset="0"/>
              </a:rPr>
              <a:t>ergen</a:t>
            </a:r>
            <a:r>
              <a:rPr lang="en-US" sz="2000" spc="5" dirty="0">
                <a:solidFill>
                  <a:srgbClr val="002060"/>
                </a:solidFill>
                <a:latin typeface="Calibri" panose="020F0502020204030204" pitchFamily="34" charset="0"/>
                <a:cs typeface="Calibri" panose="020F0502020204030204" pitchFamily="34" charset="0"/>
              </a:rPr>
              <a:t>c</a:t>
            </a:r>
            <a:r>
              <a:rPr lang="en-US" sz="2000" dirty="0">
                <a:solidFill>
                  <a:srgbClr val="002060"/>
                </a:solidFill>
                <a:latin typeface="Calibri" panose="020F0502020204030204" pitchFamily="34" charset="0"/>
                <a:cs typeface="Calibri" panose="020F0502020204030204" pitchFamily="34" charset="0"/>
              </a:rPr>
              <a:t>y</a:t>
            </a:r>
            <a:r>
              <a:rPr lang="en-US" sz="2000" spc="-5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depar</a:t>
            </a:r>
            <a:r>
              <a:rPr lang="en-US" sz="2000" spc="-5" dirty="0">
                <a:solidFill>
                  <a:srgbClr val="002060"/>
                </a:solidFill>
                <a:latin typeface="Calibri" panose="020F0502020204030204" pitchFamily="34" charset="0"/>
                <a:cs typeface="Calibri" panose="020F0502020204030204" pitchFamily="34" charset="0"/>
              </a:rPr>
              <a:t>tm</a:t>
            </a:r>
            <a:r>
              <a:rPr lang="en-US" sz="2000" dirty="0">
                <a:solidFill>
                  <a:srgbClr val="002060"/>
                </a:solidFill>
                <a:latin typeface="Calibri" panose="020F0502020204030204" pitchFamily="34" charset="0"/>
                <a:cs typeface="Calibri" panose="020F0502020204030204" pitchFamily="34" charset="0"/>
              </a:rPr>
              <a:t>en</a:t>
            </a:r>
            <a:r>
              <a:rPr lang="en-US" sz="2000" spc="-20" dirty="0">
                <a:solidFill>
                  <a:srgbClr val="002060"/>
                </a:solidFill>
                <a:latin typeface="Calibri" panose="020F0502020204030204" pitchFamily="34" charset="0"/>
                <a:cs typeface="Calibri" panose="020F0502020204030204" pitchFamily="34" charset="0"/>
              </a:rPr>
              <a:t>t</a:t>
            </a:r>
            <a:r>
              <a:rPr lang="en-US" sz="2000" dirty="0">
                <a:solidFill>
                  <a:srgbClr val="002060"/>
                </a:solidFill>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a:p>
            <a:pPr marL="756285" lvl="1" indent="-286385">
              <a:lnSpc>
                <a:spcPct val="100000"/>
              </a:lnSpc>
              <a:spcBef>
                <a:spcPts val="570"/>
              </a:spcBef>
              <a:buClr>
                <a:srgbClr val="002060"/>
              </a:buClr>
              <a:buFont typeface="Arial"/>
              <a:buChar char="–"/>
              <a:tabLst>
                <a:tab pos="756920" algn="l"/>
              </a:tabLst>
            </a:pPr>
            <a:r>
              <a:rPr lang="en-US" sz="2400" spc="-5" dirty="0">
                <a:solidFill>
                  <a:srgbClr val="002060"/>
                </a:solidFill>
                <a:latin typeface="Calibri" panose="020F0502020204030204" pitchFamily="34" charset="0"/>
                <a:cs typeface="Calibri" panose="020F0502020204030204" pitchFamily="34" charset="0"/>
              </a:rPr>
              <a:t>Ca</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dio</a:t>
            </a:r>
            <a:r>
              <a:rPr lang="en-US" sz="2400" dirty="0">
                <a:solidFill>
                  <a:srgbClr val="002060"/>
                </a:solidFill>
                <a:latin typeface="Calibri" panose="020F0502020204030204" pitchFamily="34" charset="0"/>
                <a:cs typeface="Calibri" panose="020F0502020204030204" pitchFamily="34" charset="0"/>
              </a:rPr>
              <a:t>v</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sc</a:t>
            </a:r>
            <a:r>
              <a:rPr lang="en-US" sz="2400" spc="-5" dirty="0">
                <a:solidFill>
                  <a:srgbClr val="002060"/>
                </a:solidFill>
                <a:latin typeface="Calibri" panose="020F0502020204030204" pitchFamily="34" charset="0"/>
                <a:cs typeface="Calibri" panose="020F0502020204030204" pitchFamily="34" charset="0"/>
              </a:rPr>
              <a:t>ular</a:t>
            </a:r>
            <a:endParaRPr lang="en-US" sz="2400" dirty="0">
              <a:latin typeface="Calibri" panose="020F0502020204030204" pitchFamily="34" charset="0"/>
              <a:cs typeface="Calibri" panose="020F0502020204030204" pitchFamily="34" charset="0"/>
            </a:endParaRPr>
          </a:p>
          <a:p>
            <a:pPr marL="756285" lvl="1" indent="-286385">
              <a:lnSpc>
                <a:spcPct val="100000"/>
              </a:lnSpc>
              <a:spcBef>
                <a:spcPts val="575"/>
              </a:spcBef>
              <a:buClr>
                <a:srgbClr val="002060"/>
              </a:buClr>
              <a:buFont typeface="Arial"/>
              <a:buChar char="–"/>
              <a:tabLst>
                <a:tab pos="756920" algn="l"/>
              </a:tabLst>
            </a:pPr>
            <a:r>
              <a:rPr lang="en-US" sz="2400" spc="-5" dirty="0">
                <a:solidFill>
                  <a:srgbClr val="002060"/>
                </a:solidFill>
                <a:latin typeface="Calibri" panose="020F0502020204030204" pitchFamily="34" charset="0"/>
                <a:cs typeface="Calibri" panose="020F0502020204030204" pitchFamily="34" charset="0"/>
              </a:rPr>
              <a:t>P</a:t>
            </a:r>
            <a:r>
              <a:rPr lang="en-US" sz="2400" dirty="0">
                <a:solidFill>
                  <a:srgbClr val="002060"/>
                </a:solidFill>
                <a:latin typeface="Calibri" panose="020F0502020204030204" pitchFamily="34" charset="0"/>
                <a:cs typeface="Calibri" panose="020F0502020204030204" pitchFamily="34" charset="0"/>
              </a:rPr>
              <a:t>syc</a:t>
            </a:r>
            <a:r>
              <a:rPr lang="en-US" sz="2400" spc="-5" dirty="0">
                <a:solidFill>
                  <a:srgbClr val="002060"/>
                </a:solidFill>
                <a:latin typeface="Calibri" panose="020F0502020204030204" pitchFamily="34" charset="0"/>
                <a:cs typeface="Calibri" panose="020F0502020204030204" pitchFamily="34" charset="0"/>
              </a:rPr>
              <a:t>ho</a:t>
            </a:r>
            <a:r>
              <a:rPr lang="en-US" sz="2400" dirty="0">
                <a:solidFill>
                  <a:srgbClr val="002060"/>
                </a:solidFill>
                <a:latin typeface="Calibri" panose="020F0502020204030204" pitchFamily="34" charset="0"/>
                <a:cs typeface="Calibri" panose="020F0502020204030204" pitchFamily="34" charset="0"/>
              </a:rPr>
              <a:t>s</a:t>
            </a:r>
            <a:r>
              <a:rPr lang="en-US" sz="2400" spc="-5" dirty="0">
                <a:solidFill>
                  <a:srgbClr val="002060"/>
                </a:solidFill>
                <a:latin typeface="Calibri" panose="020F0502020204030204" pitchFamily="34" charset="0"/>
                <a:cs typeface="Calibri" panose="020F0502020204030204" pitchFamily="34" charset="0"/>
              </a:rPr>
              <a:t>i</a:t>
            </a:r>
            <a:r>
              <a:rPr lang="en-US" sz="2400" dirty="0">
                <a:solidFill>
                  <a:srgbClr val="002060"/>
                </a:solidFill>
                <a:latin typeface="Calibri" panose="020F0502020204030204" pitchFamily="34" charset="0"/>
                <a:cs typeface="Calibri" panose="020F0502020204030204" pitchFamily="34" charset="0"/>
              </a:rPr>
              <a:t>s</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4514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6068-ACB3-4D0E-E362-5E067950F709}"/>
              </a:ext>
            </a:extLst>
          </p:cNvPr>
          <p:cNvSpPr>
            <a:spLocks noGrp="1"/>
          </p:cNvSpPr>
          <p:nvPr>
            <p:ph type="title"/>
          </p:nvPr>
        </p:nvSpPr>
        <p:spPr/>
        <p:txBody>
          <a:bodyPr/>
          <a:lstStyle/>
          <a:p>
            <a:r>
              <a:rPr lang="en-US" dirty="0">
                <a:solidFill>
                  <a:schemeClr val="tx1"/>
                </a:solidFill>
              </a:rPr>
              <a:t>Legal Marijuana or Illegal Marijuana</a:t>
            </a:r>
          </a:p>
        </p:txBody>
      </p:sp>
      <p:sp>
        <p:nvSpPr>
          <p:cNvPr id="3" name="Content Placeholder 2">
            <a:extLst>
              <a:ext uri="{FF2B5EF4-FFF2-40B4-BE49-F238E27FC236}">
                <a16:creationId xmlns:a16="http://schemas.microsoft.com/office/drawing/2014/main" id="{31677BEA-36ED-FE48-0402-70D707B3019A}"/>
              </a:ext>
            </a:extLst>
          </p:cNvPr>
          <p:cNvSpPr>
            <a:spLocks noGrp="1"/>
          </p:cNvSpPr>
          <p:nvPr>
            <p:ph idx="1"/>
          </p:nvPr>
        </p:nvSpPr>
        <p:spPr>
          <a:xfrm>
            <a:off x="914400" y="2438400"/>
            <a:ext cx="5867400" cy="3657600"/>
          </a:xfrm>
        </p:spPr>
        <p:txBody>
          <a:bodyPr/>
          <a:lstStyle/>
          <a:p>
            <a:pPr marL="355600" indent="-342900">
              <a:lnSpc>
                <a:spcPct val="100000"/>
              </a:lnSpc>
              <a:buClr>
                <a:srgbClr val="002060"/>
              </a:buClr>
              <a:buFont typeface="Arial"/>
              <a:buChar char="•"/>
              <a:tabLst>
                <a:tab pos="355600" algn="l"/>
              </a:tabLst>
            </a:pPr>
            <a:r>
              <a:rPr lang="en-US" sz="2400" spc="-5" dirty="0">
                <a:solidFill>
                  <a:srgbClr val="002060"/>
                </a:solidFill>
                <a:latin typeface="Calibri" panose="020F0502020204030204" pitchFamily="34" charset="0"/>
                <a:cs typeface="Calibri" panose="020F0502020204030204" pitchFamily="34" charset="0"/>
              </a:rPr>
              <a:t>Regula</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ion</a:t>
            </a:r>
            <a:r>
              <a:rPr lang="en-US" sz="2400" dirty="0">
                <a:solidFill>
                  <a:srgbClr val="002060"/>
                </a:solidFill>
                <a:latin typeface="Calibri" panose="020F0502020204030204" pitchFamily="34" charset="0"/>
                <a:cs typeface="Calibri" panose="020F0502020204030204" pitchFamily="34" charset="0"/>
              </a:rPr>
              <a:t>s</a:t>
            </a:r>
            <a:r>
              <a:rPr lang="en-US" sz="2400" spc="5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an</a:t>
            </a:r>
            <a:r>
              <a:rPr lang="en-US" sz="2400" dirty="0">
                <a:solidFill>
                  <a:srgbClr val="002060"/>
                </a:solidFill>
                <a:latin typeface="Calibri" panose="020F0502020204030204" pitchFamily="34" charset="0"/>
                <a:cs typeface="Calibri" panose="020F0502020204030204" pitchFamily="34" charset="0"/>
              </a:rPr>
              <a:t>d m</a:t>
            </a:r>
            <a:r>
              <a:rPr lang="en-US" sz="2400" spc="-5" dirty="0">
                <a:solidFill>
                  <a:srgbClr val="002060"/>
                </a:solidFill>
                <a:latin typeface="Calibri" panose="020F0502020204030204" pitchFamily="34" charset="0"/>
                <a:cs typeface="Calibri" panose="020F0502020204030204" pitchFamily="34" charset="0"/>
              </a:rPr>
              <a:t>oni</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o</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in</a:t>
            </a:r>
            <a:r>
              <a:rPr lang="en-US" sz="2400" dirty="0">
                <a:solidFill>
                  <a:srgbClr val="002060"/>
                </a:solidFill>
                <a:latin typeface="Calibri" panose="020F0502020204030204" pitchFamily="34" charset="0"/>
                <a:cs typeface="Calibri" panose="020F0502020204030204" pitchFamily="34" charset="0"/>
              </a:rPr>
              <a:t>g</a:t>
            </a:r>
            <a:r>
              <a:rPr lang="en-US" sz="2400" spc="25" dirty="0">
                <a:solidFill>
                  <a:srgbClr val="002060"/>
                </a:solidFill>
                <a:latin typeface="Calibri" panose="020F0502020204030204" pitchFamily="34" charset="0"/>
                <a:cs typeface="Calibri" panose="020F0502020204030204" pitchFamily="34" charset="0"/>
              </a:rPr>
              <a:t> </a:t>
            </a:r>
            <a:r>
              <a:rPr lang="en-US" sz="2400" dirty="0">
                <a:solidFill>
                  <a:srgbClr val="002060"/>
                </a:solidFill>
                <a:latin typeface="Calibri" panose="020F0502020204030204" pitchFamily="34" charset="0"/>
                <a:cs typeface="Calibri" panose="020F0502020204030204" pitchFamily="34" charset="0"/>
              </a:rPr>
              <a:t>v</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ie</a:t>
            </a:r>
            <a:r>
              <a:rPr lang="en-US" sz="2400" dirty="0">
                <a:solidFill>
                  <a:srgbClr val="002060"/>
                </a:solidFill>
                <a:latin typeface="Calibri" panose="020F0502020204030204" pitchFamily="34" charset="0"/>
                <a:cs typeface="Calibri" panose="020F0502020204030204" pitchFamily="34" charset="0"/>
              </a:rPr>
              <a:t>s </a:t>
            </a:r>
            <a:r>
              <a:rPr lang="en-US" sz="2400" spc="-5" dirty="0">
                <a:solidFill>
                  <a:srgbClr val="002060"/>
                </a:solidFill>
                <a:latin typeface="Calibri" panose="020F0502020204030204" pitchFamily="34" charset="0"/>
                <a:cs typeface="Calibri" panose="020F0502020204030204" pitchFamily="34" charset="0"/>
              </a:rPr>
              <a:t>b</a:t>
            </a:r>
            <a:r>
              <a:rPr lang="en-US" sz="2400" dirty="0">
                <a:solidFill>
                  <a:srgbClr val="002060"/>
                </a:solidFill>
                <a:latin typeface="Calibri" panose="020F0502020204030204" pitchFamily="34" charset="0"/>
                <a:cs typeface="Calibri" panose="020F0502020204030204" pitchFamily="34" charset="0"/>
              </a:rPr>
              <a:t>y s</a:t>
            </a:r>
            <a:r>
              <a:rPr lang="en-US" sz="2400" spc="5"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es</a:t>
            </a:r>
            <a:endParaRPr lang="en-US" sz="2400" dirty="0">
              <a:latin typeface="Calibri" panose="020F0502020204030204" pitchFamily="34" charset="0"/>
              <a:cs typeface="Calibri" panose="020F0502020204030204" pitchFamily="34" charset="0"/>
            </a:endParaRPr>
          </a:p>
          <a:p>
            <a:pPr marL="355600" marR="5080" indent="-342900">
              <a:lnSpc>
                <a:spcPct val="100000"/>
              </a:lnSpc>
              <a:spcBef>
                <a:spcPts val="575"/>
              </a:spcBef>
              <a:buClr>
                <a:srgbClr val="002060"/>
              </a:buClr>
              <a:buFont typeface="Arial"/>
              <a:buChar char="•"/>
              <a:tabLst>
                <a:tab pos="355600" algn="l"/>
              </a:tabLst>
            </a:pPr>
            <a:r>
              <a:rPr lang="en-US" sz="2400" spc="-5" dirty="0">
                <a:solidFill>
                  <a:srgbClr val="002060"/>
                </a:solidFill>
                <a:latin typeface="Calibri" panose="020F0502020204030204" pitchFamily="34" charset="0"/>
                <a:cs typeface="Calibri" panose="020F0502020204030204" pitchFamily="34" charset="0"/>
              </a:rPr>
              <a:t>Po</a:t>
            </a:r>
            <a:r>
              <a:rPr lang="en-US" sz="2400" dirty="0">
                <a:solidFill>
                  <a:srgbClr val="002060"/>
                </a:solidFill>
                <a:latin typeface="Calibri" panose="020F0502020204030204" pitchFamily="34" charset="0"/>
                <a:cs typeface="Calibri" panose="020F0502020204030204" pitchFamily="34" charset="0"/>
              </a:rPr>
              <a:t>ss</a:t>
            </a:r>
            <a:r>
              <a:rPr lang="en-US" sz="2400" spc="-5" dirty="0">
                <a:solidFill>
                  <a:srgbClr val="002060"/>
                </a:solidFill>
                <a:latin typeface="Calibri" panose="020F0502020204030204" pitchFamily="34" charset="0"/>
                <a:cs typeface="Calibri" panose="020F0502020204030204" pitchFamily="34" charset="0"/>
              </a:rPr>
              <a:t>ibl</a:t>
            </a:r>
            <a:r>
              <a:rPr lang="en-US" sz="2400" dirty="0">
                <a:solidFill>
                  <a:srgbClr val="002060"/>
                </a:solidFill>
                <a:latin typeface="Calibri" panose="020F0502020204030204" pitchFamily="34" charset="0"/>
                <a:cs typeface="Calibri" panose="020F0502020204030204" pitchFamily="34" charset="0"/>
              </a:rPr>
              <a:t>e</a:t>
            </a:r>
            <a:r>
              <a:rPr lang="en-US" sz="2400" spc="2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ph</a:t>
            </a:r>
            <a:r>
              <a:rPr lang="en-US" sz="2400" dirty="0">
                <a:solidFill>
                  <a:srgbClr val="002060"/>
                </a:solidFill>
                <a:latin typeface="Calibri" panose="020F0502020204030204" pitchFamily="34" charset="0"/>
                <a:cs typeface="Calibri" panose="020F0502020204030204" pitchFamily="34" charset="0"/>
              </a:rPr>
              <a:t>ys</a:t>
            </a:r>
            <a:r>
              <a:rPr lang="en-US" sz="2400" spc="-5" dirty="0">
                <a:solidFill>
                  <a:srgbClr val="002060"/>
                </a:solidFill>
                <a:latin typeface="Calibri" panose="020F0502020204030204" pitchFamily="34" charset="0"/>
                <a:cs typeface="Calibri" panose="020F0502020204030204" pitchFamily="34" charset="0"/>
              </a:rPr>
              <a:t>i</a:t>
            </a:r>
            <a:r>
              <a:rPr lang="en-US" sz="2400" dirty="0">
                <a:solidFill>
                  <a:srgbClr val="002060"/>
                </a:solidFill>
                <a:latin typeface="Calibri" panose="020F0502020204030204" pitchFamily="34" charset="0"/>
                <a:cs typeface="Calibri" panose="020F0502020204030204" pitchFamily="34" charset="0"/>
              </a:rPr>
              <a:t>c</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l</a:t>
            </a:r>
            <a:r>
              <a:rPr lang="en-US" sz="2400" spc="3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an</a:t>
            </a:r>
            <a:r>
              <a:rPr lang="en-US" sz="2400" dirty="0">
                <a:solidFill>
                  <a:srgbClr val="002060"/>
                </a:solidFill>
                <a:latin typeface="Calibri" panose="020F0502020204030204" pitchFamily="34" charset="0"/>
                <a:cs typeface="Calibri" panose="020F0502020204030204" pitchFamily="34" charset="0"/>
              </a:rPr>
              <a:t>d m</a:t>
            </a:r>
            <a:r>
              <a:rPr lang="en-US" sz="2400" spc="-5" dirty="0">
                <a:solidFill>
                  <a:srgbClr val="002060"/>
                </a:solidFill>
                <a:latin typeface="Calibri" panose="020F0502020204030204" pitchFamily="34" charset="0"/>
                <a:cs typeface="Calibri" panose="020F0502020204030204" pitchFamily="34" charset="0"/>
              </a:rPr>
              <a:t>en</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l</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heal</a:t>
            </a:r>
            <a:r>
              <a:rPr lang="en-US" sz="2400" spc="5" dirty="0">
                <a:solidFill>
                  <a:srgbClr val="002060"/>
                </a:solidFill>
                <a:latin typeface="Calibri" panose="020F0502020204030204" pitchFamily="34" charset="0"/>
                <a:cs typeface="Calibri" panose="020F0502020204030204" pitchFamily="34" charset="0"/>
              </a:rPr>
              <a:t>t</a:t>
            </a:r>
            <a:r>
              <a:rPr lang="en-US" sz="2400" dirty="0">
                <a:solidFill>
                  <a:srgbClr val="002060"/>
                </a:solidFill>
                <a:latin typeface="Calibri" panose="020F0502020204030204" pitchFamily="34" charset="0"/>
                <a:cs typeface="Calibri" panose="020F0502020204030204" pitchFamily="34" charset="0"/>
              </a:rPr>
              <a:t>h</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i</a:t>
            </a:r>
            <a:r>
              <a:rPr lang="en-US" sz="2400" dirty="0">
                <a:solidFill>
                  <a:srgbClr val="002060"/>
                </a:solidFill>
                <a:latin typeface="Calibri" panose="020F0502020204030204" pitchFamily="34" charset="0"/>
                <a:cs typeface="Calibri" panose="020F0502020204030204" pitchFamily="34" charset="0"/>
              </a:rPr>
              <a:t>m</a:t>
            </a:r>
            <a:r>
              <a:rPr lang="en-US" sz="2400" spc="-5" dirty="0">
                <a:solidFill>
                  <a:srgbClr val="002060"/>
                </a:solidFill>
                <a:latin typeface="Calibri" panose="020F0502020204030204" pitchFamily="34" charset="0"/>
                <a:cs typeface="Calibri" panose="020F0502020204030204" pitchFamily="34" charset="0"/>
              </a:rPr>
              <a:t>pa</a:t>
            </a:r>
            <a:r>
              <a:rPr lang="en-US" sz="2400" dirty="0">
                <a:solidFill>
                  <a:srgbClr val="002060"/>
                </a:solidFill>
                <a:latin typeface="Calibri" panose="020F0502020204030204" pitchFamily="34" charset="0"/>
                <a:cs typeface="Calibri" panose="020F0502020204030204" pitchFamily="34" charset="0"/>
              </a:rPr>
              <a:t>cts</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no </a:t>
            </a:r>
            <a:r>
              <a:rPr lang="en-US" sz="2400" dirty="0">
                <a:solidFill>
                  <a:srgbClr val="002060"/>
                </a:solidFill>
                <a:latin typeface="Calibri" panose="020F0502020204030204" pitchFamily="34" charset="0"/>
                <a:cs typeface="Calibri" panose="020F0502020204030204" pitchFamily="34" charset="0"/>
              </a:rPr>
              <a:t>m</a:t>
            </a:r>
            <a:r>
              <a:rPr lang="en-US" sz="2400" spc="-5" dirty="0">
                <a:solidFill>
                  <a:srgbClr val="002060"/>
                </a:solidFill>
                <a:latin typeface="Calibri" panose="020F0502020204030204" pitchFamily="34" charset="0"/>
                <a:cs typeface="Calibri" panose="020F0502020204030204" pitchFamily="34" charset="0"/>
              </a:rPr>
              <a:t>a</a:t>
            </a:r>
            <a:r>
              <a:rPr lang="en-US" sz="2400" dirty="0">
                <a:solidFill>
                  <a:srgbClr val="002060"/>
                </a:solidFill>
                <a:latin typeface="Calibri" panose="020F0502020204030204" pitchFamily="34" charset="0"/>
                <a:cs typeface="Calibri" panose="020F0502020204030204" pitchFamily="34" charset="0"/>
              </a:rPr>
              <a:t>tt</a:t>
            </a:r>
            <a:r>
              <a:rPr lang="en-US" sz="2400" spc="-5" dirty="0">
                <a:solidFill>
                  <a:srgbClr val="002060"/>
                </a:solidFill>
                <a:latin typeface="Calibri" panose="020F0502020204030204" pitchFamily="34" charset="0"/>
                <a:cs typeface="Calibri" panose="020F0502020204030204" pitchFamily="34" charset="0"/>
              </a:rPr>
              <a:t>e</a:t>
            </a:r>
            <a:r>
              <a:rPr lang="en-US" sz="2400" dirty="0">
                <a:solidFill>
                  <a:srgbClr val="002060"/>
                </a:solidFill>
                <a:latin typeface="Calibri" panose="020F0502020204030204" pitchFamily="34" charset="0"/>
                <a:cs typeface="Calibri" panose="020F0502020204030204" pitchFamily="34" charset="0"/>
              </a:rPr>
              <a:t>r</a:t>
            </a:r>
            <a:r>
              <a:rPr lang="en-US" sz="2400" spc="-1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h</a:t>
            </a:r>
            <a:r>
              <a:rPr lang="en-US" sz="2400" dirty="0">
                <a:solidFill>
                  <a:srgbClr val="002060"/>
                </a:solidFill>
                <a:latin typeface="Calibri" panose="020F0502020204030204" pitchFamily="34" charset="0"/>
                <a:cs typeface="Calibri" panose="020F0502020204030204" pitchFamily="34" charset="0"/>
              </a:rPr>
              <a:t>e</a:t>
            </a:r>
            <a:r>
              <a:rPr lang="en-US" sz="2400" spc="-10" dirty="0">
                <a:solidFill>
                  <a:srgbClr val="002060"/>
                </a:solidFill>
                <a:latin typeface="Calibri" panose="020F0502020204030204" pitchFamily="34" charset="0"/>
                <a:cs typeface="Calibri" panose="020F0502020204030204" pitchFamily="34" charset="0"/>
              </a:rPr>
              <a:t> </a:t>
            </a:r>
            <a:r>
              <a:rPr lang="en-US" sz="2400" dirty="0">
                <a:solidFill>
                  <a:srgbClr val="002060"/>
                </a:solidFill>
                <a:latin typeface="Calibri" panose="020F0502020204030204" pitchFamily="34" charset="0"/>
                <a:cs typeface="Calibri" panose="020F0502020204030204" pitchFamily="34" charset="0"/>
              </a:rPr>
              <a:t>m</a:t>
            </a:r>
            <a:r>
              <a:rPr lang="en-US" sz="2400" spc="-5" dirty="0">
                <a:solidFill>
                  <a:srgbClr val="002060"/>
                </a:solidFill>
                <a:latin typeface="Calibri" panose="020F0502020204030204" pitchFamily="34" charset="0"/>
                <a:cs typeface="Calibri" panose="020F0502020204030204" pitchFamily="34" charset="0"/>
              </a:rPr>
              <a:t>anne</a:t>
            </a:r>
            <a:r>
              <a:rPr lang="en-US" sz="2400" dirty="0">
                <a:solidFill>
                  <a:srgbClr val="002060"/>
                </a:solidFill>
                <a:latin typeface="Calibri" panose="020F0502020204030204" pitchFamily="34" charset="0"/>
                <a:cs typeface="Calibri" panose="020F0502020204030204" pitchFamily="34" charset="0"/>
              </a:rPr>
              <a:t>r</a:t>
            </a:r>
            <a:r>
              <a:rPr lang="en-US" sz="2400" spc="2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o</a:t>
            </a:r>
            <a:r>
              <a:rPr lang="en-US" sz="2400" dirty="0">
                <a:solidFill>
                  <a:srgbClr val="002060"/>
                </a:solidFill>
                <a:latin typeface="Calibri" panose="020F0502020204030204" pitchFamily="34" charset="0"/>
                <a:cs typeface="Calibri" panose="020F0502020204030204" pitchFamily="34" charset="0"/>
              </a:rPr>
              <a:t>f</a:t>
            </a:r>
            <a:r>
              <a:rPr lang="en-US" sz="2400" spc="-1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pu</a:t>
            </a:r>
            <a:r>
              <a:rPr lang="en-US" sz="2400" dirty="0">
                <a:solidFill>
                  <a:srgbClr val="002060"/>
                </a:solidFill>
                <a:latin typeface="Calibri" panose="020F0502020204030204" pitchFamily="34" charset="0"/>
                <a:cs typeface="Calibri" panose="020F0502020204030204" pitchFamily="34" charset="0"/>
              </a:rPr>
              <a:t>rc</a:t>
            </a:r>
            <a:r>
              <a:rPr lang="en-US" sz="2400" spc="-5" dirty="0">
                <a:solidFill>
                  <a:srgbClr val="002060"/>
                </a:solidFill>
                <a:latin typeface="Calibri" panose="020F0502020204030204" pitchFamily="34" charset="0"/>
                <a:cs typeface="Calibri" panose="020F0502020204030204" pitchFamily="34" charset="0"/>
              </a:rPr>
              <a:t>ha</a:t>
            </a:r>
            <a:r>
              <a:rPr lang="en-US" sz="2400" dirty="0">
                <a:solidFill>
                  <a:srgbClr val="002060"/>
                </a:solidFill>
                <a:latin typeface="Calibri" panose="020F0502020204030204" pitchFamily="34" charset="0"/>
                <a:cs typeface="Calibri" panose="020F0502020204030204" pitchFamily="34" charset="0"/>
              </a:rPr>
              <a:t>se</a:t>
            </a:r>
            <a:endParaRPr lang="en-US" sz="2400" dirty="0">
              <a:latin typeface="Calibri" panose="020F0502020204030204" pitchFamily="34" charset="0"/>
              <a:cs typeface="Calibri" panose="020F0502020204030204" pitchFamily="34" charset="0"/>
            </a:endParaRPr>
          </a:p>
          <a:p>
            <a:pPr marL="355600" marR="226695" indent="-342900">
              <a:lnSpc>
                <a:spcPct val="100000"/>
              </a:lnSpc>
              <a:spcBef>
                <a:spcPts val="575"/>
              </a:spcBef>
              <a:buClr>
                <a:srgbClr val="002060"/>
              </a:buClr>
              <a:buFont typeface="Arial"/>
              <a:buChar char="•"/>
              <a:tabLst>
                <a:tab pos="355600" algn="l"/>
              </a:tabLst>
            </a:pPr>
            <a:r>
              <a:rPr lang="en-US" sz="2400" dirty="0">
                <a:solidFill>
                  <a:srgbClr val="002060"/>
                </a:solidFill>
                <a:latin typeface="Calibri" panose="020F0502020204030204" pitchFamily="34" charset="0"/>
                <a:cs typeface="Calibri" panose="020F0502020204030204" pitchFamily="34" charset="0"/>
              </a:rPr>
              <a:t>I</a:t>
            </a:r>
            <a:r>
              <a:rPr lang="en-US" sz="2400" spc="-5" dirty="0">
                <a:solidFill>
                  <a:srgbClr val="002060"/>
                </a:solidFill>
                <a:latin typeface="Calibri" panose="020F0502020204030204" pitchFamily="34" charset="0"/>
                <a:cs typeface="Calibri" panose="020F0502020204030204" pitchFamily="34" charset="0"/>
              </a:rPr>
              <a:t>llega</a:t>
            </a:r>
            <a:r>
              <a:rPr lang="en-US" sz="2400" dirty="0">
                <a:solidFill>
                  <a:srgbClr val="002060"/>
                </a:solidFill>
                <a:latin typeface="Calibri" panose="020F0502020204030204" pitchFamily="34" charset="0"/>
                <a:cs typeface="Calibri" panose="020F0502020204030204" pitchFamily="34" charset="0"/>
              </a:rPr>
              <a:t>l</a:t>
            </a:r>
            <a:r>
              <a:rPr lang="en-US" sz="2400" spc="2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pu</a:t>
            </a:r>
            <a:r>
              <a:rPr lang="en-US" sz="2400" dirty="0">
                <a:solidFill>
                  <a:srgbClr val="002060"/>
                </a:solidFill>
                <a:latin typeface="Calibri" panose="020F0502020204030204" pitchFamily="34" charset="0"/>
                <a:cs typeface="Calibri" panose="020F0502020204030204" pitchFamily="34" charset="0"/>
              </a:rPr>
              <a:t>rc</a:t>
            </a:r>
            <a:r>
              <a:rPr lang="en-US" sz="2400" spc="-5" dirty="0">
                <a:solidFill>
                  <a:srgbClr val="002060"/>
                </a:solidFill>
                <a:latin typeface="Calibri" panose="020F0502020204030204" pitchFamily="34" charset="0"/>
                <a:cs typeface="Calibri" panose="020F0502020204030204" pitchFamily="34" charset="0"/>
              </a:rPr>
              <a:t>ha</a:t>
            </a:r>
            <a:r>
              <a:rPr lang="en-US" sz="2400" dirty="0">
                <a:solidFill>
                  <a:srgbClr val="002060"/>
                </a:solidFill>
                <a:latin typeface="Calibri" panose="020F0502020204030204" pitchFamily="34" charset="0"/>
                <a:cs typeface="Calibri" panose="020F0502020204030204" pitchFamily="34" charset="0"/>
              </a:rPr>
              <a:t>se</a:t>
            </a:r>
            <a:r>
              <a:rPr lang="en-US" sz="2400" spc="10"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in</a:t>
            </a:r>
            <a:r>
              <a:rPr lang="en-US" sz="2400" dirty="0">
                <a:solidFill>
                  <a:srgbClr val="002060"/>
                </a:solidFill>
                <a:latin typeface="Calibri" panose="020F0502020204030204" pitchFamily="34" charset="0"/>
                <a:cs typeface="Calibri" panose="020F0502020204030204" pitchFamily="34" charset="0"/>
              </a:rPr>
              <a:t>cr</a:t>
            </a:r>
            <a:r>
              <a:rPr lang="en-US" sz="2400" spc="-5" dirty="0">
                <a:solidFill>
                  <a:srgbClr val="002060"/>
                </a:solidFill>
                <a:latin typeface="Calibri" panose="020F0502020204030204" pitchFamily="34" charset="0"/>
                <a:cs typeface="Calibri" panose="020F0502020204030204" pitchFamily="34" charset="0"/>
              </a:rPr>
              <a:t>ea</a:t>
            </a:r>
            <a:r>
              <a:rPr lang="en-US" sz="2400" dirty="0">
                <a:solidFill>
                  <a:srgbClr val="002060"/>
                </a:solidFill>
                <a:latin typeface="Calibri" panose="020F0502020204030204" pitchFamily="34" charset="0"/>
                <a:cs typeface="Calibri" panose="020F0502020204030204" pitchFamily="34" charset="0"/>
              </a:rPr>
              <a:t>s</a:t>
            </a:r>
            <a:r>
              <a:rPr lang="en-US" sz="2400" spc="-5" dirty="0">
                <a:solidFill>
                  <a:srgbClr val="002060"/>
                </a:solidFill>
                <a:latin typeface="Calibri" panose="020F0502020204030204" pitchFamily="34" charset="0"/>
                <a:cs typeface="Calibri" panose="020F0502020204030204" pitchFamily="34" charset="0"/>
              </a:rPr>
              <a:t>e</a:t>
            </a:r>
            <a:r>
              <a:rPr lang="en-US" sz="2400" dirty="0">
                <a:solidFill>
                  <a:srgbClr val="002060"/>
                </a:solidFill>
                <a:latin typeface="Calibri" panose="020F0502020204030204" pitchFamily="34" charset="0"/>
                <a:cs typeface="Calibri" panose="020F0502020204030204" pitchFamily="34" charset="0"/>
              </a:rPr>
              <a:t>s</a:t>
            </a:r>
            <a:r>
              <a:rPr lang="en-US" sz="2400" spc="25" dirty="0">
                <a:solidFill>
                  <a:srgbClr val="002060"/>
                </a:solidFill>
                <a:latin typeface="Calibri" panose="020F0502020204030204" pitchFamily="34" charset="0"/>
                <a:cs typeface="Calibri" panose="020F0502020204030204" pitchFamily="34" charset="0"/>
              </a:rPr>
              <a:t> </a:t>
            </a:r>
            <a:r>
              <a:rPr lang="en-US" sz="2400" dirty="0">
                <a:solidFill>
                  <a:srgbClr val="002060"/>
                </a:solidFill>
                <a:latin typeface="Calibri" panose="020F0502020204030204" pitchFamily="34" charset="0"/>
                <a:cs typeface="Calibri" panose="020F0502020204030204" pitchFamily="34" charset="0"/>
              </a:rPr>
              <a:t>t</a:t>
            </a:r>
            <a:r>
              <a:rPr lang="en-US" sz="2400" spc="-5" dirty="0">
                <a:solidFill>
                  <a:srgbClr val="002060"/>
                </a:solidFill>
                <a:latin typeface="Calibri" panose="020F0502020204030204" pitchFamily="34" charset="0"/>
                <a:cs typeface="Calibri" panose="020F0502020204030204" pitchFamily="34" charset="0"/>
              </a:rPr>
              <a:t>h</a:t>
            </a:r>
            <a:r>
              <a:rPr lang="en-US" sz="2400" dirty="0">
                <a:solidFill>
                  <a:srgbClr val="002060"/>
                </a:solidFill>
                <a:latin typeface="Calibri" panose="020F0502020204030204" pitchFamily="34" charset="0"/>
                <a:cs typeface="Calibri" panose="020F0502020204030204" pitchFamily="34" charset="0"/>
              </a:rPr>
              <a:t>e</a:t>
            </a:r>
            <a:r>
              <a:rPr lang="en-US" sz="2400" spc="-10" dirty="0">
                <a:solidFill>
                  <a:srgbClr val="002060"/>
                </a:solidFill>
                <a:latin typeface="Calibri" panose="020F0502020204030204" pitchFamily="34" charset="0"/>
                <a:cs typeface="Calibri" panose="020F0502020204030204" pitchFamily="34" charset="0"/>
              </a:rPr>
              <a:t> </a:t>
            </a:r>
            <a:r>
              <a:rPr lang="en-US" sz="2400" dirty="0">
                <a:solidFill>
                  <a:srgbClr val="002060"/>
                </a:solidFill>
                <a:latin typeface="Calibri" panose="020F0502020204030204" pitchFamily="34" charset="0"/>
                <a:cs typeface="Calibri" panose="020F0502020204030204" pitchFamily="34" charset="0"/>
              </a:rPr>
              <a:t>r</a:t>
            </a:r>
            <a:r>
              <a:rPr lang="en-US" sz="2400" spc="-5" dirty="0">
                <a:solidFill>
                  <a:srgbClr val="002060"/>
                </a:solidFill>
                <a:latin typeface="Calibri" panose="020F0502020204030204" pitchFamily="34" charset="0"/>
                <a:cs typeface="Calibri" panose="020F0502020204030204" pitchFamily="34" charset="0"/>
              </a:rPr>
              <a:t>i</a:t>
            </a:r>
            <a:r>
              <a:rPr lang="en-US" sz="2400" dirty="0">
                <a:solidFill>
                  <a:srgbClr val="002060"/>
                </a:solidFill>
                <a:latin typeface="Calibri" panose="020F0502020204030204" pitchFamily="34" charset="0"/>
                <a:cs typeface="Calibri" panose="020F0502020204030204" pitchFamily="34" charset="0"/>
              </a:rPr>
              <a:t>sk</a:t>
            </a:r>
            <a:r>
              <a:rPr lang="en-US" sz="2400" spc="5" dirty="0">
                <a:solidFill>
                  <a:srgbClr val="002060"/>
                </a:solidFill>
                <a:latin typeface="Calibri" panose="020F0502020204030204" pitchFamily="34" charset="0"/>
                <a:cs typeface="Calibri" panose="020F0502020204030204" pitchFamily="34" charset="0"/>
              </a:rPr>
              <a:t> </a:t>
            </a:r>
            <a:r>
              <a:rPr lang="en-US" sz="2400" spc="-5" dirty="0">
                <a:solidFill>
                  <a:srgbClr val="002060"/>
                </a:solidFill>
                <a:latin typeface="Calibri" panose="020F0502020204030204" pitchFamily="34" charset="0"/>
                <a:cs typeface="Calibri" panose="020F0502020204030204" pitchFamily="34" charset="0"/>
              </a:rPr>
              <a:t>o</a:t>
            </a:r>
            <a:r>
              <a:rPr lang="en-US" sz="2400" dirty="0">
                <a:solidFill>
                  <a:srgbClr val="002060"/>
                </a:solidFill>
                <a:latin typeface="Calibri" panose="020F0502020204030204" pitchFamily="34" charset="0"/>
                <a:cs typeface="Calibri" panose="020F0502020204030204" pitchFamily="34" charset="0"/>
              </a:rPr>
              <a:t>f</a:t>
            </a:r>
            <a:r>
              <a:rPr lang="en-US" sz="2400" spc="-5" dirty="0">
                <a:solidFill>
                  <a:srgbClr val="002060"/>
                </a:solidFill>
                <a:latin typeface="Calibri" panose="020F0502020204030204" pitchFamily="34" charset="0"/>
                <a:cs typeface="Calibri" panose="020F0502020204030204" pitchFamily="34" charset="0"/>
              </a:rPr>
              <a:t> other substances being laced into cannabis</a:t>
            </a:r>
            <a:endParaRPr lang="en-US" sz="2400" dirty="0">
              <a:latin typeface="Calibri" panose="020F0502020204030204" pitchFamily="34" charset="0"/>
              <a:cs typeface="Calibri" panose="020F0502020204030204" pitchFamily="34" charset="0"/>
            </a:endParaRPr>
          </a:p>
          <a:p>
            <a:pPr marL="756285" lvl="1" indent="-286385">
              <a:lnSpc>
                <a:spcPct val="100000"/>
              </a:lnSpc>
              <a:spcBef>
                <a:spcPts val="480"/>
              </a:spcBef>
              <a:buClr>
                <a:srgbClr val="002060"/>
              </a:buClr>
              <a:buFont typeface="Arial"/>
              <a:buChar char="–"/>
              <a:tabLst>
                <a:tab pos="756920" algn="l"/>
              </a:tabLst>
            </a:pPr>
            <a:r>
              <a:rPr lang="en-US" sz="2000" spc="-10" dirty="0">
                <a:solidFill>
                  <a:srgbClr val="002060"/>
                </a:solidFill>
                <a:latin typeface="Calibri" panose="020F0502020204030204" pitchFamily="34" charset="0"/>
                <a:cs typeface="Calibri" panose="020F0502020204030204" pitchFamily="34" charset="0"/>
              </a:rPr>
              <a:t>Is there Fentanyl in my weed?</a:t>
            </a:r>
            <a:endParaRPr lang="en-US" sz="2000" dirty="0">
              <a:latin typeface="Calibri" panose="020F0502020204030204" pitchFamily="34" charset="0"/>
              <a:cs typeface="Calibri" panose="020F0502020204030204" pitchFamily="34" charset="0"/>
            </a:endParaRPr>
          </a:p>
          <a:p>
            <a:pPr marL="756285" lvl="1" indent="-286385">
              <a:lnSpc>
                <a:spcPct val="100000"/>
              </a:lnSpc>
              <a:spcBef>
                <a:spcPts val="480"/>
              </a:spcBef>
              <a:buClr>
                <a:srgbClr val="002060"/>
              </a:buClr>
              <a:buFont typeface="Arial"/>
              <a:buChar char="–"/>
              <a:tabLst>
                <a:tab pos="756920" algn="l"/>
              </a:tabLst>
            </a:pPr>
            <a:r>
              <a:rPr lang="en-US" sz="2000" spc="-5" dirty="0">
                <a:solidFill>
                  <a:srgbClr val="002060"/>
                </a:solidFill>
                <a:latin typeface="Calibri" panose="020F0502020204030204" pitchFamily="34" charset="0"/>
                <a:cs typeface="Calibri" panose="020F0502020204030204" pitchFamily="34" charset="0"/>
              </a:rPr>
              <a:t>Cannabis OD deaths are frequently linked to polysubstance use or mental health</a:t>
            </a:r>
            <a:endParaRPr lang="en-US" sz="2000" dirty="0">
              <a:latin typeface="Calibri" panose="020F0502020204030204" pitchFamily="34" charset="0"/>
              <a:cs typeface="Calibri" panose="020F0502020204030204" pitchFamily="34" charset="0"/>
            </a:endParaRPr>
          </a:p>
          <a:p>
            <a:pPr marL="756285" lvl="1" indent="-286385">
              <a:lnSpc>
                <a:spcPct val="100000"/>
              </a:lnSpc>
              <a:spcBef>
                <a:spcPts val="480"/>
              </a:spcBef>
              <a:buClr>
                <a:srgbClr val="002060"/>
              </a:buClr>
              <a:buFont typeface="Arial"/>
              <a:buChar char="–"/>
              <a:tabLst>
                <a:tab pos="756920" algn="l"/>
              </a:tabLst>
            </a:pPr>
            <a:r>
              <a:rPr lang="en-US" sz="2000" spc="-5" dirty="0">
                <a:solidFill>
                  <a:srgbClr val="002060"/>
                </a:solidFill>
                <a:latin typeface="Calibri" panose="020F0502020204030204" pitchFamily="34" charset="0"/>
                <a:cs typeface="Calibri" panose="020F0502020204030204" pitchFamily="34" charset="0"/>
              </a:rPr>
              <a:t>Increase risks of laced cannabis</a:t>
            </a:r>
            <a:endParaRPr lang="en-US" sz="20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618755C-3931-4C25-69F0-0CDE07F1706A}"/>
              </a:ext>
            </a:extLst>
          </p:cNvPr>
          <p:cNvPicPr>
            <a:picLocks noChangeAspect="1"/>
          </p:cNvPicPr>
          <p:nvPr/>
        </p:nvPicPr>
        <p:blipFill>
          <a:blip r:embed="rId2"/>
          <a:stretch>
            <a:fillRect/>
          </a:stretch>
        </p:blipFill>
        <p:spPr>
          <a:xfrm>
            <a:off x="8372036" y="3002388"/>
            <a:ext cx="2857440" cy="2614254"/>
          </a:xfrm>
          <a:prstGeom prst="rect">
            <a:avLst/>
          </a:prstGeom>
        </p:spPr>
      </p:pic>
    </p:spTree>
    <p:extLst>
      <p:ext uri="{BB962C8B-B14F-4D97-AF65-F5344CB8AC3E}">
        <p14:creationId xmlns:p14="http://schemas.microsoft.com/office/powerpoint/2010/main" val="1393831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4044-04A7-3FE0-A053-FDB2F547C5B0}"/>
              </a:ext>
            </a:extLst>
          </p:cNvPr>
          <p:cNvSpPr>
            <a:spLocks noGrp="1"/>
          </p:cNvSpPr>
          <p:nvPr>
            <p:ph type="title"/>
          </p:nvPr>
        </p:nvSpPr>
        <p:spPr/>
        <p:txBody>
          <a:bodyPr/>
          <a:lstStyle/>
          <a:p>
            <a:r>
              <a:rPr lang="en-US" dirty="0">
                <a:solidFill>
                  <a:schemeClr val="tx1"/>
                </a:solidFill>
              </a:rPr>
              <a:t>Drug Interactions</a:t>
            </a:r>
          </a:p>
        </p:txBody>
      </p:sp>
      <p:sp>
        <p:nvSpPr>
          <p:cNvPr id="3" name="Content Placeholder 2">
            <a:extLst>
              <a:ext uri="{FF2B5EF4-FFF2-40B4-BE49-F238E27FC236}">
                <a16:creationId xmlns:a16="http://schemas.microsoft.com/office/drawing/2014/main" id="{D44697F1-4D37-1E95-E654-E0393767783D}"/>
              </a:ext>
            </a:extLst>
          </p:cNvPr>
          <p:cNvSpPr>
            <a:spLocks noGrp="1"/>
          </p:cNvSpPr>
          <p:nvPr>
            <p:ph idx="1"/>
          </p:nvPr>
        </p:nvSpPr>
        <p:spPr/>
        <p:txBody>
          <a:bodyPr/>
          <a:lstStyle/>
          <a:p>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Alcohol</a:t>
            </a:r>
            <a:r>
              <a:rPr lang="en-US" altLang="en-US" sz="2000" dirty="0">
                <a:latin typeface="Calibri" panose="020F0502020204030204" pitchFamily="34" charset="0"/>
                <a:cs typeface="Calibri" panose="020F0502020204030204" pitchFamily="34" charset="0"/>
              </a:rPr>
              <a:t> and other mind-altering chemicals -</a:t>
            </a:r>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 Marijuana use might increase the effects of alcohol.</a:t>
            </a:r>
          </a:p>
          <a:p>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Anticoagulants and anti-platelet drugs, herbs and supplements - </a:t>
            </a:r>
            <a:r>
              <a:rPr kumimoji="0" lang="en-US" altLang="en-US" sz="2000" b="0" i="0" u="none" strike="noStrike" cap="none" normalizeH="0" baseline="0" dirty="0">
                <a:ln>
                  <a:noFill/>
                </a:ln>
                <a:effectLst/>
                <a:latin typeface="Calibri" panose="020F0502020204030204" pitchFamily="34" charset="0"/>
                <a:cs typeface="Calibri" panose="020F0502020204030204" pitchFamily="34" charset="0"/>
              </a:rPr>
              <a:t>These types of drugs, herbs and supplements reduce blood clotting. Marijuana might change how the body processes them, possibly increasing the risk of bleeding</a:t>
            </a:r>
            <a:r>
              <a:rPr lang="en-US" altLang="en-US" sz="2000" b="0" dirty="0">
                <a:latin typeface="Calibri" panose="020F0502020204030204" pitchFamily="34" charset="0"/>
                <a:cs typeface="Calibri" panose="020F0502020204030204" pitchFamily="34" charset="0"/>
              </a:rPr>
              <a:t>.</a:t>
            </a:r>
          </a:p>
          <a:p>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CNS depressants - Marijuana use in combination with CNS depressants </a:t>
            </a:r>
            <a:r>
              <a:rPr kumimoji="0" lang="en-US" altLang="en-US" sz="2000" i="0" u="none" strike="noStrike" cap="none" normalizeH="0" baseline="0">
                <a:ln>
                  <a:noFill/>
                </a:ln>
                <a:effectLst/>
                <a:latin typeface="Calibri" panose="020F0502020204030204" pitchFamily="34" charset="0"/>
                <a:cs typeface="Calibri" panose="020F0502020204030204" pitchFamily="34" charset="0"/>
              </a:rPr>
              <a:t>might                    increase </a:t>
            </a:r>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the sedative effect of these drugs.</a:t>
            </a:r>
          </a:p>
          <a:p>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Protease inhibitors. When used with these antiviral drugs, marijuana might                          reduce their effectiveness.</a:t>
            </a:r>
          </a:p>
          <a:p>
            <a:r>
              <a:rPr kumimoji="0" lang="en-US" altLang="en-US" sz="2000" i="0" u="none" strike="noStrike" cap="none" normalizeH="0" baseline="0" dirty="0">
                <a:ln>
                  <a:noFill/>
                </a:ln>
                <a:effectLst/>
                <a:latin typeface="Calibri" panose="020F0502020204030204" pitchFamily="34" charset="0"/>
                <a:cs typeface="Calibri" panose="020F0502020204030204" pitchFamily="34" charset="0"/>
              </a:rPr>
              <a:t>Selective serotonin reuptake inhibitors. </a:t>
            </a:r>
            <a:r>
              <a:rPr kumimoji="0" lang="en-US" altLang="en-US" sz="2000" b="0" i="0" u="none" strike="noStrike" cap="none" normalizeH="0" baseline="0" dirty="0">
                <a:ln>
                  <a:noFill/>
                </a:ln>
                <a:effectLst/>
                <a:latin typeface="Calibri" panose="020F0502020204030204" pitchFamily="34" charset="0"/>
                <a:cs typeface="Calibri" panose="020F0502020204030204" pitchFamily="34" charset="0"/>
              </a:rPr>
              <a:t>Mixing marijuana with this type of             antidepressant might increase the risk of mania.</a:t>
            </a:r>
            <a:endParaRPr kumimoji="0" lang="en-US" altLang="en-US" sz="2000" i="0" u="none" strike="noStrike" cap="none" normalizeH="0" baseline="0" dirty="0">
              <a:ln>
                <a:noFill/>
              </a:ln>
              <a:effectLst/>
              <a:latin typeface="Calibri" panose="020F0502020204030204" pitchFamily="34" charset="0"/>
              <a:cs typeface="Calibri" panose="020F0502020204030204" pitchFamily="34" charset="0"/>
            </a:endParaRPr>
          </a:p>
          <a:p>
            <a:endParaRPr kumimoji="0" lang="en-US" altLang="en-US" sz="2000" i="0" u="none" strike="noStrike" cap="none" normalizeH="0" baseline="0" dirty="0">
              <a:ln>
                <a:noFill/>
              </a:ln>
              <a:effectLst/>
              <a:latin typeface="Calibri" panose="020F0502020204030204" pitchFamily="34" charset="0"/>
              <a:cs typeface="Calibri" panose="020F0502020204030204" pitchFamily="34" charset="0"/>
            </a:endParaRPr>
          </a:p>
          <a:p>
            <a:endParaRPr lang="en-US" altLang="en-US" sz="2000" b="0" dirty="0">
              <a:latin typeface="Calibri" panose="020F0502020204030204" pitchFamily="34" charset="0"/>
              <a:cs typeface="Calibri" panose="020F0502020204030204" pitchFamily="34" charset="0"/>
            </a:endParaRPr>
          </a:p>
          <a:p>
            <a:endParaRPr kumimoji="0" lang="en-US" altLang="en-US" sz="2000" i="0" u="none" strike="noStrike" cap="none" normalizeH="0" baseline="0" dirty="0">
              <a:ln>
                <a:noFill/>
              </a:ln>
              <a:effectLst/>
              <a:latin typeface="Calibri" panose="020F0502020204030204" pitchFamily="34" charset="0"/>
              <a:cs typeface="Calibri" panose="020F0502020204030204" pitchFamily="34" charset="0"/>
            </a:endParaRPr>
          </a:p>
          <a:p>
            <a:endParaRPr kumimoji="0" lang="en-US" altLang="en-US" sz="2000" i="0" u="none" strike="noStrike" cap="none" normalizeH="0" baseline="0" dirty="0">
              <a:ln>
                <a:noFill/>
              </a:ln>
              <a:effectLst/>
              <a:latin typeface="Calibri" panose="020F0502020204030204" pitchFamily="34" charset="0"/>
              <a:cs typeface="Calibri" panose="020F0502020204030204" pitchFamily="34" charset="0"/>
            </a:endParaRPr>
          </a:p>
        </p:txBody>
      </p:sp>
      <p:pic>
        <p:nvPicPr>
          <p:cNvPr id="4" name="Picture 2" descr="Mayo Clinic - Wikipedia">
            <a:extLst>
              <a:ext uri="{FF2B5EF4-FFF2-40B4-BE49-F238E27FC236}">
                <a16:creationId xmlns:a16="http://schemas.microsoft.com/office/drawing/2014/main" id="{D51FD484-9881-B98D-C67A-226E35205E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5121" y="4648200"/>
            <a:ext cx="1202479"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284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784-512D-79F0-794B-F740A8957A7C}"/>
              </a:ext>
            </a:extLst>
          </p:cNvPr>
          <p:cNvSpPr>
            <a:spLocks noGrp="1"/>
          </p:cNvSpPr>
          <p:nvPr>
            <p:ph type="title"/>
          </p:nvPr>
        </p:nvSpPr>
        <p:spPr/>
        <p:txBody>
          <a:bodyPr/>
          <a:lstStyle/>
          <a:p>
            <a:r>
              <a:rPr lang="en-US" dirty="0">
                <a:solidFill>
                  <a:schemeClr val="tx1"/>
                </a:solidFill>
              </a:rPr>
              <a:t>Medical Uses of Cannabis</a:t>
            </a:r>
          </a:p>
        </p:txBody>
      </p:sp>
      <p:sp>
        <p:nvSpPr>
          <p:cNvPr id="3" name="Content Placeholder 2">
            <a:extLst>
              <a:ext uri="{FF2B5EF4-FFF2-40B4-BE49-F238E27FC236}">
                <a16:creationId xmlns:a16="http://schemas.microsoft.com/office/drawing/2014/main" id="{C2C38DF8-A9CC-C907-06F9-9DCD1A0EBE14}"/>
              </a:ext>
            </a:extLst>
          </p:cNvPr>
          <p:cNvSpPr>
            <a:spLocks noGrp="1"/>
          </p:cNvSpPr>
          <p:nvPr>
            <p:ph idx="1"/>
          </p:nvPr>
        </p:nvSpPr>
        <p:spPr/>
        <p:txBody>
          <a:bodyPr>
            <a:normAutofit lnSpcReduction="10000"/>
          </a:bodyPr>
          <a:lstStyle/>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Alzheimer's disease</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Amyotrophic lateral sclerosis (ALS)</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HIV/AIDS</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Crohn's disease</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Epilepsy and seizures</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Glaucoma</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Multiple sclerosis and muscle spasms</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Severe and chronic pain</a:t>
            </a:r>
          </a:p>
          <a:p>
            <a:pPr algn="l">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Severe nausea or vomiting caused by cancer treatment</a:t>
            </a:r>
          </a:p>
        </p:txBody>
      </p:sp>
      <p:pic>
        <p:nvPicPr>
          <p:cNvPr id="2050" name="Picture 2" descr="Mayo Clinic - Wikipedia">
            <a:extLst>
              <a:ext uri="{FF2B5EF4-FFF2-40B4-BE49-F238E27FC236}">
                <a16:creationId xmlns:a16="http://schemas.microsoft.com/office/drawing/2014/main" id="{B68566E3-3E9C-3466-F733-6C6E7A5306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5121" y="4648200"/>
            <a:ext cx="1202479"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77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a:xfrm>
            <a:off x="2209800" y="609600"/>
            <a:ext cx="7772400" cy="1143000"/>
          </a:xfrm>
        </p:spPr>
        <p:txBody>
          <a:bodyPr/>
          <a:lstStyle/>
          <a:p>
            <a:pPr eaLnBrk="1" hangingPunct="1">
              <a:defRPr/>
            </a:pPr>
            <a:r>
              <a:rPr lang="en-US" b="1" dirty="0">
                <a:solidFill>
                  <a:schemeClr val="tx1"/>
                </a:solidFill>
              </a:rPr>
              <a:t>Marijuana &amp; Health</a:t>
            </a:r>
          </a:p>
        </p:txBody>
      </p:sp>
      <p:sp>
        <p:nvSpPr>
          <p:cNvPr id="33795" name="Rectangle 3"/>
          <p:cNvSpPr>
            <a:spLocks noGrp="1" noChangeArrowheads="1"/>
          </p:cNvSpPr>
          <p:nvPr>
            <p:ph type="body" idx="1"/>
          </p:nvPr>
        </p:nvSpPr>
        <p:spPr>
          <a:xfrm>
            <a:off x="1981200" y="1600201"/>
            <a:ext cx="8686800" cy="4952999"/>
          </a:xfrm>
        </p:spPr>
        <p:txBody>
          <a:bodyPr/>
          <a:lstStyle/>
          <a:p>
            <a:pPr eaLnBrk="1" hangingPunct="1">
              <a:defRPr/>
            </a:pPr>
            <a:r>
              <a:rPr lang="en-US" dirty="0">
                <a:latin typeface="Calibri" panose="020F0502020204030204" pitchFamily="34" charset="0"/>
                <a:cs typeface="Calibri" panose="020F0502020204030204" pitchFamily="34" charset="0"/>
              </a:rPr>
              <a:t>Distorted Perceptions/Psychosis</a:t>
            </a:r>
          </a:p>
          <a:p>
            <a:pPr eaLnBrk="1" hangingPunct="1">
              <a:defRPr/>
            </a:pPr>
            <a:r>
              <a:rPr lang="en-US" dirty="0" err="1">
                <a:latin typeface="Calibri" panose="020F0502020204030204" pitchFamily="34" charset="0"/>
                <a:cs typeface="Calibri" panose="020F0502020204030204" pitchFamily="34" charset="0"/>
              </a:rPr>
              <a:t>Anxiogenesis</a:t>
            </a:r>
            <a:r>
              <a:rPr lang="en-US" dirty="0">
                <a:latin typeface="Calibri" panose="020F0502020204030204" pitchFamily="34" charset="0"/>
                <a:cs typeface="Calibri" panose="020F0502020204030204" pitchFamily="34" charset="0"/>
              </a:rPr>
              <a:t> </a:t>
            </a:r>
          </a:p>
          <a:p>
            <a:pPr eaLnBrk="1" hangingPunct="1">
              <a:defRPr/>
            </a:pPr>
            <a:r>
              <a:rPr lang="en-US" dirty="0">
                <a:latin typeface="Calibri" panose="020F0502020204030204" pitchFamily="34" charset="0"/>
                <a:cs typeface="Calibri" panose="020F0502020204030204" pitchFamily="34" charset="0"/>
              </a:rPr>
              <a:t>Depression</a:t>
            </a:r>
          </a:p>
          <a:p>
            <a:pPr eaLnBrk="1" hangingPunct="1">
              <a:defRPr/>
            </a:pPr>
            <a:r>
              <a:rPr lang="en-US" dirty="0">
                <a:latin typeface="Calibri" panose="020F0502020204030204" pitchFamily="34" charset="0"/>
                <a:cs typeface="Calibri" panose="020F0502020204030204" pitchFamily="34" charset="0"/>
              </a:rPr>
              <a:t>Impaired Coordination</a:t>
            </a:r>
          </a:p>
          <a:p>
            <a:pPr eaLnBrk="1" hangingPunct="1">
              <a:defRPr/>
            </a:pPr>
            <a:r>
              <a:rPr lang="en-US" dirty="0">
                <a:latin typeface="Calibri" panose="020F0502020204030204" pitchFamily="34" charset="0"/>
                <a:cs typeface="Calibri" panose="020F0502020204030204" pitchFamily="34" charset="0"/>
              </a:rPr>
              <a:t>Impairment of cognition and executive function</a:t>
            </a:r>
          </a:p>
          <a:p>
            <a:pPr eaLnBrk="1" hangingPunct="1">
              <a:defRPr/>
            </a:pPr>
            <a:r>
              <a:rPr lang="en-US" dirty="0">
                <a:latin typeface="Calibri" panose="020F0502020204030204" pitchFamily="34" charset="0"/>
                <a:cs typeface="Calibri" panose="020F0502020204030204" pitchFamily="34" charset="0"/>
              </a:rPr>
              <a:t>Learning Difficulties</a:t>
            </a:r>
          </a:p>
          <a:p>
            <a:pPr eaLnBrk="1" hangingPunct="1">
              <a:defRPr/>
            </a:pPr>
            <a:r>
              <a:rPr lang="en-US" dirty="0">
                <a:latin typeface="Calibri" panose="020F0502020204030204" pitchFamily="34" charset="0"/>
                <a:cs typeface="Calibri" panose="020F0502020204030204" pitchFamily="34" charset="0"/>
              </a:rPr>
              <a:t>Impairment of Memory</a:t>
            </a:r>
          </a:p>
          <a:p>
            <a:pPr eaLnBrk="1" hangingPunct="1">
              <a:defRPr/>
            </a:pPr>
            <a:r>
              <a:rPr lang="en-US" dirty="0">
                <a:latin typeface="Calibri" panose="020F0502020204030204" pitchFamily="34" charset="0"/>
                <a:cs typeface="Calibri" panose="020F0502020204030204" pitchFamily="34" charset="0"/>
              </a:rPr>
              <a:t>Lassitude </a:t>
            </a:r>
          </a:p>
        </p:txBody>
      </p:sp>
    </p:spTree>
    <p:extLst>
      <p:ext uri="{BB962C8B-B14F-4D97-AF65-F5344CB8AC3E}">
        <p14:creationId xmlns:p14="http://schemas.microsoft.com/office/powerpoint/2010/main" val="3214933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542378-AC45-B465-265B-3B55A4589B2F}"/>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Problems with memory, learning &amp; problem-solving</a:t>
            </a:r>
          </a:p>
          <a:p>
            <a:r>
              <a:rPr lang="en-US" dirty="0">
                <a:latin typeface="Calibri" panose="020F0502020204030204" pitchFamily="34" charset="0"/>
                <a:cs typeface="Calibri" panose="020F0502020204030204" pitchFamily="34" charset="0"/>
              </a:rPr>
              <a:t>Distorted perception</a:t>
            </a:r>
          </a:p>
          <a:p>
            <a:r>
              <a:rPr lang="en-US" dirty="0">
                <a:latin typeface="Calibri" panose="020F0502020204030204" pitchFamily="34" charset="0"/>
                <a:cs typeface="Calibri" panose="020F0502020204030204" pitchFamily="34" charset="0"/>
              </a:rPr>
              <a:t>Apathy </a:t>
            </a:r>
          </a:p>
          <a:p>
            <a:r>
              <a:rPr lang="en-US" dirty="0">
                <a:latin typeface="Calibri" panose="020F0502020204030204" pitchFamily="34" charset="0"/>
                <a:cs typeface="Calibri" panose="020F0502020204030204" pitchFamily="34" charset="0"/>
              </a:rPr>
              <a:t>Increased risk of mental illness</a:t>
            </a:r>
          </a:p>
          <a:p>
            <a:r>
              <a:rPr lang="en-US" dirty="0">
                <a:latin typeface="Calibri" panose="020F0502020204030204" pitchFamily="34" charset="0"/>
                <a:cs typeface="Calibri" panose="020F0502020204030204" pitchFamily="34" charset="0"/>
              </a:rPr>
              <a:t>Increased risk of developing SUD</a:t>
            </a:r>
          </a:p>
          <a:p>
            <a:r>
              <a:rPr lang="en-US" dirty="0">
                <a:latin typeface="Calibri" panose="020F0502020204030204" pitchFamily="34" charset="0"/>
                <a:cs typeface="Calibri" panose="020F0502020204030204" pitchFamily="34" charset="0"/>
              </a:rPr>
              <a:t>Unpredictability, (even hospitalization) especially with edibles</a:t>
            </a:r>
          </a:p>
          <a:p>
            <a:r>
              <a:rPr lang="en-US" dirty="0">
                <a:latin typeface="Calibri" panose="020F0502020204030204" pitchFamily="34" charset="0"/>
                <a:cs typeface="Calibri" panose="020F0502020204030204" pitchFamily="34" charset="0"/>
              </a:rPr>
              <a:t>CHS:  Cannabinoid Hyperemesis Syndrome</a:t>
            </a:r>
          </a:p>
        </p:txBody>
      </p:sp>
      <p:sp>
        <p:nvSpPr>
          <p:cNvPr id="4" name="Title 1">
            <a:extLst>
              <a:ext uri="{FF2B5EF4-FFF2-40B4-BE49-F238E27FC236}">
                <a16:creationId xmlns:a16="http://schemas.microsoft.com/office/drawing/2014/main" id="{CA5E928F-C174-6850-E8E3-0176645276C6}"/>
              </a:ext>
            </a:extLst>
          </p:cNvPr>
          <p:cNvSpPr>
            <a:spLocks noGrp="1"/>
          </p:cNvSpPr>
          <p:nvPr>
            <p:ph type="title"/>
          </p:nvPr>
        </p:nvSpPr>
        <p:spPr>
          <a:xfrm>
            <a:off x="914400" y="1219200"/>
            <a:ext cx="10363200" cy="1143000"/>
          </a:xfrm>
        </p:spPr>
        <p:txBody>
          <a:bodyPr/>
          <a:lstStyle/>
          <a:p>
            <a:r>
              <a:rPr lang="en-US" dirty="0">
                <a:solidFill>
                  <a:schemeClr val="tx1"/>
                </a:solidFill>
              </a:rPr>
              <a:t>Risks associated with THC</a:t>
            </a:r>
          </a:p>
        </p:txBody>
      </p:sp>
    </p:spTree>
    <p:extLst>
      <p:ext uri="{BB962C8B-B14F-4D97-AF65-F5344CB8AC3E}">
        <p14:creationId xmlns:p14="http://schemas.microsoft.com/office/powerpoint/2010/main" val="2158104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4D79-C5B0-ABAB-EA44-2F9D9A3B4256}"/>
              </a:ext>
            </a:extLst>
          </p:cNvPr>
          <p:cNvSpPr>
            <a:spLocks noGrp="1"/>
          </p:cNvSpPr>
          <p:nvPr>
            <p:ph type="title"/>
          </p:nvPr>
        </p:nvSpPr>
        <p:spPr>
          <a:xfrm>
            <a:off x="914400" y="1219200"/>
            <a:ext cx="10363200" cy="1143000"/>
          </a:xfrm>
        </p:spPr>
        <p:txBody>
          <a:bodyPr wrap="square" anchor="ctr">
            <a:normAutofit/>
          </a:bodyPr>
          <a:lstStyle/>
          <a:p>
            <a:pPr>
              <a:lnSpc>
                <a:spcPct val="90000"/>
              </a:lnSpc>
            </a:pPr>
            <a:r>
              <a:rPr lang="en-US" sz="3100" b="1" spc="-35">
                <a:solidFill>
                  <a:schemeClr val="tx1"/>
                </a:solidFill>
              </a:rPr>
              <a:t>Ma</a:t>
            </a:r>
            <a:r>
              <a:rPr lang="en-US" sz="3100" b="1" spc="-10">
                <a:solidFill>
                  <a:schemeClr val="tx1"/>
                </a:solidFill>
              </a:rPr>
              <a:t>rij</a:t>
            </a:r>
            <a:r>
              <a:rPr lang="en-US" sz="3100" b="1" spc="-30">
                <a:solidFill>
                  <a:schemeClr val="tx1"/>
                </a:solidFill>
              </a:rPr>
              <a:t>uan</a:t>
            </a:r>
            <a:r>
              <a:rPr lang="en-US" sz="3100" b="1" spc="-25">
                <a:solidFill>
                  <a:schemeClr val="tx1"/>
                </a:solidFill>
              </a:rPr>
              <a:t>a</a:t>
            </a:r>
            <a:r>
              <a:rPr lang="en-US" sz="3100" b="1" spc="20">
                <a:solidFill>
                  <a:schemeClr val="tx1"/>
                </a:solidFill>
              </a:rPr>
              <a:t> </a:t>
            </a:r>
            <a:r>
              <a:rPr lang="en-US" sz="3100" b="1" spc="-30">
                <a:solidFill>
                  <a:schemeClr val="tx1"/>
                </a:solidFill>
              </a:rPr>
              <a:t>Make</a:t>
            </a:r>
            <a:r>
              <a:rPr lang="en-US" sz="3100" b="1" spc="-25">
                <a:solidFill>
                  <a:schemeClr val="tx1"/>
                </a:solidFill>
              </a:rPr>
              <a:t>s</a:t>
            </a:r>
            <a:r>
              <a:rPr lang="en-US" sz="3100" b="1" spc="25">
                <a:solidFill>
                  <a:schemeClr val="tx1"/>
                </a:solidFill>
              </a:rPr>
              <a:t> </a:t>
            </a:r>
            <a:r>
              <a:rPr lang="en-US" sz="3100" b="1" spc="-35">
                <a:solidFill>
                  <a:schemeClr val="tx1"/>
                </a:solidFill>
              </a:rPr>
              <a:t>A</a:t>
            </a:r>
            <a:r>
              <a:rPr lang="en-US" sz="3100" b="1" spc="-10">
                <a:solidFill>
                  <a:schemeClr val="tx1"/>
                </a:solidFill>
              </a:rPr>
              <a:t>l</a:t>
            </a:r>
            <a:r>
              <a:rPr lang="en-US" sz="3100" b="1" spc="-15">
                <a:solidFill>
                  <a:schemeClr val="tx1"/>
                </a:solidFill>
              </a:rPr>
              <a:t>l</a:t>
            </a:r>
            <a:r>
              <a:rPr lang="en-US" sz="3100" b="1" spc="5">
                <a:solidFill>
                  <a:schemeClr val="tx1"/>
                </a:solidFill>
              </a:rPr>
              <a:t> </a:t>
            </a:r>
            <a:r>
              <a:rPr lang="en-US" sz="3100" b="1" spc="-35">
                <a:solidFill>
                  <a:schemeClr val="tx1"/>
                </a:solidFill>
              </a:rPr>
              <a:t>Men</a:t>
            </a:r>
            <a:r>
              <a:rPr lang="en-US" sz="3100" b="1" spc="-15">
                <a:solidFill>
                  <a:schemeClr val="tx1"/>
                </a:solidFill>
              </a:rPr>
              <a:t>t</a:t>
            </a:r>
            <a:r>
              <a:rPr lang="en-US" sz="3100" b="1" spc="-30">
                <a:solidFill>
                  <a:schemeClr val="tx1"/>
                </a:solidFill>
              </a:rPr>
              <a:t>a</a:t>
            </a:r>
            <a:r>
              <a:rPr lang="en-US" sz="3100" b="1" spc="-15">
                <a:solidFill>
                  <a:schemeClr val="tx1"/>
                </a:solidFill>
              </a:rPr>
              <a:t>l </a:t>
            </a:r>
            <a:r>
              <a:rPr lang="en-US" sz="3100" b="1" spc="-30">
                <a:solidFill>
                  <a:schemeClr val="tx1"/>
                </a:solidFill>
              </a:rPr>
              <a:t>Hea</a:t>
            </a:r>
            <a:r>
              <a:rPr lang="en-US" sz="3100" b="1" spc="-20">
                <a:solidFill>
                  <a:schemeClr val="tx1"/>
                </a:solidFill>
              </a:rPr>
              <a:t>lth</a:t>
            </a:r>
            <a:r>
              <a:rPr lang="en-US" sz="3100" b="1" spc="10">
                <a:solidFill>
                  <a:schemeClr val="tx1"/>
                </a:solidFill>
              </a:rPr>
              <a:t> </a:t>
            </a:r>
            <a:r>
              <a:rPr lang="en-US" sz="3100" b="1" spc="-35">
                <a:solidFill>
                  <a:schemeClr val="tx1"/>
                </a:solidFill>
              </a:rPr>
              <a:t>Symp</a:t>
            </a:r>
            <a:r>
              <a:rPr lang="en-US" sz="3100" b="1" spc="-15">
                <a:solidFill>
                  <a:schemeClr val="tx1"/>
                </a:solidFill>
              </a:rPr>
              <a:t>t</a:t>
            </a:r>
            <a:r>
              <a:rPr lang="en-US" sz="3100" b="1" spc="-35">
                <a:solidFill>
                  <a:schemeClr val="tx1"/>
                </a:solidFill>
              </a:rPr>
              <a:t>om</a:t>
            </a:r>
            <a:r>
              <a:rPr lang="en-US" sz="3100" b="1" spc="-25">
                <a:solidFill>
                  <a:schemeClr val="tx1"/>
                </a:solidFill>
              </a:rPr>
              <a:t>s</a:t>
            </a:r>
            <a:r>
              <a:rPr lang="en-US" sz="3100" b="1" spc="35">
                <a:solidFill>
                  <a:schemeClr val="tx1"/>
                </a:solidFill>
              </a:rPr>
              <a:t> </a:t>
            </a:r>
            <a:r>
              <a:rPr lang="en-US" sz="3100" b="1" spc="-40">
                <a:solidFill>
                  <a:schemeClr val="tx1"/>
                </a:solidFill>
              </a:rPr>
              <a:t>Wo</a:t>
            </a:r>
            <a:r>
              <a:rPr lang="en-US" sz="3100" b="1" spc="-15">
                <a:solidFill>
                  <a:schemeClr val="tx1"/>
                </a:solidFill>
              </a:rPr>
              <a:t>r</a:t>
            </a:r>
            <a:r>
              <a:rPr lang="en-US" sz="3100" b="1" spc="-30">
                <a:solidFill>
                  <a:schemeClr val="tx1"/>
                </a:solidFill>
              </a:rPr>
              <a:t>s</a:t>
            </a:r>
            <a:r>
              <a:rPr lang="en-US" sz="3100" b="1" spc="-25">
                <a:solidFill>
                  <a:schemeClr val="tx1"/>
                </a:solidFill>
              </a:rPr>
              <a:t>e</a:t>
            </a:r>
            <a:br>
              <a:rPr lang="en-US" sz="3100">
                <a:solidFill>
                  <a:schemeClr val="tx1"/>
                </a:solidFill>
              </a:rPr>
            </a:br>
            <a:endParaRPr lang="en-US" sz="3100">
              <a:solidFill>
                <a:schemeClr val="tx1"/>
              </a:solidFill>
            </a:endParaRPr>
          </a:p>
        </p:txBody>
      </p:sp>
      <p:sp>
        <p:nvSpPr>
          <p:cNvPr id="4" name="object 5">
            <a:extLst>
              <a:ext uri="{FF2B5EF4-FFF2-40B4-BE49-F238E27FC236}">
                <a16:creationId xmlns:a16="http://schemas.microsoft.com/office/drawing/2014/main" id="{9D8B164A-01C7-AFBF-2971-5060165A62CF}"/>
              </a:ext>
            </a:extLst>
          </p:cNvPr>
          <p:cNvSpPr txBox="1">
            <a:spLocks noGrp="1"/>
          </p:cNvSpPr>
          <p:nvPr>
            <p:ph sz="half" idx="1"/>
          </p:nvPr>
        </p:nvSpPr>
        <p:spPr>
          <a:xfrm>
            <a:off x="914400" y="2438400"/>
            <a:ext cx="5080000" cy="3657600"/>
          </a:xfrm>
        </p:spPr>
        <p:txBody>
          <a:bodyPr vert="horz" wrap="square" lIns="0" tIns="0" rIns="0" bIns="0" rtlCol="0" anchor="t">
            <a:normAutofit/>
          </a:bodyPr>
          <a:lstStyle/>
          <a:p>
            <a:pPr marL="355600" marR="1404620" indent="-342900">
              <a:buClr>
                <a:srgbClr val="002B5C"/>
              </a:buClr>
              <a:buFont typeface="Arial"/>
              <a:buChar char="•"/>
              <a:tabLst>
                <a:tab pos="356235" algn="l"/>
              </a:tabLst>
            </a:pPr>
            <a:r>
              <a:rPr lang="en-US" sz="2400" spc="-10" dirty="0">
                <a:latin typeface="Calibri" panose="020F0502020204030204" pitchFamily="34" charset="0"/>
                <a:cs typeface="Calibri" panose="020F0502020204030204" pitchFamily="34" charset="0"/>
              </a:rPr>
              <a:t>Ma</a:t>
            </a:r>
            <a:r>
              <a:rPr lang="en-US" sz="2400" dirty="0">
                <a:latin typeface="Calibri" panose="020F0502020204030204" pitchFamily="34" charset="0"/>
                <a:cs typeface="Calibri" panose="020F0502020204030204" pitchFamily="34" charset="0"/>
              </a:rPr>
              <a:t>r</a:t>
            </a:r>
            <a:r>
              <a:rPr lang="en-US" sz="2400" spc="-5" dirty="0">
                <a:latin typeface="Calibri" panose="020F0502020204030204" pitchFamily="34" charset="0"/>
                <a:cs typeface="Calibri" panose="020F0502020204030204" pitchFamily="34" charset="0"/>
              </a:rPr>
              <a:t>ij</a:t>
            </a:r>
            <a:r>
              <a:rPr lang="en-US" sz="2400" spc="-10" dirty="0">
                <a:latin typeface="Calibri" panose="020F0502020204030204" pitchFamily="34" charset="0"/>
                <a:cs typeface="Calibri" panose="020F0502020204030204" pitchFamily="34" charset="0"/>
              </a:rPr>
              <a:t>uan</a:t>
            </a:r>
            <a:r>
              <a:rPr lang="en-US" sz="2400" dirty="0">
                <a:latin typeface="Calibri" panose="020F0502020204030204" pitchFamily="34" charset="0"/>
                <a:cs typeface="Calibri" panose="020F0502020204030204" pitchFamily="34" charset="0"/>
              </a:rPr>
              <a:t>a</a:t>
            </a:r>
            <a:r>
              <a:rPr lang="en-US" sz="2400" spc="-10" dirty="0">
                <a:latin typeface="Calibri" panose="020F0502020204030204" pitchFamily="34" charset="0"/>
                <a:cs typeface="Calibri" panose="020F0502020204030204" pitchFamily="34" charset="0"/>
              </a:rPr>
              <a:t> u</a:t>
            </a:r>
            <a:r>
              <a:rPr lang="en-US" sz="2400" spc="5"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a:t>
            </a:r>
            <a:r>
              <a:rPr lang="en-US" sz="2400" spc="-20"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i</a:t>
            </a:r>
            <a:r>
              <a:rPr lang="en-US" sz="2400" dirty="0">
                <a:latin typeface="Calibri" panose="020F0502020204030204" pitchFamily="34" charset="0"/>
                <a:cs typeface="Calibri" panose="020F0502020204030204" pitchFamily="34" charset="0"/>
              </a:rPr>
              <a:t>s </a:t>
            </a:r>
            <a:r>
              <a:rPr lang="en-US" sz="2400" spc="-10" dirty="0">
                <a:latin typeface="Calibri" panose="020F0502020204030204" pitchFamily="34" charset="0"/>
                <a:cs typeface="Calibri" panose="020F0502020204030204" pitchFamily="34" charset="0"/>
              </a:rPr>
              <a:t>a</a:t>
            </a:r>
            <a:r>
              <a:rPr lang="en-US" sz="2400" spc="5" dirty="0">
                <a:latin typeface="Calibri" panose="020F0502020204030204" pitchFamily="34" charset="0"/>
                <a:cs typeface="Calibri" panose="020F0502020204030204" pitchFamily="34" charset="0"/>
              </a:rPr>
              <a:t>ss</a:t>
            </a:r>
            <a:r>
              <a:rPr lang="en-US" sz="2400" spc="-10" dirty="0">
                <a:latin typeface="Calibri" panose="020F0502020204030204" pitchFamily="34" charset="0"/>
                <a:cs typeface="Calibri" panose="020F0502020204030204" pitchFamily="34" charset="0"/>
              </a:rPr>
              <a:t>o</a:t>
            </a:r>
            <a:r>
              <a:rPr lang="en-US" sz="2400" spc="5" dirty="0">
                <a:latin typeface="Calibri" panose="020F0502020204030204" pitchFamily="34" charset="0"/>
                <a:cs typeface="Calibri" panose="020F0502020204030204" pitchFamily="34" charset="0"/>
              </a:rPr>
              <a:t>c</a:t>
            </a:r>
            <a:r>
              <a:rPr lang="en-US" sz="2400" spc="-5" dirty="0">
                <a:latin typeface="Calibri" panose="020F0502020204030204" pitchFamily="34" charset="0"/>
                <a:cs typeface="Calibri" panose="020F0502020204030204" pitchFamily="34" charset="0"/>
              </a:rPr>
              <a:t>i</a:t>
            </a:r>
            <a:r>
              <a:rPr lang="en-US" sz="2400" spc="-10" dirty="0">
                <a:latin typeface="Calibri" panose="020F0502020204030204" pitchFamily="34" charset="0"/>
                <a:cs typeface="Calibri" panose="020F0502020204030204" pitchFamily="34" charset="0"/>
              </a:rPr>
              <a:t>a</a:t>
            </a:r>
            <a:r>
              <a:rPr lang="en-US" sz="2400" spc="-5" dirty="0">
                <a:latin typeface="Calibri" panose="020F0502020204030204" pitchFamily="34" charset="0"/>
                <a:cs typeface="Calibri" panose="020F0502020204030204" pitchFamily="34" charset="0"/>
              </a:rPr>
              <a:t>t</a:t>
            </a:r>
            <a:r>
              <a:rPr lang="en-US" sz="2400" spc="-10" dirty="0">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d</a:t>
            </a:r>
            <a:r>
              <a:rPr lang="en-US" sz="2400" spc="-45"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w</a:t>
            </a:r>
            <a:r>
              <a:rPr lang="en-US" sz="2400" spc="-5" dirty="0">
                <a:latin typeface="Calibri" panose="020F0502020204030204" pitchFamily="34" charset="0"/>
                <a:cs typeface="Calibri" panose="020F0502020204030204" pitchFamily="34" charset="0"/>
              </a:rPr>
              <a:t>it</a:t>
            </a:r>
            <a:r>
              <a:rPr lang="en-US" sz="2400" dirty="0">
                <a:latin typeface="Calibri" panose="020F0502020204030204" pitchFamily="34" charset="0"/>
                <a:cs typeface="Calibri" panose="020F0502020204030204" pitchFamily="34" charset="0"/>
              </a:rPr>
              <a:t>h </a:t>
            </a:r>
            <a:r>
              <a:rPr lang="en-US" sz="2400" spc="-5" dirty="0">
                <a:latin typeface="Calibri" panose="020F0502020204030204" pitchFamily="34" charset="0"/>
                <a:cs typeface="Calibri" panose="020F0502020204030204" pitchFamily="34" charset="0"/>
              </a:rPr>
              <a:t>i</a:t>
            </a:r>
            <a:r>
              <a:rPr lang="en-US" sz="2400" spc="-10" dirty="0">
                <a:latin typeface="Calibri" panose="020F0502020204030204" pitchFamily="34" charset="0"/>
                <a:cs typeface="Calibri" panose="020F0502020204030204" pitchFamily="34" charset="0"/>
              </a:rPr>
              <a:t>n</a:t>
            </a:r>
            <a:r>
              <a:rPr lang="en-US" sz="2400" spc="5" dirty="0">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r</a:t>
            </a:r>
            <a:r>
              <a:rPr lang="en-US" sz="2400" spc="-10" dirty="0">
                <a:latin typeface="Calibri" panose="020F0502020204030204" pitchFamily="34" charset="0"/>
                <a:cs typeface="Calibri" panose="020F0502020204030204" pitchFamily="34" charset="0"/>
              </a:rPr>
              <a:t>ea</a:t>
            </a:r>
            <a:r>
              <a:rPr lang="en-US" sz="2400" spc="5"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a:t>
            </a:r>
            <a:r>
              <a:rPr lang="en-US" sz="2400" spc="-35"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i</a:t>
            </a:r>
            <a:r>
              <a:rPr lang="en-US" sz="2400" spc="-10" dirty="0">
                <a:latin typeface="Calibri" panose="020F0502020204030204" pitchFamily="34" charset="0"/>
                <a:cs typeface="Calibri" panose="020F0502020204030204" pitchFamily="34" charset="0"/>
              </a:rPr>
              <a:t>n:</a:t>
            </a:r>
          </a:p>
          <a:p>
            <a:pPr marL="756285" lvl="1" indent="-286385">
              <a:spcBef>
                <a:spcPts val="690"/>
              </a:spcBef>
              <a:buClr>
                <a:srgbClr val="002B5C"/>
              </a:buClr>
              <a:buFont typeface="Arial"/>
              <a:buChar char="–"/>
              <a:tabLst>
                <a:tab pos="756920" algn="l"/>
              </a:tabLst>
            </a:pPr>
            <a:r>
              <a:rPr lang="en-US" sz="2400" spc="-25" dirty="0">
                <a:latin typeface="Calibri" panose="020F0502020204030204" pitchFamily="34" charset="0"/>
                <a:cs typeface="Calibri" panose="020F0502020204030204" pitchFamily="34" charset="0"/>
              </a:rPr>
              <a:t>A</a:t>
            </a:r>
            <a:r>
              <a:rPr lang="en-US" sz="2400" spc="-10" dirty="0">
                <a:latin typeface="Calibri" panose="020F0502020204030204" pitchFamily="34" charset="0"/>
                <a:cs typeface="Calibri" panose="020F0502020204030204" pitchFamily="34" charset="0"/>
              </a:rPr>
              <a:t>nxi</a:t>
            </a:r>
            <a:r>
              <a:rPr lang="en-US" sz="2400" spc="-15" dirty="0">
                <a:latin typeface="Calibri" panose="020F0502020204030204" pitchFamily="34" charset="0"/>
                <a:cs typeface="Calibri" panose="020F0502020204030204" pitchFamily="34" charset="0"/>
              </a:rPr>
              <a:t>ety</a:t>
            </a:r>
            <a:endParaRPr lang="en-US" sz="2400" dirty="0">
              <a:latin typeface="Calibri" panose="020F0502020204030204" pitchFamily="34" charset="0"/>
              <a:cs typeface="Calibri" panose="020F0502020204030204" pitchFamily="34" charset="0"/>
            </a:endParaRPr>
          </a:p>
          <a:p>
            <a:pPr marL="756285" lvl="1" indent="-286385">
              <a:spcBef>
                <a:spcPts val="670"/>
              </a:spcBef>
              <a:buClr>
                <a:srgbClr val="002B5C"/>
              </a:buClr>
              <a:buFont typeface="Arial"/>
              <a:buChar char="–"/>
              <a:tabLst>
                <a:tab pos="756920" algn="l"/>
              </a:tabLst>
            </a:pPr>
            <a:r>
              <a:rPr lang="en-US" sz="2400" spc="-30" dirty="0">
                <a:latin typeface="Calibri" panose="020F0502020204030204" pitchFamily="34" charset="0"/>
                <a:cs typeface="Calibri" panose="020F0502020204030204" pitchFamily="34" charset="0"/>
              </a:rPr>
              <a:t>D</a:t>
            </a:r>
            <a:r>
              <a:rPr lang="en-US" sz="2400" spc="-10" dirty="0">
                <a:latin typeface="Calibri" panose="020F0502020204030204" pitchFamily="34" charset="0"/>
                <a:cs typeface="Calibri" panose="020F0502020204030204" pitchFamily="34" charset="0"/>
              </a:rPr>
              <a:t>epressi</a:t>
            </a:r>
            <a:r>
              <a:rPr lang="en-US" sz="2400" spc="-15" dirty="0">
                <a:latin typeface="Calibri" panose="020F0502020204030204" pitchFamily="34" charset="0"/>
                <a:cs typeface="Calibri" panose="020F0502020204030204" pitchFamily="34" charset="0"/>
              </a:rPr>
              <a:t>on</a:t>
            </a:r>
            <a:endParaRPr lang="en-US" sz="2400" dirty="0">
              <a:latin typeface="Calibri" panose="020F0502020204030204" pitchFamily="34" charset="0"/>
              <a:cs typeface="Calibri" panose="020F0502020204030204" pitchFamily="34" charset="0"/>
            </a:endParaRPr>
          </a:p>
          <a:p>
            <a:pPr marL="756285" lvl="1" indent="-286385">
              <a:spcBef>
                <a:spcPts val="670"/>
              </a:spcBef>
              <a:buClr>
                <a:srgbClr val="002B5C"/>
              </a:buClr>
              <a:buFont typeface="Arial"/>
              <a:buChar char="–"/>
              <a:tabLst>
                <a:tab pos="756920" algn="l"/>
              </a:tabLst>
            </a:pPr>
            <a:r>
              <a:rPr lang="en-US" sz="2400" spc="-25" dirty="0">
                <a:latin typeface="Calibri" panose="020F0502020204030204" pitchFamily="34" charset="0"/>
                <a:cs typeface="Calibri" panose="020F0502020204030204" pitchFamily="34" charset="0"/>
              </a:rPr>
              <a:t>P</a:t>
            </a:r>
            <a:r>
              <a:rPr lang="en-US" sz="2400" spc="-10" dirty="0">
                <a:latin typeface="Calibri" panose="020F0502020204030204" pitchFamily="34" charset="0"/>
                <a:cs typeface="Calibri" panose="020F0502020204030204" pitchFamily="34" charset="0"/>
              </a:rPr>
              <a:t>arano</a:t>
            </a:r>
            <a:r>
              <a:rPr lang="en-US" sz="2400" spc="-15" dirty="0">
                <a:latin typeface="Calibri" panose="020F0502020204030204" pitchFamily="34" charset="0"/>
                <a:cs typeface="Calibri" panose="020F0502020204030204" pitchFamily="34" charset="0"/>
              </a:rPr>
              <a:t>ia</a:t>
            </a:r>
            <a:endParaRPr lang="en-US" sz="2400" dirty="0">
              <a:latin typeface="Calibri" panose="020F0502020204030204" pitchFamily="34" charset="0"/>
              <a:cs typeface="Calibri" panose="020F0502020204030204" pitchFamily="34" charset="0"/>
            </a:endParaRPr>
          </a:p>
          <a:p>
            <a:pPr marL="355600" marR="5080" indent="-342900">
              <a:spcBef>
                <a:spcPts val="750"/>
              </a:spcBef>
              <a:buClr>
                <a:srgbClr val="002B5C"/>
              </a:buClr>
              <a:buFont typeface="Arial"/>
              <a:buChar char="•"/>
              <a:tabLst>
                <a:tab pos="356235" algn="l"/>
              </a:tabLst>
            </a:pPr>
            <a:r>
              <a:rPr lang="en-US" sz="2400" spc="-5" dirty="0">
                <a:latin typeface="Calibri" panose="020F0502020204030204" pitchFamily="34" charset="0"/>
                <a:cs typeface="Calibri" panose="020F0502020204030204" pitchFamily="34" charset="0"/>
              </a:rPr>
              <a:t>E</a:t>
            </a:r>
            <a:r>
              <a:rPr lang="en-US" sz="2400" spc="5" dirty="0">
                <a:latin typeface="Calibri" panose="020F0502020204030204" pitchFamily="34" charset="0"/>
                <a:cs typeface="Calibri" panose="020F0502020204030204" pitchFamily="34" charset="0"/>
              </a:rPr>
              <a:t>v</a:t>
            </a:r>
            <a:r>
              <a:rPr lang="en-US" sz="2400" spc="-10" dirty="0">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n</a:t>
            </a:r>
            <a:r>
              <a:rPr lang="en-US" sz="2400" spc="-20" dirty="0">
                <a:latin typeface="Calibri" panose="020F0502020204030204" pitchFamily="34" charset="0"/>
                <a:cs typeface="Calibri" panose="020F0502020204030204" pitchFamily="34" charset="0"/>
              </a:rPr>
              <a:t> </a:t>
            </a:r>
            <a:r>
              <a:rPr lang="en-US" sz="2400" spc="-10" dirty="0">
                <a:latin typeface="Calibri" panose="020F0502020204030204" pitchFamily="34" charset="0"/>
                <a:cs typeface="Calibri" panose="020F0502020204030204" pitchFamily="34" charset="0"/>
              </a:rPr>
              <a:t>one</a:t>
            </a:r>
            <a:r>
              <a:rPr lang="en-US" sz="2400" dirty="0">
                <a:latin typeface="Calibri" panose="020F0502020204030204" pitchFamily="34" charset="0"/>
                <a:cs typeface="Calibri" panose="020F0502020204030204" pitchFamily="34" charset="0"/>
              </a:rPr>
              <a:t>-</a:t>
            </a:r>
            <a:r>
              <a:rPr lang="en-US" sz="2400" spc="-5" dirty="0">
                <a:latin typeface="Calibri" panose="020F0502020204030204" pitchFamily="34" charset="0"/>
                <a:cs typeface="Calibri" panose="020F0502020204030204" pitchFamily="34" charset="0"/>
              </a:rPr>
              <a:t>ti</a:t>
            </a:r>
            <a:r>
              <a:rPr lang="en-US" sz="2400" spc="-10" dirty="0">
                <a:latin typeface="Calibri" panose="020F0502020204030204" pitchFamily="34" charset="0"/>
                <a:cs typeface="Calibri" panose="020F0502020204030204" pitchFamily="34" charset="0"/>
              </a:rPr>
              <a:t>m</a:t>
            </a:r>
            <a:r>
              <a:rPr lang="en-US" sz="2400" dirty="0">
                <a:latin typeface="Calibri" panose="020F0502020204030204" pitchFamily="34" charset="0"/>
                <a:cs typeface="Calibri" panose="020F0502020204030204" pitchFamily="34" charset="0"/>
              </a:rPr>
              <a:t>e</a:t>
            </a:r>
            <a:r>
              <a:rPr lang="en-US" sz="2400" spc="-10" dirty="0">
                <a:latin typeface="Calibri" panose="020F0502020204030204" pitchFamily="34" charset="0"/>
                <a:cs typeface="Calibri" panose="020F0502020204030204" pitchFamily="34" charset="0"/>
              </a:rPr>
              <a:t> ma</a:t>
            </a:r>
            <a:r>
              <a:rPr lang="en-US" sz="2400" dirty="0">
                <a:latin typeface="Calibri" panose="020F0502020204030204" pitchFamily="34" charset="0"/>
                <a:cs typeface="Calibri" panose="020F0502020204030204" pitchFamily="34" charset="0"/>
              </a:rPr>
              <a:t>r</a:t>
            </a:r>
            <a:r>
              <a:rPr lang="en-US" sz="2400" spc="-5" dirty="0">
                <a:latin typeface="Calibri" panose="020F0502020204030204" pitchFamily="34" charset="0"/>
                <a:cs typeface="Calibri" panose="020F0502020204030204" pitchFamily="34" charset="0"/>
              </a:rPr>
              <a:t>ij</a:t>
            </a:r>
            <a:r>
              <a:rPr lang="en-US" sz="2400" spc="-10" dirty="0">
                <a:latin typeface="Calibri" panose="020F0502020204030204" pitchFamily="34" charset="0"/>
                <a:cs typeface="Calibri" panose="020F0502020204030204" pitchFamily="34" charset="0"/>
              </a:rPr>
              <a:t>uan</a:t>
            </a:r>
            <a:r>
              <a:rPr lang="en-US" sz="2400" dirty="0">
                <a:latin typeface="Calibri" panose="020F0502020204030204" pitchFamily="34" charset="0"/>
                <a:cs typeface="Calibri" panose="020F0502020204030204" pitchFamily="34" charset="0"/>
              </a:rPr>
              <a:t>a</a:t>
            </a:r>
            <a:r>
              <a:rPr lang="en-US" sz="2400" spc="-20" dirty="0">
                <a:latin typeface="Calibri" panose="020F0502020204030204" pitchFamily="34" charset="0"/>
                <a:cs typeface="Calibri" panose="020F0502020204030204" pitchFamily="34" charset="0"/>
              </a:rPr>
              <a:t> </a:t>
            </a:r>
            <a:r>
              <a:rPr lang="en-US" sz="2400" spc="-10" dirty="0">
                <a:latin typeface="Calibri" panose="020F0502020204030204" pitchFamily="34" charset="0"/>
                <a:cs typeface="Calibri" panose="020F0502020204030204" pitchFamily="34" charset="0"/>
              </a:rPr>
              <a:t>u</a:t>
            </a:r>
            <a:r>
              <a:rPr lang="en-US" sz="2400" spc="5"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a:t>
            </a:r>
            <a:r>
              <a:rPr lang="en-US" sz="2400" spc="-20"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c</a:t>
            </a:r>
            <a:r>
              <a:rPr lang="en-US" sz="2400" spc="-10" dirty="0">
                <a:latin typeface="Calibri" panose="020F0502020204030204" pitchFamily="34" charset="0"/>
                <a:cs typeface="Calibri" panose="020F0502020204030204" pitchFamily="34" charset="0"/>
              </a:rPr>
              <a:t>a</a:t>
            </a:r>
            <a:r>
              <a:rPr lang="en-US" sz="2400" dirty="0">
                <a:latin typeface="Calibri" panose="020F0502020204030204" pitchFamily="34" charset="0"/>
                <a:cs typeface="Calibri" panose="020F0502020204030204" pitchFamily="34" charset="0"/>
              </a:rPr>
              <a:t>n</a:t>
            </a:r>
            <a:r>
              <a:rPr lang="en-US" sz="2400" spc="-10"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c</a:t>
            </a:r>
            <a:r>
              <a:rPr lang="en-US" sz="2400" spc="-10" dirty="0">
                <a:latin typeface="Calibri" panose="020F0502020204030204" pitchFamily="34" charset="0"/>
                <a:cs typeface="Calibri" panose="020F0502020204030204" pitchFamily="34" charset="0"/>
              </a:rPr>
              <a:t>au</a:t>
            </a:r>
            <a:r>
              <a:rPr lang="en-US" sz="2400" spc="5"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 a</a:t>
            </a:r>
            <a:r>
              <a:rPr lang="en-US" sz="2400" spc="-10" dirty="0">
                <a:latin typeface="Calibri" panose="020F0502020204030204" pitchFamily="34" charset="0"/>
                <a:cs typeface="Calibri" panose="020F0502020204030204" pitchFamily="34" charset="0"/>
              </a:rPr>
              <a:t> p</a:t>
            </a:r>
            <a:r>
              <a:rPr lang="en-US" sz="2400" spc="5" dirty="0">
                <a:latin typeface="Calibri" panose="020F0502020204030204" pitchFamily="34" charset="0"/>
                <a:cs typeface="Calibri" panose="020F0502020204030204" pitchFamily="34" charset="0"/>
              </a:rPr>
              <a:t>syc</a:t>
            </a:r>
            <a:r>
              <a:rPr lang="en-US" sz="2400" spc="-10" dirty="0">
                <a:latin typeface="Calibri" panose="020F0502020204030204" pitchFamily="34" charset="0"/>
                <a:cs typeface="Calibri" panose="020F0502020204030204" pitchFamily="34" charset="0"/>
              </a:rPr>
              <a:t>ho</a:t>
            </a:r>
            <a:r>
              <a:rPr lang="en-US" sz="2400" spc="-5" dirty="0">
                <a:latin typeface="Calibri" panose="020F0502020204030204" pitchFamily="34" charset="0"/>
                <a:cs typeface="Calibri" panose="020F0502020204030204" pitchFamily="34" charset="0"/>
              </a:rPr>
              <a:t>ti</a:t>
            </a:r>
            <a:r>
              <a:rPr lang="en-US" sz="2400" dirty="0">
                <a:latin typeface="Calibri" panose="020F0502020204030204" pitchFamily="34" charset="0"/>
                <a:cs typeface="Calibri" panose="020F0502020204030204" pitchFamily="34" charset="0"/>
              </a:rPr>
              <a:t>c</a:t>
            </a:r>
            <a:r>
              <a:rPr lang="en-US" sz="2400" spc="-35" dirty="0">
                <a:latin typeface="Calibri" panose="020F0502020204030204" pitchFamily="34" charset="0"/>
                <a:cs typeface="Calibri" panose="020F0502020204030204" pitchFamily="34" charset="0"/>
              </a:rPr>
              <a:t> </a:t>
            </a:r>
            <a:r>
              <a:rPr lang="en-US" sz="2400" spc="-10" dirty="0">
                <a:latin typeface="Calibri" panose="020F0502020204030204" pitchFamily="34" charset="0"/>
                <a:cs typeface="Calibri" panose="020F0502020204030204" pitchFamily="34" charset="0"/>
              </a:rPr>
              <a:t>b</a:t>
            </a:r>
            <a:r>
              <a:rPr lang="en-US" sz="2400" dirty="0">
                <a:latin typeface="Calibri" panose="020F0502020204030204" pitchFamily="34" charset="0"/>
                <a:cs typeface="Calibri" panose="020F0502020204030204" pitchFamily="34" charset="0"/>
              </a:rPr>
              <a:t>r</a:t>
            </a:r>
            <a:r>
              <a:rPr lang="en-US" sz="2400" spc="-10" dirty="0">
                <a:latin typeface="Calibri" panose="020F0502020204030204" pitchFamily="34" charset="0"/>
                <a:cs typeface="Calibri" panose="020F0502020204030204" pitchFamily="34" charset="0"/>
              </a:rPr>
              <a:t>eak</a:t>
            </a:r>
          </a:p>
        </p:txBody>
      </p:sp>
      <p:pic>
        <p:nvPicPr>
          <p:cNvPr id="5" name="Content Placeholder 4" descr="Scan of a human brain in a neurology clinic">
            <a:extLst>
              <a:ext uri="{FF2B5EF4-FFF2-40B4-BE49-F238E27FC236}">
                <a16:creationId xmlns:a16="http://schemas.microsoft.com/office/drawing/2014/main" id="{1E39C05C-A81D-532D-2575-1DA67F2A4CE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99200" y="2438400"/>
            <a:ext cx="4876800" cy="3657600"/>
          </a:xfrm>
        </p:spPr>
      </p:pic>
    </p:spTree>
    <p:extLst>
      <p:ext uri="{BB962C8B-B14F-4D97-AF65-F5344CB8AC3E}">
        <p14:creationId xmlns:p14="http://schemas.microsoft.com/office/powerpoint/2010/main" val="2372638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2AFFD8-6799-6011-6B9A-F609F3D0F8F3}"/>
              </a:ext>
            </a:extLst>
          </p:cNvPr>
          <p:cNvSpPr>
            <a:spLocks noGrp="1"/>
          </p:cNvSpPr>
          <p:nvPr>
            <p:ph type="body" idx="1"/>
          </p:nvPr>
        </p:nvSpPr>
        <p:spPr/>
        <p:txBody>
          <a:bodyPr/>
          <a:lstStyle/>
          <a:p>
            <a:r>
              <a:rPr lang="en-US" sz="5400" dirty="0">
                <a:latin typeface="Calibri" panose="020F0502020204030204" pitchFamily="34" charset="0"/>
                <a:cs typeface="Calibri" panose="020F0502020204030204" pitchFamily="34" charset="0"/>
              </a:rPr>
              <a:t>So… Let’s Get in the Weeds</a:t>
            </a:r>
          </a:p>
        </p:txBody>
      </p:sp>
    </p:spTree>
    <p:extLst>
      <p:ext uri="{BB962C8B-B14F-4D97-AF65-F5344CB8AC3E}">
        <p14:creationId xmlns:p14="http://schemas.microsoft.com/office/powerpoint/2010/main" val="1170472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2D7AF-933A-F992-7741-9DA9EAB70CB1}"/>
              </a:ext>
            </a:extLst>
          </p:cNvPr>
          <p:cNvPicPr>
            <a:picLocks noChangeAspect="1"/>
          </p:cNvPicPr>
          <p:nvPr/>
        </p:nvPicPr>
        <p:blipFill>
          <a:blip r:embed="rId2"/>
          <a:stretch>
            <a:fillRect/>
          </a:stretch>
        </p:blipFill>
        <p:spPr>
          <a:xfrm>
            <a:off x="3124200" y="1149753"/>
            <a:ext cx="6096000" cy="5047565"/>
          </a:xfrm>
          <a:prstGeom prst="rect">
            <a:avLst/>
          </a:prstGeom>
        </p:spPr>
      </p:pic>
      <p:sp>
        <p:nvSpPr>
          <p:cNvPr id="4" name="TextBox 3">
            <a:extLst>
              <a:ext uri="{FF2B5EF4-FFF2-40B4-BE49-F238E27FC236}">
                <a16:creationId xmlns:a16="http://schemas.microsoft.com/office/drawing/2014/main" id="{D679088E-5273-82AF-1990-60CB75DBEEBC}"/>
              </a:ext>
            </a:extLst>
          </p:cNvPr>
          <p:cNvSpPr txBox="1"/>
          <p:nvPr/>
        </p:nvSpPr>
        <p:spPr>
          <a:xfrm>
            <a:off x="9372600" y="5643319"/>
            <a:ext cx="1066800" cy="553998"/>
          </a:xfrm>
          <a:prstGeom prst="rect">
            <a:avLst/>
          </a:prstGeom>
          <a:noFill/>
        </p:spPr>
        <p:txBody>
          <a:bodyPr wrap="square" rtlCol="0">
            <a:spAutoFit/>
          </a:bodyPr>
          <a:lstStyle/>
          <a:p>
            <a:r>
              <a:rPr lang="en-US" sz="1500" dirty="0"/>
              <a:t>SAMHSA, 2023</a:t>
            </a:r>
          </a:p>
        </p:txBody>
      </p:sp>
    </p:spTree>
    <p:extLst>
      <p:ext uri="{BB962C8B-B14F-4D97-AF65-F5344CB8AC3E}">
        <p14:creationId xmlns:p14="http://schemas.microsoft.com/office/powerpoint/2010/main" val="1733855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ACD6-9932-BC81-C2A1-E996BFB3D865}"/>
              </a:ext>
            </a:extLst>
          </p:cNvPr>
          <p:cNvSpPr>
            <a:spLocks noGrp="1"/>
          </p:cNvSpPr>
          <p:nvPr>
            <p:ph type="ctrTitle"/>
          </p:nvPr>
        </p:nvSpPr>
        <p:spPr/>
        <p:txBody>
          <a:bodyPr/>
          <a:lstStyle/>
          <a:p>
            <a:r>
              <a:rPr lang="en-US" dirty="0">
                <a:solidFill>
                  <a:schemeClr val="tx1"/>
                </a:solidFill>
              </a:rPr>
              <a:t>Psychological Concerns</a:t>
            </a:r>
          </a:p>
        </p:txBody>
      </p:sp>
    </p:spTree>
    <p:extLst>
      <p:ext uri="{BB962C8B-B14F-4D97-AF65-F5344CB8AC3E}">
        <p14:creationId xmlns:p14="http://schemas.microsoft.com/office/powerpoint/2010/main" val="3571349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F85E90-D89E-4681-9DF4-38AE26D420E4}"/>
              </a:ext>
            </a:extLst>
          </p:cNvPr>
          <p:cNvSpPr>
            <a:spLocks noGrp="1"/>
          </p:cNvSpPr>
          <p:nvPr>
            <p:ph type="title"/>
          </p:nvPr>
        </p:nvSpPr>
        <p:spPr>
          <a:xfrm>
            <a:off x="2933700" y="231115"/>
            <a:ext cx="6324600" cy="1140485"/>
          </a:xfrm>
        </p:spPr>
        <p:txBody>
          <a:bodyPr wrap="square" anchor="b">
            <a:noAutofit/>
          </a:bodyPr>
          <a:lstStyle/>
          <a:p>
            <a:r>
              <a:rPr lang="en-US" sz="3400" dirty="0">
                <a:solidFill>
                  <a:schemeClr val="tx1"/>
                </a:solidFill>
              </a:rPr>
              <a:t>What does research tell us?</a:t>
            </a:r>
          </a:p>
        </p:txBody>
      </p:sp>
      <p:graphicFrame>
        <p:nvGraphicFramePr>
          <p:cNvPr id="6" name="Content Placeholder 1">
            <a:extLst>
              <a:ext uri="{FF2B5EF4-FFF2-40B4-BE49-F238E27FC236}">
                <a16:creationId xmlns:a16="http://schemas.microsoft.com/office/drawing/2014/main" id="{E0396F5F-51F7-4F3F-B470-2C9C7ABEC62A}"/>
              </a:ext>
            </a:extLst>
          </p:cNvPr>
          <p:cNvGraphicFramePr>
            <a:graphicFrameLocks noGrp="1"/>
          </p:cNvGraphicFramePr>
          <p:nvPr>
            <p:ph idx="1"/>
            <p:extLst>
              <p:ext uri="{D42A27DB-BD31-4B8C-83A1-F6EECF244321}">
                <p14:modId xmlns:p14="http://schemas.microsoft.com/office/powerpoint/2010/main" val="1713700891"/>
              </p:ext>
            </p:extLst>
          </p:nvPr>
        </p:nvGraphicFramePr>
        <p:xfrm>
          <a:off x="4648200" y="1371600"/>
          <a:ext cx="5791200" cy="4754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9100AF2-94E4-4BD9-8C19-046B81424BD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66800" y="2302338"/>
            <a:ext cx="2565353" cy="2893085"/>
          </a:xfrm>
          <a:prstGeom prst="rect">
            <a:avLst/>
          </a:prstGeom>
        </p:spPr>
      </p:pic>
    </p:spTree>
    <p:extLst>
      <p:ext uri="{BB962C8B-B14F-4D97-AF65-F5344CB8AC3E}">
        <p14:creationId xmlns:p14="http://schemas.microsoft.com/office/powerpoint/2010/main" val="2398651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7A59BC-17D4-BE5C-1E08-7A85B51A328C}"/>
              </a:ext>
            </a:extLst>
          </p:cNvPr>
          <p:cNvSpPr>
            <a:spLocks noGrp="1"/>
          </p:cNvSpPr>
          <p:nvPr>
            <p:ph idx="1"/>
          </p:nvPr>
        </p:nvSpPr>
        <p:spPr/>
        <p:txBody>
          <a:bodyPr/>
          <a:lstStyle/>
          <a:p>
            <a:r>
              <a:rPr lang="en-US" sz="3000" dirty="0">
                <a:latin typeface="Calibri" panose="020F0502020204030204" pitchFamily="34" charset="0"/>
                <a:ea typeface="Calibri" panose="020F0502020204030204" pitchFamily="34" charset="0"/>
              </a:rPr>
              <a:t>Marijuana does not successfully treat mood disorders.</a:t>
            </a:r>
          </a:p>
          <a:p>
            <a:endParaRPr lang="en-US" sz="3000" b="1" u="sng" dirty="0">
              <a:latin typeface="Calibri" panose="020F0502020204030204" pitchFamily="34" charset="0"/>
              <a:ea typeface="Calibri" panose="020F0502020204030204" pitchFamily="34" charset="0"/>
            </a:endParaRPr>
          </a:p>
          <a:p>
            <a:r>
              <a:rPr lang="en-US" sz="2400" b="1" u="sng" dirty="0">
                <a:latin typeface="Calibri" panose="020F0502020204030204" pitchFamily="34" charset="0"/>
                <a:ea typeface="Calibri" panose="020F0502020204030204" pitchFamily="34" charset="0"/>
              </a:rPr>
              <a:t>The 2005 National Epidemiologic Survey on Alcohol and Related Conditions</a:t>
            </a:r>
            <a:r>
              <a:rPr lang="en-US" sz="2400" dirty="0">
                <a:latin typeface="Calibri" panose="020F0502020204030204" pitchFamily="34" charset="0"/>
                <a:ea typeface="Calibri" panose="020F0502020204030204" pitchFamily="34" charset="0"/>
              </a:rPr>
              <a:t> found every single psychiatric malady – anxiety, depression, social phobia, panic, agoraphobia – was made worse by marijuana.</a:t>
            </a:r>
            <a:endParaRPr lang="en-US" sz="2400" dirty="0"/>
          </a:p>
        </p:txBody>
      </p:sp>
      <p:sp>
        <p:nvSpPr>
          <p:cNvPr id="4" name="Title 1">
            <a:extLst>
              <a:ext uri="{FF2B5EF4-FFF2-40B4-BE49-F238E27FC236}">
                <a16:creationId xmlns:a16="http://schemas.microsoft.com/office/drawing/2014/main" id="{3C682412-A15B-EB44-36E2-8CC85CF188E9}"/>
              </a:ext>
            </a:extLst>
          </p:cNvPr>
          <p:cNvSpPr>
            <a:spLocks noGrp="1"/>
          </p:cNvSpPr>
          <p:nvPr>
            <p:ph type="title"/>
          </p:nvPr>
        </p:nvSpPr>
        <p:spPr>
          <a:xfrm>
            <a:off x="914400" y="1219200"/>
            <a:ext cx="10363200" cy="1143000"/>
          </a:xfrm>
        </p:spPr>
        <p:txBody>
          <a:bodyPr>
            <a:normAutofit/>
          </a:bodyPr>
          <a:lstStyle/>
          <a:p>
            <a:r>
              <a:rPr lang="en-US" dirty="0">
                <a:solidFill>
                  <a:schemeClr val="tx1"/>
                </a:solidFill>
              </a:rPr>
              <a:t>Stick to the Research</a:t>
            </a:r>
          </a:p>
        </p:txBody>
      </p:sp>
    </p:spTree>
    <p:extLst>
      <p:ext uri="{BB962C8B-B14F-4D97-AF65-F5344CB8AC3E}">
        <p14:creationId xmlns:p14="http://schemas.microsoft.com/office/powerpoint/2010/main" val="4738987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8C0BA-2E71-C3D3-8717-DDCF48B8AE19}"/>
              </a:ext>
            </a:extLst>
          </p:cNvPr>
          <p:cNvSpPr>
            <a:spLocks noGrp="1"/>
          </p:cNvSpPr>
          <p:nvPr>
            <p:ph type="title"/>
          </p:nvPr>
        </p:nvSpPr>
        <p:spPr/>
        <p:txBody>
          <a:bodyPr/>
          <a:lstStyle/>
          <a:p>
            <a:r>
              <a:rPr lang="en-US" sz="3600" dirty="0">
                <a:solidFill>
                  <a:schemeClr val="tx1"/>
                </a:solidFill>
                <a:ea typeface="Calibri" panose="020F0502020204030204" pitchFamily="34" charset="0"/>
                <a:cs typeface="Calibri" panose="020F0502020204030204" pitchFamily="34" charset="0"/>
              </a:rPr>
              <a:t>Marijuana Exacerbates </a:t>
            </a:r>
            <a:r>
              <a:rPr lang="en-US" dirty="0">
                <a:solidFill>
                  <a:schemeClr val="tx1"/>
                </a:solidFill>
                <a:ea typeface="Calibri" panose="020F0502020204030204" pitchFamily="34" charset="0"/>
                <a:cs typeface="Calibri" panose="020F0502020204030204" pitchFamily="34" charset="0"/>
              </a:rPr>
              <a:t>P</a:t>
            </a:r>
            <a:r>
              <a:rPr lang="en-US" sz="3600" dirty="0">
                <a:solidFill>
                  <a:schemeClr val="tx1"/>
                </a:solidFill>
                <a:ea typeface="Calibri" panose="020F0502020204030204" pitchFamily="34" charset="0"/>
                <a:cs typeface="Calibri" panose="020F0502020204030204" pitchFamily="34" charset="0"/>
              </a:rPr>
              <a:t>sychiatric </a:t>
            </a:r>
            <a:r>
              <a:rPr lang="en-US" dirty="0">
                <a:solidFill>
                  <a:schemeClr val="tx1"/>
                </a:solidFill>
                <a:ea typeface="Calibri" panose="020F0502020204030204" pitchFamily="34" charset="0"/>
                <a:cs typeface="Calibri" panose="020F0502020204030204" pitchFamily="34" charset="0"/>
              </a:rPr>
              <a:t>I</a:t>
            </a:r>
            <a:r>
              <a:rPr lang="en-US" sz="3600" dirty="0">
                <a:solidFill>
                  <a:schemeClr val="tx1"/>
                </a:solidFill>
                <a:ea typeface="Calibri" panose="020F0502020204030204" pitchFamily="34" charset="0"/>
                <a:cs typeface="Calibri" panose="020F0502020204030204" pitchFamily="34" charset="0"/>
              </a:rPr>
              <a:t>ssues </a:t>
            </a:r>
            <a:endParaRPr lang="en-US" dirty="0">
              <a:solidFill>
                <a:schemeClr val="tx1"/>
              </a:solidFill>
            </a:endParaRPr>
          </a:p>
        </p:txBody>
      </p:sp>
      <p:sp>
        <p:nvSpPr>
          <p:cNvPr id="3" name="Content Placeholder 2">
            <a:extLst>
              <a:ext uri="{FF2B5EF4-FFF2-40B4-BE49-F238E27FC236}">
                <a16:creationId xmlns:a16="http://schemas.microsoft.com/office/drawing/2014/main" id="{2C27AD3A-668D-92F9-D97E-E7CF57D152A2}"/>
              </a:ext>
            </a:extLst>
          </p:cNvPr>
          <p:cNvSpPr>
            <a:spLocks noGrp="1"/>
          </p:cNvSpPr>
          <p:nvPr>
            <p:ph idx="1"/>
          </p:nvPr>
        </p:nvSpPr>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Marijuana can contribute to and exacerbate psychiatric issues. A 2005 study found every single psychiatric malady -- anxiety, depression, mania, social phobia, panic, agoraphobia -- was made </a:t>
            </a:r>
            <a:r>
              <a:rPr lang="en-US" sz="2400" u="sng" dirty="0">
                <a:latin typeface="Calibri" panose="020F0502020204030204" pitchFamily="34" charset="0"/>
                <a:ea typeface="Calibri" panose="020F0502020204030204" pitchFamily="34" charset="0"/>
                <a:cs typeface="Calibri" panose="020F0502020204030204" pitchFamily="34" charset="0"/>
              </a:rPr>
              <a:t>worse</a:t>
            </a:r>
            <a:r>
              <a:rPr lang="en-US" sz="2400" dirty="0">
                <a:latin typeface="Calibri" panose="020F0502020204030204" pitchFamily="34" charset="0"/>
                <a:ea typeface="Calibri" panose="020F0502020204030204" pitchFamily="34" charset="0"/>
                <a:cs typeface="Calibri" panose="020F0502020204030204" pitchFamily="34" charset="0"/>
              </a:rPr>
              <a:t> by marijuana. In </a:t>
            </a:r>
            <a:r>
              <a:rPr lang="en-US" sz="2400" b="1" u="sng" dirty="0">
                <a:latin typeface="Calibri" panose="020F0502020204030204" pitchFamily="34" charset="0"/>
                <a:ea typeface="Calibri" panose="020F0502020204030204" pitchFamily="34" charset="0"/>
                <a:cs typeface="Calibri" panose="020F0502020204030204" pitchFamily="34" charset="0"/>
              </a:rPr>
              <a:t>February 2020, JAMA Psychiatry</a:t>
            </a:r>
            <a:r>
              <a:rPr lang="en-US" sz="2400" dirty="0">
                <a:latin typeface="Calibri" panose="020F0502020204030204" pitchFamily="34" charset="0"/>
                <a:ea typeface="Calibri" panose="020F0502020204030204" pitchFamily="34" charset="0"/>
                <a:cs typeface="Calibri" panose="020F0502020204030204" pitchFamily="34" charset="0"/>
              </a:rPr>
              <a:t> published a longitudinal study that concluded 400,000 cases a year of depression among teens in the U.S. can be attributed to marijuana use.</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5399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712DD-4BE6-158F-B712-44E2782FD04F}"/>
              </a:ext>
            </a:extLst>
          </p:cNvPr>
          <p:cNvSpPr>
            <a:spLocks noGrp="1"/>
          </p:cNvSpPr>
          <p:nvPr>
            <p:ph sz="half" idx="1"/>
          </p:nvPr>
        </p:nvSpPr>
        <p:spPr/>
        <p: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Marijuana can impair cognitive development for those under age 25. A </a:t>
            </a:r>
            <a:r>
              <a:rPr lang="en-US" sz="2000" b="1" u="sng" dirty="0">
                <a:latin typeface="Calibri" panose="020F0502020204030204" pitchFamily="34" charset="0"/>
                <a:ea typeface="Calibri" panose="020F0502020204030204" pitchFamily="34" charset="0"/>
                <a:cs typeface="Calibri" panose="020F0502020204030204" pitchFamily="34" charset="0"/>
              </a:rPr>
              <a:t>New Zealand study</a:t>
            </a:r>
            <a:r>
              <a:rPr lang="en-US" sz="2000" dirty="0">
                <a:latin typeface="Calibri" panose="020F0502020204030204" pitchFamily="34" charset="0"/>
                <a:ea typeface="Calibri" panose="020F0502020204030204" pitchFamily="34" charset="0"/>
                <a:cs typeface="Calibri" panose="020F0502020204030204" pitchFamily="34" charset="0"/>
              </a:rPr>
              <a:t> showed that long-term use is associated a change in IQ.</a:t>
            </a:r>
          </a:p>
          <a:p>
            <a:r>
              <a:rPr lang="en-US" sz="2000" dirty="0"/>
              <a:t>Marijuana can impair cognitive development for those under the age of 25.  A New Zealand Study from 2019 showed that long-term use is associated with </a:t>
            </a:r>
            <a:r>
              <a:rPr lang="en-US" sz="2000" b="1" u="sng" dirty="0"/>
              <a:t>a six-point drop in IQ.</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itle 1">
            <a:extLst>
              <a:ext uri="{FF2B5EF4-FFF2-40B4-BE49-F238E27FC236}">
                <a16:creationId xmlns:a16="http://schemas.microsoft.com/office/drawing/2014/main" id="{851D683C-CC44-8EF9-AC57-DBE4C13FB658}"/>
              </a:ext>
            </a:extLst>
          </p:cNvPr>
          <p:cNvSpPr>
            <a:spLocks noGrp="1"/>
          </p:cNvSpPr>
          <p:nvPr>
            <p:ph type="title"/>
          </p:nvPr>
        </p:nvSpPr>
        <p:spPr>
          <a:xfrm>
            <a:off x="914400" y="1219200"/>
            <a:ext cx="10363200" cy="1143000"/>
          </a:xfrm>
        </p:spPr>
        <p:txBody>
          <a:bodyPr/>
          <a:lstStyle/>
          <a:p>
            <a:r>
              <a:rPr lang="en-US" sz="3600" b="1" dirty="0">
                <a:solidFill>
                  <a:schemeClr val="tx1"/>
                </a:solidFill>
                <a:latin typeface="Avenir Next LT Pro" panose="020B0504020202020204" pitchFamily="34" charset="0"/>
                <a:ea typeface="Calibri" panose="020F0502020204030204" pitchFamily="34" charset="0"/>
                <a:cs typeface="Calibri" panose="020F0502020204030204" pitchFamily="34" charset="0"/>
              </a:rPr>
              <a:t>Marijuana Use can </a:t>
            </a:r>
            <a:r>
              <a:rPr lang="en-US" b="1" dirty="0">
                <a:solidFill>
                  <a:schemeClr val="tx1"/>
                </a:solidFill>
                <a:latin typeface="Avenir Next LT Pro" panose="020B0504020202020204" pitchFamily="34" charset="0"/>
                <a:ea typeface="Calibri" panose="020F0502020204030204" pitchFamily="34" charset="0"/>
                <a:cs typeface="Calibri" panose="020F0502020204030204" pitchFamily="34" charset="0"/>
              </a:rPr>
              <a:t>I</a:t>
            </a:r>
            <a:r>
              <a:rPr lang="en-US" sz="3600" b="1" dirty="0">
                <a:solidFill>
                  <a:schemeClr val="tx1"/>
                </a:solidFill>
                <a:latin typeface="Avenir Next LT Pro" panose="020B0504020202020204" pitchFamily="34" charset="0"/>
                <a:ea typeface="Calibri" panose="020F0502020204030204" pitchFamily="34" charset="0"/>
                <a:cs typeface="Calibri" panose="020F0502020204030204" pitchFamily="34" charset="0"/>
              </a:rPr>
              <a:t>mpact </a:t>
            </a:r>
            <a:r>
              <a:rPr lang="en-US" b="1" dirty="0">
                <a:solidFill>
                  <a:schemeClr val="tx1"/>
                </a:solidFill>
                <a:latin typeface="Avenir Next LT Pro" panose="020B0504020202020204" pitchFamily="34" charset="0"/>
                <a:ea typeface="Calibri" panose="020F0502020204030204" pitchFamily="34" charset="0"/>
                <a:cs typeface="Calibri" panose="020F0502020204030204" pitchFamily="34" charset="0"/>
              </a:rPr>
              <a:t>I</a:t>
            </a:r>
            <a:r>
              <a:rPr lang="en-US" sz="3600" b="1" dirty="0">
                <a:solidFill>
                  <a:schemeClr val="tx1"/>
                </a:solidFill>
                <a:latin typeface="Avenir Next LT Pro" panose="020B0504020202020204" pitchFamily="34" charset="0"/>
                <a:ea typeface="Calibri" panose="020F0502020204030204" pitchFamily="34" charset="0"/>
                <a:cs typeface="Calibri" panose="020F0502020204030204" pitchFamily="34" charset="0"/>
              </a:rPr>
              <a:t>ntelligence</a:t>
            </a:r>
            <a:endParaRPr lang="en-US" b="1" dirty="0">
              <a:solidFill>
                <a:schemeClr val="tx1"/>
              </a:solidFill>
              <a:latin typeface="Avenir Next LT Pro" panose="020B0504020202020204" pitchFamily="34" charset="0"/>
            </a:endParaRPr>
          </a:p>
        </p:txBody>
      </p:sp>
      <p:pic>
        <p:nvPicPr>
          <p:cNvPr id="8" name="Picture 7" descr="A close up of a mans face&#10;&#10;Description automatically generated">
            <a:extLst>
              <a:ext uri="{FF2B5EF4-FFF2-40B4-BE49-F238E27FC236}">
                <a16:creationId xmlns:a16="http://schemas.microsoft.com/office/drawing/2014/main" id="{C8161009-4CBE-1909-008F-CC5DAC1C8F9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934" r="25983"/>
          <a:stretch/>
        </p:blipFill>
        <p:spPr>
          <a:xfrm>
            <a:off x="7010400" y="2300273"/>
            <a:ext cx="3810000" cy="3657600"/>
          </a:xfrm>
          <a:prstGeom prst="rect">
            <a:avLst/>
          </a:prstGeom>
          <a:noFill/>
        </p:spPr>
      </p:pic>
    </p:spTree>
    <p:extLst>
      <p:ext uri="{BB962C8B-B14F-4D97-AF65-F5344CB8AC3E}">
        <p14:creationId xmlns:p14="http://schemas.microsoft.com/office/powerpoint/2010/main" val="1081170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369DB-0F7C-1F58-8A2C-DA3F9B3683EC}"/>
              </a:ext>
            </a:extLst>
          </p:cNvPr>
          <p:cNvSpPr>
            <a:spLocks noGrp="1"/>
          </p:cNvSpPr>
          <p:nvPr>
            <p:ph type="title"/>
          </p:nvPr>
        </p:nvSpPr>
        <p:spPr/>
        <p:txBody>
          <a:bodyPr/>
          <a:lstStyle/>
          <a:p>
            <a:r>
              <a:rPr lang="en-US" dirty="0">
                <a:solidFill>
                  <a:schemeClr val="tx1"/>
                </a:solidFill>
              </a:rPr>
              <a:t>What We Know</a:t>
            </a:r>
          </a:p>
        </p:txBody>
      </p:sp>
      <p:sp>
        <p:nvSpPr>
          <p:cNvPr id="3" name="Content Placeholder 2">
            <a:extLst>
              <a:ext uri="{FF2B5EF4-FFF2-40B4-BE49-F238E27FC236}">
                <a16:creationId xmlns:a16="http://schemas.microsoft.com/office/drawing/2014/main" id="{F609CFAE-626F-4A8D-6664-20887270D3F0}"/>
              </a:ext>
            </a:extLst>
          </p:cNvPr>
          <p:cNvSpPr>
            <a:spLocks noGrp="1"/>
          </p:cNvSpPr>
          <p:nvPr>
            <p:ph idx="1"/>
          </p:nvPr>
        </p:nvSpPr>
        <p:spPr/>
        <p:txBody>
          <a:bodyPr/>
          <a:lstStyle/>
          <a:p>
            <a:r>
              <a:rPr lang="en-US" sz="2400" dirty="0">
                <a:latin typeface="Calibri" panose="020F0502020204030204" pitchFamily="34" charset="0"/>
                <a:cs typeface="Calibri" panose="020F0502020204030204" pitchFamily="34" charset="0"/>
              </a:rPr>
              <a:t>Non-disordered cannabis use (NDCU) among US adolescents are associated with adverse psychosocial events</a:t>
            </a:r>
          </a:p>
          <a:p>
            <a:r>
              <a:rPr lang="en-US" sz="2400" dirty="0">
                <a:latin typeface="Calibri" panose="020F0502020204030204" pitchFamily="34" charset="0"/>
                <a:cs typeface="Calibri" panose="020F0502020204030204" pitchFamily="34" charset="0"/>
              </a:rPr>
              <a:t>Cross-sectional study of 68,263 adolescents, NDCU was approximately 4 times more common than cannabis use disorder (CUD).</a:t>
            </a:r>
          </a:p>
          <a:p>
            <a:r>
              <a:rPr lang="en-US" sz="2400" dirty="0">
                <a:latin typeface="Calibri" panose="020F0502020204030204" pitchFamily="34" charset="0"/>
                <a:cs typeface="Calibri" panose="020F0502020204030204" pitchFamily="34" charset="0"/>
              </a:rPr>
              <a:t>Adolescents with NDCU or CUD had increased odds of adverse psychosocial events.</a:t>
            </a:r>
          </a:p>
        </p:txBody>
      </p:sp>
    </p:spTree>
    <p:extLst>
      <p:ext uri="{BB962C8B-B14F-4D97-AF65-F5344CB8AC3E}">
        <p14:creationId xmlns:p14="http://schemas.microsoft.com/office/powerpoint/2010/main" val="1212495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415E-7EC3-D4E1-B8B1-3FEC4A972DFB}"/>
              </a:ext>
            </a:extLst>
          </p:cNvPr>
          <p:cNvSpPr>
            <a:spLocks noGrp="1"/>
          </p:cNvSpPr>
          <p:nvPr>
            <p:ph type="title"/>
          </p:nvPr>
        </p:nvSpPr>
        <p:spPr/>
        <p:txBody>
          <a:bodyPr/>
          <a:lstStyle/>
          <a:p>
            <a:r>
              <a:rPr lang="en-US" dirty="0">
                <a:solidFill>
                  <a:schemeClr val="tx1"/>
                </a:solidFill>
              </a:rPr>
              <a:t>What We Know</a:t>
            </a:r>
          </a:p>
        </p:txBody>
      </p:sp>
      <p:sp>
        <p:nvSpPr>
          <p:cNvPr id="3" name="Content Placeholder 2">
            <a:extLst>
              <a:ext uri="{FF2B5EF4-FFF2-40B4-BE49-F238E27FC236}">
                <a16:creationId xmlns:a16="http://schemas.microsoft.com/office/drawing/2014/main" id="{12EC74CB-EF04-0200-4291-4694CBE0EA50}"/>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Teenagers who use cannabis only recreationally are </a:t>
            </a:r>
            <a:r>
              <a:rPr lang="en-US" u="sng" dirty="0">
                <a:latin typeface="Calibri" panose="020F0502020204030204" pitchFamily="34" charset="0"/>
                <a:cs typeface="Calibri" panose="020F0502020204030204" pitchFamily="34" charset="0"/>
              </a:rPr>
              <a:t>two to four times </a:t>
            </a:r>
            <a:r>
              <a:rPr lang="en-US" dirty="0">
                <a:latin typeface="Calibri" panose="020F0502020204030204" pitchFamily="34" charset="0"/>
                <a:cs typeface="Calibri" panose="020F0502020204030204" pitchFamily="34" charset="0"/>
              </a:rPr>
              <a:t>more likely to develop psychiatric disorders, including depression and suicidality, than teenagers who don’t use cannabis at all. </a:t>
            </a:r>
            <a:r>
              <a:rPr lang="en-US" sz="1600" dirty="0">
                <a:latin typeface="Calibri" panose="020F0502020204030204" pitchFamily="34" charset="0"/>
                <a:cs typeface="Calibri" panose="020F0502020204030204" pitchFamily="34" charset="0"/>
              </a:rPr>
              <a:t>(Sultan, 2023)</a:t>
            </a:r>
          </a:p>
        </p:txBody>
      </p:sp>
    </p:spTree>
    <p:extLst>
      <p:ext uri="{BB962C8B-B14F-4D97-AF65-F5344CB8AC3E}">
        <p14:creationId xmlns:p14="http://schemas.microsoft.com/office/powerpoint/2010/main" val="2886333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96FFF-FE18-7980-8CC7-E9B62E65C017}"/>
              </a:ext>
            </a:extLst>
          </p:cNvPr>
          <p:cNvSpPr>
            <a:spLocks noGrp="1"/>
          </p:cNvSpPr>
          <p:nvPr>
            <p:ph type="title"/>
          </p:nvPr>
        </p:nvSpPr>
        <p:spPr>
          <a:xfrm>
            <a:off x="2209800" y="990600"/>
            <a:ext cx="7772400" cy="1143000"/>
          </a:xfrm>
        </p:spPr>
        <p:txBody>
          <a:bodyPr/>
          <a:lstStyle/>
          <a:p>
            <a:r>
              <a:rPr lang="en-US" dirty="0">
                <a:solidFill>
                  <a:schemeClr val="tx1"/>
                </a:solidFill>
              </a:rPr>
              <a:t>What We Know</a:t>
            </a:r>
          </a:p>
        </p:txBody>
      </p:sp>
      <p:sp>
        <p:nvSpPr>
          <p:cNvPr id="3" name="Content Placeholder 2">
            <a:extLst>
              <a:ext uri="{FF2B5EF4-FFF2-40B4-BE49-F238E27FC236}">
                <a16:creationId xmlns:a16="http://schemas.microsoft.com/office/drawing/2014/main" id="{79B6D433-834C-2960-15ED-CFE5194442C0}"/>
              </a:ext>
            </a:extLst>
          </p:cNvPr>
          <p:cNvSpPr>
            <a:spLocks noGrp="1"/>
          </p:cNvSpPr>
          <p:nvPr>
            <p:ph idx="1"/>
          </p:nvPr>
        </p:nvSpPr>
        <p:spPr>
          <a:xfrm>
            <a:off x="2209800" y="2362200"/>
            <a:ext cx="7772400" cy="3657600"/>
          </a:xfrm>
        </p:spPr>
        <p:txBody>
          <a:bodyPr/>
          <a:lstStyle/>
          <a:p>
            <a:r>
              <a:rPr lang="en-US" sz="2600" dirty="0">
                <a:latin typeface="Calibri" panose="020F0502020204030204" pitchFamily="34" charset="0"/>
                <a:cs typeface="Calibri" panose="020F0502020204030204" pitchFamily="34" charset="0"/>
              </a:rPr>
              <a:t>Young men are at the highest risk of schizophrenia linked with cannabis use disorder.</a:t>
            </a:r>
          </a:p>
          <a:p>
            <a:r>
              <a:rPr lang="en-US" sz="2600" dirty="0">
                <a:latin typeface="Calibri" panose="020F0502020204030204" pitchFamily="34" charset="0"/>
                <a:cs typeface="Calibri" panose="020F0502020204030204" pitchFamily="34" charset="0"/>
              </a:rPr>
              <a:t>as many as 30% of cases of schizophrenia among men aged 21-30 might have been prevented by averting cannabis use disorder. </a:t>
            </a:r>
            <a:r>
              <a:rPr lang="en-US" sz="1600" dirty="0">
                <a:latin typeface="Calibri" panose="020F0502020204030204" pitchFamily="34" charset="0"/>
                <a:cs typeface="Calibri" panose="020F0502020204030204" pitchFamily="34" charset="0"/>
              </a:rPr>
              <a:t>(C </a:t>
            </a:r>
            <a:r>
              <a:rPr lang="en-US" sz="1600" dirty="0" err="1">
                <a:latin typeface="Calibri" panose="020F0502020204030204" pitchFamily="34" charset="0"/>
                <a:cs typeface="Calibri" panose="020F0502020204030204" pitchFamily="34" charset="0"/>
              </a:rPr>
              <a:t>Hjorthoj</a:t>
            </a:r>
            <a:r>
              <a:rPr lang="en-US" sz="1600" dirty="0">
                <a:latin typeface="Calibri" panose="020F0502020204030204" pitchFamily="34" charset="0"/>
                <a:cs typeface="Calibri" panose="020F0502020204030204" pitchFamily="34" charset="0"/>
              </a:rPr>
              <a:t>, 2023)</a:t>
            </a:r>
          </a:p>
        </p:txBody>
      </p:sp>
    </p:spTree>
    <p:extLst>
      <p:ext uri="{BB962C8B-B14F-4D97-AF65-F5344CB8AC3E}">
        <p14:creationId xmlns:p14="http://schemas.microsoft.com/office/powerpoint/2010/main" val="1020883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EDB9-C3D3-E856-7CC7-C2351D0C7195}"/>
              </a:ext>
            </a:extLst>
          </p:cNvPr>
          <p:cNvSpPr>
            <a:spLocks noGrp="1"/>
          </p:cNvSpPr>
          <p:nvPr>
            <p:ph type="ctrTitle"/>
          </p:nvPr>
        </p:nvSpPr>
        <p:spPr/>
        <p:txBody>
          <a:bodyPr/>
          <a:lstStyle/>
          <a:p>
            <a:r>
              <a:rPr lang="en-US" dirty="0">
                <a:solidFill>
                  <a:schemeClr val="tx1"/>
                </a:solidFill>
              </a:rPr>
              <a:t>Therapeutic Implications</a:t>
            </a:r>
          </a:p>
        </p:txBody>
      </p:sp>
    </p:spTree>
    <p:extLst>
      <p:ext uri="{BB962C8B-B14F-4D97-AF65-F5344CB8AC3E}">
        <p14:creationId xmlns:p14="http://schemas.microsoft.com/office/powerpoint/2010/main" val="1325480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D5E5-43E6-7D1C-9177-A9995965DB84}"/>
              </a:ext>
            </a:extLst>
          </p:cNvPr>
          <p:cNvSpPr>
            <a:spLocks noGrp="1"/>
          </p:cNvSpPr>
          <p:nvPr>
            <p:ph type="title"/>
          </p:nvPr>
        </p:nvSpPr>
        <p:spPr>
          <a:xfrm>
            <a:off x="914400" y="1219200"/>
            <a:ext cx="10363200" cy="1143000"/>
          </a:xfrm>
        </p:spPr>
        <p:txBody>
          <a:bodyPr wrap="square" anchor="ctr">
            <a:normAutofit/>
          </a:bodyPr>
          <a:lstStyle/>
          <a:p>
            <a:pPr>
              <a:lnSpc>
                <a:spcPct val="90000"/>
              </a:lnSpc>
            </a:pPr>
            <a:r>
              <a:rPr lang="en-US" dirty="0">
                <a:solidFill>
                  <a:schemeClr val="tx1"/>
                </a:solidFill>
              </a:rPr>
              <a:t>Cannabis State of the Union (as of Winter 2024)</a:t>
            </a:r>
          </a:p>
        </p:txBody>
      </p:sp>
      <p:sp>
        <p:nvSpPr>
          <p:cNvPr id="3" name="Content Placeholder 2">
            <a:extLst>
              <a:ext uri="{FF2B5EF4-FFF2-40B4-BE49-F238E27FC236}">
                <a16:creationId xmlns:a16="http://schemas.microsoft.com/office/drawing/2014/main" id="{2FB02A20-1A71-299E-AF41-239111E90421}"/>
              </a:ext>
            </a:extLst>
          </p:cNvPr>
          <p:cNvSpPr>
            <a:spLocks noGrp="1"/>
          </p:cNvSpPr>
          <p:nvPr>
            <p:ph sz="half" idx="1"/>
          </p:nvPr>
        </p:nvSpPr>
        <p:spPr>
          <a:xfrm>
            <a:off x="914400" y="2438400"/>
            <a:ext cx="5080000" cy="3657600"/>
          </a:xfrm>
        </p:spPr>
        <p:txBody>
          <a:bodyPr wrap="square" anchor="t">
            <a:normAutofit/>
          </a:bodyPr>
          <a:lstStyle/>
          <a:p>
            <a:pPr>
              <a:lnSpc>
                <a:spcPct val="90000"/>
              </a:lnSpc>
            </a:pPr>
            <a:r>
              <a:rPr lang="en-US" dirty="0">
                <a:latin typeface="Calibri" panose="020F0502020204030204" pitchFamily="34" charset="0"/>
                <a:cs typeface="Calibri" panose="020F0502020204030204" pitchFamily="34" charset="0"/>
              </a:rPr>
              <a:t>Federal</a:t>
            </a:r>
          </a:p>
          <a:p>
            <a:pPr lvl="1">
              <a:lnSpc>
                <a:spcPct val="90000"/>
              </a:lnSpc>
            </a:pPr>
            <a:r>
              <a:rPr lang="en-US" sz="2100" dirty="0">
                <a:latin typeface="Calibri" panose="020F0502020204030204" pitchFamily="34" charset="0"/>
                <a:cs typeface="Calibri" panose="020F0502020204030204" pitchFamily="34" charset="0"/>
              </a:rPr>
              <a:t>Continues to be classified as a Schedule I controlled substance by the Federal government</a:t>
            </a:r>
          </a:p>
          <a:p>
            <a:pPr>
              <a:lnSpc>
                <a:spcPct val="90000"/>
              </a:lnSpc>
            </a:pPr>
            <a:r>
              <a:rPr lang="en-US" dirty="0">
                <a:latin typeface="Calibri" panose="020F0502020204030204" pitchFamily="34" charset="0"/>
                <a:cs typeface="Calibri" panose="020F0502020204030204" pitchFamily="34" charset="0"/>
              </a:rPr>
              <a:t>State to State</a:t>
            </a:r>
          </a:p>
          <a:p>
            <a:pPr lvl="1">
              <a:lnSpc>
                <a:spcPct val="90000"/>
              </a:lnSpc>
            </a:pPr>
            <a:r>
              <a:rPr lang="en-US" sz="2100" dirty="0">
                <a:latin typeface="Calibri" panose="020F0502020204030204" pitchFamily="34" charset="0"/>
                <a:cs typeface="Calibri" panose="020F0502020204030204" pitchFamily="34" charset="0"/>
              </a:rPr>
              <a:t>Fully legal in 24 states</a:t>
            </a:r>
          </a:p>
          <a:p>
            <a:pPr lvl="1">
              <a:lnSpc>
                <a:spcPct val="90000"/>
              </a:lnSpc>
            </a:pPr>
            <a:r>
              <a:rPr lang="en-US" sz="2100" dirty="0">
                <a:latin typeface="Calibri" panose="020F0502020204030204" pitchFamily="34" charset="0"/>
                <a:cs typeface="Calibri" panose="020F0502020204030204" pitchFamily="34" charset="0"/>
              </a:rPr>
              <a:t>Medical Use in 38 states</a:t>
            </a:r>
          </a:p>
          <a:p>
            <a:pPr lvl="1">
              <a:lnSpc>
                <a:spcPct val="90000"/>
              </a:lnSpc>
            </a:pPr>
            <a:r>
              <a:rPr lang="en-US" sz="2100" dirty="0">
                <a:latin typeface="Calibri" panose="020F0502020204030204" pitchFamily="34" charset="0"/>
                <a:cs typeface="Calibri" panose="020F0502020204030204" pitchFamily="34" charset="0"/>
              </a:rPr>
              <a:t>Fully illegal in 4 states (Idaho, Wyoming, Kansas, S. Carolina)</a:t>
            </a:r>
          </a:p>
          <a:p>
            <a:pPr lvl="1">
              <a:lnSpc>
                <a:spcPct val="90000"/>
              </a:lnSpc>
            </a:pPr>
            <a:r>
              <a:rPr lang="en-US" sz="2100" dirty="0">
                <a:latin typeface="Calibri" panose="020F0502020204030204" pitchFamily="34" charset="0"/>
                <a:cs typeface="Calibri" panose="020F0502020204030204" pitchFamily="34" charset="0"/>
              </a:rPr>
              <a:t>Varied forms of availability / legality in other 25 states</a:t>
            </a:r>
          </a:p>
        </p:txBody>
      </p:sp>
      <p:pic>
        <p:nvPicPr>
          <p:cNvPr id="5" name="Picture 2" descr="OC] Map of the Legal Status of Cannabis in the U.S. (2024) : r/MapPorn">
            <a:extLst>
              <a:ext uri="{FF2B5EF4-FFF2-40B4-BE49-F238E27FC236}">
                <a16:creationId xmlns:a16="http://schemas.microsoft.com/office/drawing/2014/main" id="{3EBF87C6-F046-30EA-D342-BC37CF780B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97600" y="2673350"/>
            <a:ext cx="5080000" cy="3187700"/>
          </a:xfrm>
          <a:prstGeom prst="rect">
            <a:avLst/>
          </a:prstGeom>
          <a:solidFill>
            <a:srgbClr val="FFFFFF"/>
          </a:solidFill>
        </p:spPr>
      </p:pic>
    </p:spTree>
    <p:extLst>
      <p:ext uri="{BB962C8B-B14F-4D97-AF65-F5344CB8AC3E}">
        <p14:creationId xmlns:p14="http://schemas.microsoft.com/office/powerpoint/2010/main" val="2438564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C08BB2C1-800A-4D51-BB70-973249380BF8}"/>
              </a:ext>
            </a:extLst>
          </p:cNvPr>
          <p:cNvCxnSpPr>
            <a:cxnSpLocks/>
          </p:cNvCxnSpPr>
          <p:nvPr/>
        </p:nvCxnSpPr>
        <p:spPr>
          <a:xfrm flipV="1">
            <a:off x="9127435" y="5784167"/>
            <a:ext cx="0" cy="147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a16="http://schemas.microsoft.com/office/drawing/2014/main" id="{36CAEE0D-99A7-435F-B794-FA70413BCCF3}"/>
              </a:ext>
            </a:extLst>
          </p:cNvPr>
          <p:cNvSpPr>
            <a:spLocks/>
          </p:cNvSpPr>
          <p:nvPr/>
        </p:nvSpPr>
        <p:spPr bwMode="auto">
          <a:xfrm>
            <a:off x="5968097" y="962181"/>
            <a:ext cx="1089835" cy="882635"/>
          </a:xfrm>
          <a:custGeom>
            <a:avLst/>
            <a:gdLst>
              <a:gd name="T0" fmla="*/ 470 w 470"/>
              <a:gd name="T1" fmla="*/ 65 h 382"/>
              <a:gd name="T2" fmla="*/ 410 w 470"/>
              <a:gd name="T3" fmla="*/ 382 h 382"/>
              <a:gd name="T4" fmla="*/ 0 w 470"/>
              <a:gd name="T5" fmla="*/ 318 h 382"/>
              <a:gd name="T6" fmla="*/ 50 w 470"/>
              <a:gd name="T7" fmla="*/ 0 h 382"/>
              <a:gd name="T8" fmla="*/ 470 w 470"/>
              <a:gd name="T9" fmla="*/ 65 h 382"/>
            </a:gdLst>
            <a:ahLst/>
            <a:cxnLst>
              <a:cxn ang="0">
                <a:pos x="T0" y="T1"/>
              </a:cxn>
              <a:cxn ang="0">
                <a:pos x="T2" y="T3"/>
              </a:cxn>
              <a:cxn ang="0">
                <a:pos x="T4" y="T5"/>
              </a:cxn>
              <a:cxn ang="0">
                <a:pos x="T6" y="T7"/>
              </a:cxn>
              <a:cxn ang="0">
                <a:pos x="T8" y="T9"/>
              </a:cxn>
            </a:cxnLst>
            <a:rect l="0" t="0" r="r" b="b"/>
            <a:pathLst>
              <a:path w="470" h="382">
                <a:moveTo>
                  <a:pt x="470" y="65"/>
                </a:moveTo>
                <a:cubicBezTo>
                  <a:pt x="441" y="220"/>
                  <a:pt x="424" y="308"/>
                  <a:pt x="410" y="382"/>
                </a:cubicBezTo>
                <a:cubicBezTo>
                  <a:pt x="285" y="362"/>
                  <a:pt x="0" y="318"/>
                  <a:pt x="0" y="318"/>
                </a:cubicBezTo>
                <a:cubicBezTo>
                  <a:pt x="12" y="251"/>
                  <a:pt x="24" y="164"/>
                  <a:pt x="50" y="0"/>
                </a:cubicBezTo>
                <a:lnTo>
                  <a:pt x="470" y="65"/>
                </a:lnTo>
                <a:close/>
              </a:path>
            </a:pathLst>
          </a:custGeom>
          <a:solidFill>
            <a:srgbClr val="00B050"/>
          </a:solidFill>
          <a:ln>
            <a:noFill/>
          </a:ln>
          <a:effectLst/>
          <a:scene3d>
            <a:camera prst="orthographicFront"/>
            <a:lightRig rig="threePt" dir="t"/>
          </a:scene3d>
          <a:sp3d prstMaterial="plastic">
            <a:bevelT w="50800" h="31750" prst="coolSlan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8" tIns="45719" rIns="91438" bIns="45719" anchor="ctr"/>
          <a:lstStyle/>
          <a:p>
            <a:endParaRPr lang="en-US" sz="1050" dirty="0">
              <a:solidFill>
                <a:schemeClr val="tx2">
                  <a:lumMod val="25000"/>
                </a:schemeClr>
              </a:solidFill>
            </a:endParaRPr>
          </a:p>
        </p:txBody>
      </p:sp>
      <p:sp>
        <p:nvSpPr>
          <p:cNvPr id="22" name="Freeform 7">
            <a:extLst>
              <a:ext uri="{FF2B5EF4-FFF2-40B4-BE49-F238E27FC236}">
                <a16:creationId xmlns:a16="http://schemas.microsoft.com/office/drawing/2014/main" id="{F1361697-AE01-49A7-83FC-F9F66E08C56F}"/>
              </a:ext>
            </a:extLst>
          </p:cNvPr>
          <p:cNvSpPr>
            <a:spLocks/>
          </p:cNvSpPr>
          <p:nvPr/>
        </p:nvSpPr>
        <p:spPr bwMode="auto">
          <a:xfrm>
            <a:off x="5487343" y="3714894"/>
            <a:ext cx="1107781" cy="864688"/>
          </a:xfrm>
          <a:custGeom>
            <a:avLst/>
            <a:gdLst>
              <a:gd name="T0" fmla="*/ 420 w 477"/>
              <a:gd name="T1" fmla="*/ 374 h 374"/>
              <a:gd name="T2" fmla="*/ 477 w 477"/>
              <a:gd name="T3" fmla="*/ 65 h 374"/>
              <a:gd name="T4" fmla="*/ 49 w 477"/>
              <a:gd name="T5" fmla="*/ 0 h 374"/>
              <a:gd name="T6" fmla="*/ 0 w 477"/>
              <a:gd name="T7" fmla="*/ 310 h 374"/>
              <a:gd name="T8" fmla="*/ 420 w 477"/>
              <a:gd name="T9" fmla="*/ 374 h 374"/>
            </a:gdLst>
            <a:ahLst/>
            <a:cxnLst>
              <a:cxn ang="0">
                <a:pos x="T0" y="T1"/>
              </a:cxn>
              <a:cxn ang="0">
                <a:pos x="T2" y="T3"/>
              </a:cxn>
              <a:cxn ang="0">
                <a:pos x="T4" y="T5"/>
              </a:cxn>
              <a:cxn ang="0">
                <a:pos x="T6" y="T7"/>
              </a:cxn>
              <a:cxn ang="0">
                <a:pos x="T8" y="T9"/>
              </a:cxn>
            </a:cxnLst>
            <a:rect l="0" t="0" r="r" b="b"/>
            <a:pathLst>
              <a:path w="477" h="374">
                <a:moveTo>
                  <a:pt x="420" y="374"/>
                </a:moveTo>
                <a:cubicBezTo>
                  <a:pt x="431" y="315"/>
                  <a:pt x="466" y="127"/>
                  <a:pt x="477" y="65"/>
                </a:cubicBezTo>
                <a:cubicBezTo>
                  <a:pt x="49" y="0"/>
                  <a:pt x="49" y="0"/>
                  <a:pt x="49" y="0"/>
                </a:cubicBezTo>
                <a:cubicBezTo>
                  <a:pt x="38" y="66"/>
                  <a:pt x="10" y="248"/>
                  <a:pt x="0" y="310"/>
                </a:cubicBezTo>
                <a:lnTo>
                  <a:pt x="420" y="374"/>
                </a:lnTo>
                <a:close/>
              </a:path>
            </a:pathLst>
          </a:custGeom>
          <a:solidFill>
            <a:srgbClr val="FF0000"/>
          </a:solidFill>
          <a:ln>
            <a:noFill/>
          </a:ln>
          <a:effectLst/>
          <a:scene3d>
            <a:camera prst="orthographicFront"/>
            <a:lightRig rig="threePt" dir="t"/>
          </a:scene3d>
          <a:sp3d prstMaterial="plastic">
            <a:bevelT w="50800" h="31750" prst="coolSlan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8" tIns="45719" rIns="91438" bIns="45719" anchor="ctr"/>
          <a:lstStyle/>
          <a:p>
            <a:endParaRPr lang="en-US" sz="1050" dirty="0">
              <a:solidFill>
                <a:schemeClr val="tx2">
                  <a:lumMod val="25000"/>
                </a:schemeClr>
              </a:solidFill>
            </a:endParaRPr>
          </a:p>
        </p:txBody>
      </p:sp>
      <p:sp>
        <p:nvSpPr>
          <p:cNvPr id="23" name="Freeform 8">
            <a:extLst>
              <a:ext uri="{FF2B5EF4-FFF2-40B4-BE49-F238E27FC236}">
                <a16:creationId xmlns:a16="http://schemas.microsoft.com/office/drawing/2014/main" id="{16198BD4-B900-48EB-AE87-905CDEE33435}"/>
              </a:ext>
            </a:extLst>
          </p:cNvPr>
          <p:cNvSpPr>
            <a:spLocks/>
          </p:cNvSpPr>
          <p:nvPr/>
        </p:nvSpPr>
        <p:spPr bwMode="auto">
          <a:xfrm>
            <a:off x="5643275" y="2773907"/>
            <a:ext cx="1143674" cy="925055"/>
          </a:xfrm>
          <a:custGeom>
            <a:avLst/>
            <a:gdLst>
              <a:gd name="T0" fmla="*/ 431 w 493"/>
              <a:gd name="T1" fmla="*/ 400 h 400"/>
              <a:gd name="T2" fmla="*/ 493 w 493"/>
              <a:gd name="T3" fmla="*/ 69 h 400"/>
              <a:gd name="T4" fmla="*/ 53 w 493"/>
              <a:gd name="T5" fmla="*/ 0 h 400"/>
              <a:gd name="T6" fmla="*/ 0 w 493"/>
              <a:gd name="T7" fmla="*/ 335 h 400"/>
              <a:gd name="T8" fmla="*/ 431 w 493"/>
              <a:gd name="T9" fmla="*/ 400 h 400"/>
            </a:gdLst>
            <a:ahLst/>
            <a:cxnLst>
              <a:cxn ang="0">
                <a:pos x="T0" y="T1"/>
              </a:cxn>
              <a:cxn ang="0">
                <a:pos x="T2" y="T3"/>
              </a:cxn>
              <a:cxn ang="0">
                <a:pos x="T4" y="T5"/>
              </a:cxn>
              <a:cxn ang="0">
                <a:pos x="T6" y="T7"/>
              </a:cxn>
              <a:cxn ang="0">
                <a:pos x="T8" y="T9"/>
              </a:cxn>
            </a:cxnLst>
            <a:rect l="0" t="0" r="r" b="b"/>
            <a:pathLst>
              <a:path w="493" h="400">
                <a:moveTo>
                  <a:pt x="431" y="400"/>
                </a:moveTo>
                <a:cubicBezTo>
                  <a:pt x="450" y="300"/>
                  <a:pt x="475" y="162"/>
                  <a:pt x="493" y="69"/>
                </a:cubicBezTo>
                <a:cubicBezTo>
                  <a:pt x="53" y="0"/>
                  <a:pt x="53" y="0"/>
                  <a:pt x="53" y="0"/>
                </a:cubicBezTo>
                <a:cubicBezTo>
                  <a:pt x="40" y="88"/>
                  <a:pt x="15" y="240"/>
                  <a:pt x="0" y="335"/>
                </a:cubicBezTo>
                <a:lnTo>
                  <a:pt x="431" y="400"/>
                </a:lnTo>
                <a:close/>
              </a:path>
            </a:pathLst>
          </a:custGeom>
          <a:solidFill>
            <a:srgbClr val="0070C0"/>
          </a:solidFill>
          <a:ln>
            <a:noFill/>
          </a:ln>
          <a:effectLst/>
          <a:scene3d>
            <a:camera prst="orthographicFront"/>
            <a:lightRig rig="threePt" dir="t"/>
          </a:scene3d>
          <a:sp3d prstMaterial="plastic">
            <a:bevelT w="50800" h="31750" prst="coolSlant"/>
          </a:sp3d>
        </p:spPr>
        <p:txBody>
          <a:bodyPr wrap="none" lIns="91438" tIns="45719" rIns="91438" bIns="45719" anchor="ctr"/>
          <a:lstStyle/>
          <a:p>
            <a:endParaRPr lang="en-US" sz="1050" dirty="0">
              <a:solidFill>
                <a:schemeClr val="tx2">
                  <a:lumMod val="25000"/>
                </a:schemeClr>
              </a:solidFill>
            </a:endParaRPr>
          </a:p>
        </p:txBody>
      </p:sp>
      <p:sp>
        <p:nvSpPr>
          <p:cNvPr id="24" name="Freeform 9">
            <a:extLst>
              <a:ext uri="{FF2B5EF4-FFF2-40B4-BE49-F238E27FC236}">
                <a16:creationId xmlns:a16="http://schemas.microsoft.com/office/drawing/2014/main" id="{8459BF37-ED16-4FCC-BD13-08CB15752001}"/>
              </a:ext>
            </a:extLst>
          </p:cNvPr>
          <p:cNvSpPr>
            <a:spLocks/>
          </p:cNvSpPr>
          <p:nvPr/>
        </p:nvSpPr>
        <p:spPr bwMode="auto">
          <a:xfrm>
            <a:off x="5794205" y="1845757"/>
            <a:ext cx="1182828" cy="975630"/>
          </a:xfrm>
          <a:custGeom>
            <a:avLst/>
            <a:gdLst>
              <a:gd name="T0" fmla="*/ 440 w 509"/>
              <a:gd name="T1" fmla="*/ 422 h 422"/>
              <a:gd name="T2" fmla="*/ 509 w 509"/>
              <a:gd name="T3" fmla="*/ 67 h 422"/>
              <a:gd name="T4" fmla="*/ 56 w 509"/>
              <a:gd name="T5" fmla="*/ 0 h 422"/>
              <a:gd name="T6" fmla="*/ 0 w 509"/>
              <a:gd name="T7" fmla="*/ 356 h 422"/>
              <a:gd name="T8" fmla="*/ 440 w 509"/>
              <a:gd name="T9" fmla="*/ 422 h 422"/>
            </a:gdLst>
            <a:ahLst/>
            <a:cxnLst>
              <a:cxn ang="0">
                <a:pos x="T0" y="T1"/>
              </a:cxn>
              <a:cxn ang="0">
                <a:pos x="T2" y="T3"/>
              </a:cxn>
              <a:cxn ang="0">
                <a:pos x="T4" y="T5"/>
              </a:cxn>
              <a:cxn ang="0">
                <a:pos x="T6" y="T7"/>
              </a:cxn>
              <a:cxn ang="0">
                <a:pos x="T8" y="T9"/>
              </a:cxn>
            </a:cxnLst>
            <a:rect l="0" t="0" r="r" b="b"/>
            <a:pathLst>
              <a:path w="509" h="422">
                <a:moveTo>
                  <a:pt x="440" y="422"/>
                </a:moveTo>
                <a:cubicBezTo>
                  <a:pt x="465" y="288"/>
                  <a:pt x="493" y="144"/>
                  <a:pt x="509" y="67"/>
                </a:cubicBezTo>
                <a:cubicBezTo>
                  <a:pt x="344" y="40"/>
                  <a:pt x="194" y="19"/>
                  <a:pt x="56" y="0"/>
                </a:cubicBezTo>
                <a:cubicBezTo>
                  <a:pt x="46" y="62"/>
                  <a:pt x="23" y="207"/>
                  <a:pt x="0" y="356"/>
                </a:cubicBezTo>
                <a:lnTo>
                  <a:pt x="440" y="422"/>
                </a:lnTo>
                <a:close/>
              </a:path>
            </a:pathLst>
          </a:custGeom>
          <a:solidFill>
            <a:srgbClr val="7030A0"/>
          </a:solidFill>
          <a:ln>
            <a:noFill/>
          </a:ln>
          <a:effectLst/>
          <a:scene3d>
            <a:camera prst="orthographicFront"/>
            <a:lightRig rig="threePt" dir="t"/>
          </a:scene3d>
          <a:sp3d prstMaterial="plastic">
            <a:bevelT w="50800" h="31750" prst="coolSlant"/>
          </a:sp3d>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1438" tIns="45719" rIns="91438" bIns="45719" anchor="ctr"/>
          <a:lstStyle/>
          <a:p>
            <a:endParaRPr lang="en-US" sz="1050" dirty="0">
              <a:solidFill>
                <a:schemeClr val="tx2">
                  <a:lumMod val="25000"/>
                </a:schemeClr>
              </a:solidFill>
            </a:endParaRPr>
          </a:p>
        </p:txBody>
      </p:sp>
      <p:grpSp>
        <p:nvGrpSpPr>
          <p:cNvPr id="4" name="Stat3">
            <a:extLst>
              <a:ext uri="{FF2B5EF4-FFF2-40B4-BE49-F238E27FC236}">
                <a16:creationId xmlns:a16="http://schemas.microsoft.com/office/drawing/2014/main" id="{85E0ADDF-F2FC-441F-9109-FD13932A8C7B}"/>
              </a:ext>
            </a:extLst>
          </p:cNvPr>
          <p:cNvGrpSpPr/>
          <p:nvPr/>
        </p:nvGrpSpPr>
        <p:grpSpPr>
          <a:xfrm>
            <a:off x="2743034" y="2917193"/>
            <a:ext cx="3178673" cy="976463"/>
            <a:chOff x="1574503" y="1580387"/>
            <a:chExt cx="3676931" cy="1045547"/>
          </a:xfrm>
        </p:grpSpPr>
        <p:cxnSp>
          <p:nvCxnSpPr>
            <p:cNvPr id="41" name="Straight Connector 40"/>
            <p:cNvCxnSpPr>
              <a:cxnSpLocks/>
            </p:cNvCxnSpPr>
            <p:nvPr/>
          </p:nvCxnSpPr>
          <p:spPr>
            <a:xfrm flipH="1">
              <a:off x="3914232" y="2103157"/>
              <a:ext cx="1337202" cy="0"/>
            </a:xfrm>
            <a:prstGeom prst="line">
              <a:avLst/>
            </a:prstGeom>
            <a:ln/>
          </p:spPr>
          <p:style>
            <a:lnRef idx="3">
              <a:schemeClr val="dk1"/>
            </a:lnRef>
            <a:fillRef idx="0">
              <a:schemeClr val="dk1"/>
            </a:fillRef>
            <a:effectRef idx="2">
              <a:schemeClr val="dk1"/>
            </a:effectRef>
            <a:fontRef idx="minor">
              <a:schemeClr val="tx1"/>
            </a:fontRef>
          </p:style>
        </p:cxnSp>
        <p:sp>
          <p:nvSpPr>
            <p:cNvPr id="10" name="Pentagon 9"/>
            <p:cNvSpPr/>
            <p:nvPr/>
          </p:nvSpPr>
          <p:spPr>
            <a:xfrm>
              <a:off x="1674824" y="1580387"/>
              <a:ext cx="2120462" cy="1045547"/>
            </a:xfrm>
            <a:prstGeom prst="homePlate">
              <a:avLst/>
            </a:prstGeom>
            <a:solidFill>
              <a:srgbClr val="0070C0"/>
            </a:solidFill>
            <a:ln>
              <a:solidFill>
                <a:schemeClr val="accent4">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p:cNvSpPr txBox="1"/>
            <p:nvPr/>
          </p:nvSpPr>
          <p:spPr>
            <a:xfrm>
              <a:off x="1574503" y="1839474"/>
              <a:ext cx="1883540" cy="543760"/>
            </a:xfrm>
            <a:prstGeom prst="rect">
              <a:avLst/>
            </a:prstGeom>
            <a:noFill/>
          </p:spPr>
          <p:txBody>
            <a:bodyPr wrap="square" rtlCol="0">
              <a:spAutoFit/>
            </a:bodyPr>
            <a:lstStyle/>
            <a:p>
              <a:pPr algn="ctr"/>
              <a:r>
                <a:rPr lang="en-US" sz="1350" b="1" dirty="0">
                  <a:solidFill>
                    <a:schemeClr val="bg1"/>
                  </a:solidFill>
                </a:rPr>
                <a:t>Environmental Factors</a:t>
              </a:r>
            </a:p>
          </p:txBody>
        </p:sp>
      </p:grpSp>
      <p:grpSp>
        <p:nvGrpSpPr>
          <p:cNvPr id="5" name="Stat4">
            <a:extLst>
              <a:ext uri="{FF2B5EF4-FFF2-40B4-BE49-F238E27FC236}">
                <a16:creationId xmlns:a16="http://schemas.microsoft.com/office/drawing/2014/main" id="{D5874B70-DAC8-4544-801C-32D2CE7D1921}"/>
              </a:ext>
            </a:extLst>
          </p:cNvPr>
          <p:cNvGrpSpPr/>
          <p:nvPr/>
        </p:nvGrpSpPr>
        <p:grpSpPr>
          <a:xfrm>
            <a:off x="6544816" y="2049271"/>
            <a:ext cx="2922062" cy="993044"/>
            <a:chOff x="5404407" y="867485"/>
            <a:chExt cx="3386911" cy="1045547"/>
          </a:xfrm>
        </p:grpSpPr>
        <p:cxnSp>
          <p:nvCxnSpPr>
            <p:cNvPr id="51" name="Straight Connector 50"/>
            <p:cNvCxnSpPr>
              <a:cxnSpLocks/>
            </p:cNvCxnSpPr>
            <p:nvPr/>
          </p:nvCxnSpPr>
          <p:spPr>
            <a:xfrm>
              <a:off x="5404407" y="1409116"/>
              <a:ext cx="1053211" cy="0"/>
            </a:xfrm>
            <a:prstGeom prst="line">
              <a:avLst/>
            </a:prstGeom>
            <a:ln/>
          </p:spPr>
          <p:style>
            <a:lnRef idx="3">
              <a:schemeClr val="dk1"/>
            </a:lnRef>
            <a:fillRef idx="0">
              <a:schemeClr val="dk1"/>
            </a:fillRef>
            <a:effectRef idx="2">
              <a:schemeClr val="dk1"/>
            </a:effectRef>
            <a:fontRef idx="minor">
              <a:schemeClr val="tx1"/>
            </a:fontRef>
          </p:style>
        </p:cxnSp>
        <p:sp>
          <p:nvSpPr>
            <p:cNvPr id="52" name="Pentagon 51"/>
            <p:cNvSpPr/>
            <p:nvPr/>
          </p:nvSpPr>
          <p:spPr>
            <a:xfrm flipH="1">
              <a:off x="6546825" y="867485"/>
              <a:ext cx="2120462" cy="1045547"/>
            </a:xfrm>
            <a:prstGeom prst="homePlate">
              <a:avLst/>
            </a:prstGeom>
            <a:solidFill>
              <a:srgbClr val="7030A0"/>
            </a:solidFill>
            <a:ln w="12700">
              <a:solidFill>
                <a:srgbClr val="99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8" name="TextBox 57"/>
            <p:cNvSpPr txBox="1"/>
            <p:nvPr/>
          </p:nvSpPr>
          <p:spPr>
            <a:xfrm>
              <a:off x="6805970" y="1069651"/>
              <a:ext cx="1985348" cy="534680"/>
            </a:xfrm>
            <a:prstGeom prst="rect">
              <a:avLst/>
            </a:prstGeom>
            <a:noFill/>
            <a:ln>
              <a:noFill/>
            </a:ln>
          </p:spPr>
          <p:txBody>
            <a:bodyPr wrap="square" rtlCol="0">
              <a:spAutoFit/>
            </a:bodyPr>
            <a:lstStyle/>
            <a:p>
              <a:pPr algn="ctr"/>
              <a:r>
                <a:rPr lang="en-US" sz="1350" b="1" dirty="0">
                  <a:solidFill>
                    <a:schemeClr val="bg1"/>
                  </a:solidFill>
                </a:rPr>
                <a:t>Psychological </a:t>
              </a:r>
            </a:p>
            <a:p>
              <a:pPr algn="ctr"/>
              <a:r>
                <a:rPr lang="en-US" sz="1350" b="1" dirty="0">
                  <a:solidFill>
                    <a:schemeClr val="bg1"/>
                  </a:solidFill>
                </a:rPr>
                <a:t>Factors</a:t>
              </a:r>
            </a:p>
          </p:txBody>
        </p:sp>
      </p:grpSp>
      <p:grpSp>
        <p:nvGrpSpPr>
          <p:cNvPr id="6" name="Stat1">
            <a:extLst>
              <a:ext uri="{FF2B5EF4-FFF2-40B4-BE49-F238E27FC236}">
                <a16:creationId xmlns:a16="http://schemas.microsoft.com/office/drawing/2014/main" id="{58E370EE-F7A6-41A7-A37E-6ACE03BE6F44}"/>
              </a:ext>
            </a:extLst>
          </p:cNvPr>
          <p:cNvGrpSpPr/>
          <p:nvPr/>
        </p:nvGrpSpPr>
        <p:grpSpPr>
          <a:xfrm>
            <a:off x="2974245" y="841711"/>
            <a:ext cx="2918387" cy="1020932"/>
            <a:chOff x="184799" y="3401166"/>
            <a:chExt cx="3279657" cy="1045547"/>
          </a:xfrm>
        </p:grpSpPr>
        <p:cxnSp>
          <p:nvCxnSpPr>
            <p:cNvPr id="45" name="Straight Connector 44"/>
            <p:cNvCxnSpPr>
              <a:cxnSpLocks/>
            </p:cNvCxnSpPr>
            <p:nvPr/>
          </p:nvCxnSpPr>
          <p:spPr>
            <a:xfrm flipH="1">
              <a:off x="2405922" y="3951446"/>
              <a:ext cx="1058534" cy="0"/>
            </a:xfrm>
            <a:prstGeom prst="line">
              <a:avLst/>
            </a:prstGeom>
            <a:ln/>
          </p:spPr>
          <p:style>
            <a:lnRef idx="3">
              <a:schemeClr val="dk1"/>
            </a:lnRef>
            <a:fillRef idx="0">
              <a:schemeClr val="dk1"/>
            </a:fillRef>
            <a:effectRef idx="2">
              <a:schemeClr val="dk1"/>
            </a:effectRef>
            <a:fontRef idx="minor">
              <a:schemeClr val="tx1"/>
            </a:fontRef>
          </p:style>
        </p:cxnSp>
        <p:sp>
          <p:nvSpPr>
            <p:cNvPr id="46" name="Pentagon 45"/>
            <p:cNvSpPr/>
            <p:nvPr/>
          </p:nvSpPr>
          <p:spPr>
            <a:xfrm>
              <a:off x="184799" y="3401166"/>
              <a:ext cx="2120462" cy="1045547"/>
            </a:xfrm>
            <a:prstGeom prst="homePlate">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bg1"/>
                </a:solidFill>
              </a:endParaRPr>
            </a:p>
          </p:txBody>
        </p:sp>
        <p:sp>
          <p:nvSpPr>
            <p:cNvPr id="63" name="TextBox 62"/>
            <p:cNvSpPr txBox="1"/>
            <p:nvPr/>
          </p:nvSpPr>
          <p:spPr>
            <a:xfrm>
              <a:off x="364380" y="3568767"/>
              <a:ext cx="1884875" cy="520075"/>
            </a:xfrm>
            <a:prstGeom prst="rect">
              <a:avLst/>
            </a:prstGeom>
            <a:noFill/>
          </p:spPr>
          <p:txBody>
            <a:bodyPr wrap="square" rtlCol="0">
              <a:spAutoFit/>
            </a:bodyPr>
            <a:lstStyle/>
            <a:p>
              <a:r>
                <a:rPr lang="en-US" sz="1350" b="1" dirty="0">
                  <a:solidFill>
                    <a:schemeClr val="bg1"/>
                  </a:solidFill>
                </a:rPr>
                <a:t>Starting use at a young age</a:t>
              </a:r>
            </a:p>
          </p:txBody>
        </p:sp>
      </p:grpSp>
      <p:grpSp>
        <p:nvGrpSpPr>
          <p:cNvPr id="7" name="Stat2">
            <a:extLst>
              <a:ext uri="{FF2B5EF4-FFF2-40B4-BE49-F238E27FC236}">
                <a16:creationId xmlns:a16="http://schemas.microsoft.com/office/drawing/2014/main" id="{DB59B451-118D-403C-9824-44B08F60399B}"/>
              </a:ext>
            </a:extLst>
          </p:cNvPr>
          <p:cNvGrpSpPr/>
          <p:nvPr/>
        </p:nvGrpSpPr>
        <p:grpSpPr>
          <a:xfrm>
            <a:off x="6215112" y="3734871"/>
            <a:ext cx="3117824" cy="1060250"/>
            <a:chOff x="4574328" y="2625934"/>
            <a:chExt cx="3739748" cy="1045547"/>
          </a:xfrm>
        </p:grpSpPr>
        <p:cxnSp>
          <p:nvCxnSpPr>
            <p:cNvPr id="48" name="Straight Connector 47"/>
            <p:cNvCxnSpPr>
              <a:cxnSpLocks/>
            </p:cNvCxnSpPr>
            <p:nvPr/>
          </p:nvCxnSpPr>
          <p:spPr>
            <a:xfrm>
              <a:off x="4574328" y="3166456"/>
              <a:ext cx="1489264" cy="5860"/>
            </a:xfrm>
            <a:prstGeom prst="line">
              <a:avLst/>
            </a:prstGeom>
            <a:ln/>
          </p:spPr>
          <p:style>
            <a:lnRef idx="3">
              <a:schemeClr val="dk1"/>
            </a:lnRef>
            <a:fillRef idx="0">
              <a:schemeClr val="dk1"/>
            </a:fillRef>
            <a:effectRef idx="2">
              <a:schemeClr val="dk1"/>
            </a:effectRef>
            <a:fontRef idx="minor">
              <a:schemeClr val="tx1"/>
            </a:fontRef>
          </p:style>
        </p:cxnSp>
        <p:sp>
          <p:nvSpPr>
            <p:cNvPr id="49" name="Pentagon 48"/>
            <p:cNvSpPr/>
            <p:nvPr/>
          </p:nvSpPr>
          <p:spPr>
            <a:xfrm flipH="1">
              <a:off x="6193614" y="2625934"/>
              <a:ext cx="2120462" cy="1045547"/>
            </a:xfrm>
            <a:prstGeom prst="homePlate">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9" name="TextBox 58"/>
            <p:cNvSpPr txBox="1"/>
            <p:nvPr/>
          </p:nvSpPr>
          <p:spPr>
            <a:xfrm>
              <a:off x="6644541" y="2873988"/>
              <a:ext cx="1620100" cy="500789"/>
            </a:xfrm>
            <a:prstGeom prst="rect">
              <a:avLst/>
            </a:prstGeom>
            <a:noFill/>
          </p:spPr>
          <p:txBody>
            <a:bodyPr wrap="square" rtlCol="0">
              <a:spAutoFit/>
            </a:bodyPr>
            <a:lstStyle/>
            <a:p>
              <a:pPr algn="ctr"/>
              <a:r>
                <a:rPr lang="en-US" sz="1350" b="1" dirty="0">
                  <a:solidFill>
                    <a:schemeClr val="bg1"/>
                  </a:solidFill>
                </a:rPr>
                <a:t>Genetic Predisposition</a:t>
              </a:r>
            </a:p>
          </p:txBody>
        </p:sp>
      </p:grpSp>
      <p:sp>
        <p:nvSpPr>
          <p:cNvPr id="65" name="Oval 64"/>
          <p:cNvSpPr/>
          <p:nvPr/>
        </p:nvSpPr>
        <p:spPr>
          <a:xfrm>
            <a:off x="5903954" y="4171693"/>
            <a:ext cx="223997" cy="223997"/>
          </a:xfrm>
          <a:prstGeom prst="ellipse">
            <a:avLst/>
          </a:prstGeom>
          <a:gradFill flip="none" rotWithShape="1">
            <a:gsLst>
              <a:gs pos="0">
                <a:srgbClr val="FF4215">
                  <a:tint val="66000"/>
                  <a:satMod val="160000"/>
                </a:srgbClr>
              </a:gs>
              <a:gs pos="50000">
                <a:srgbClr val="FF4215">
                  <a:tint val="44500"/>
                  <a:satMod val="160000"/>
                </a:srgbClr>
              </a:gs>
              <a:gs pos="100000">
                <a:srgbClr val="FF4215">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050" dirty="0"/>
          </a:p>
        </p:txBody>
      </p:sp>
      <p:sp>
        <p:nvSpPr>
          <p:cNvPr id="39" name="Oval 38"/>
          <p:cNvSpPr/>
          <p:nvPr/>
        </p:nvSpPr>
        <p:spPr>
          <a:xfrm>
            <a:off x="6385620" y="1291499"/>
            <a:ext cx="223997" cy="223997"/>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050" dirty="0">
              <a:solidFill>
                <a:schemeClr val="bg1"/>
              </a:solidFill>
            </a:endParaRPr>
          </a:p>
        </p:txBody>
      </p:sp>
      <p:sp>
        <p:nvSpPr>
          <p:cNvPr id="40" name="Oval 39"/>
          <p:cNvSpPr/>
          <p:nvPr/>
        </p:nvSpPr>
        <p:spPr>
          <a:xfrm>
            <a:off x="6041234" y="3278240"/>
            <a:ext cx="223997" cy="223997"/>
          </a:xfrm>
          <a:prstGeom prst="ellipse">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050" dirty="0"/>
          </a:p>
        </p:txBody>
      </p:sp>
      <p:sp>
        <p:nvSpPr>
          <p:cNvPr id="42" name="Oval 41">
            <a:extLst>
              <a:ext uri="{FF2B5EF4-FFF2-40B4-BE49-F238E27FC236}">
                <a16:creationId xmlns:a16="http://schemas.microsoft.com/office/drawing/2014/main" id="{BF5968A1-0394-445C-B485-5471A202FFE7}"/>
              </a:ext>
            </a:extLst>
          </p:cNvPr>
          <p:cNvSpPr/>
          <p:nvPr/>
        </p:nvSpPr>
        <p:spPr>
          <a:xfrm>
            <a:off x="6218939" y="2451706"/>
            <a:ext cx="223997" cy="223997"/>
          </a:xfrm>
          <a:prstGeom prst="ellips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1050" dirty="0"/>
          </a:p>
        </p:txBody>
      </p:sp>
      <p:sp>
        <p:nvSpPr>
          <p:cNvPr id="2" name="TextBox 1">
            <a:extLst>
              <a:ext uri="{FF2B5EF4-FFF2-40B4-BE49-F238E27FC236}">
                <a16:creationId xmlns:a16="http://schemas.microsoft.com/office/drawing/2014/main" id="{333CB3A8-B00A-4AEE-ACEE-D1589841D471}"/>
              </a:ext>
            </a:extLst>
          </p:cNvPr>
          <p:cNvSpPr txBox="1"/>
          <p:nvPr/>
        </p:nvSpPr>
        <p:spPr>
          <a:xfrm>
            <a:off x="6705601" y="261506"/>
            <a:ext cx="4169567" cy="1107996"/>
          </a:xfrm>
          <a:prstGeom prst="rect">
            <a:avLst/>
          </a:prstGeom>
          <a:noFill/>
        </p:spPr>
        <p:txBody>
          <a:bodyPr wrap="square" rtlCol="0">
            <a:spAutoFit/>
          </a:bodyPr>
          <a:lstStyle/>
          <a:p>
            <a:pPr algn="ctr"/>
            <a:r>
              <a:rPr lang="en-US" sz="3300" b="1" dirty="0">
                <a:solidFill>
                  <a:srgbClr val="002060"/>
                </a:solidFill>
              </a:rPr>
              <a:t>Risk Factors for Addiction</a:t>
            </a:r>
          </a:p>
        </p:txBody>
      </p:sp>
    </p:spTree>
    <p:extLst>
      <p:ext uri="{BB962C8B-B14F-4D97-AF65-F5344CB8AC3E}">
        <p14:creationId xmlns:p14="http://schemas.microsoft.com/office/powerpoint/2010/main" val="10599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14799" y="3561825"/>
            <a:ext cx="2186464" cy="2222340"/>
            <a:chOff x="8582025" y="3595940"/>
            <a:chExt cx="2854325" cy="2536825"/>
          </a:xfrm>
        </p:grpSpPr>
        <p:sp>
          <p:nvSpPr>
            <p:cNvPr id="139" name="Text BG 3"/>
            <p:cNvSpPr>
              <a:spLocks noChangeArrowheads="1"/>
            </p:cNvSpPr>
            <p:nvPr/>
          </p:nvSpPr>
          <p:spPr bwMode="auto">
            <a:xfrm>
              <a:off x="8582025" y="3595940"/>
              <a:ext cx="2854325" cy="2536825"/>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solidFill>
                  <a:schemeClr val="bg1"/>
                </a:solidFill>
              </a:endParaRPr>
            </a:p>
          </p:txBody>
        </p:sp>
        <p:sp>
          <p:nvSpPr>
            <p:cNvPr id="140" name="Subtitle 3"/>
            <p:cNvSpPr>
              <a:spLocks noChangeArrowheads="1"/>
            </p:cNvSpPr>
            <p:nvPr/>
          </p:nvSpPr>
          <p:spPr bwMode="auto">
            <a:xfrm>
              <a:off x="8801101" y="3764215"/>
              <a:ext cx="2433638" cy="223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b="1" dirty="0">
                  <a:latin typeface="+mn-lt"/>
                </a:rPr>
                <a:t>Productivity Changes</a:t>
              </a:r>
            </a:p>
            <a:p>
              <a:pPr algn="ctr" defTabSz="685800"/>
              <a:endParaRPr lang="en-US" altLang="en-US" b="1" dirty="0">
                <a:latin typeface="+mn-lt"/>
              </a:endParaRPr>
            </a:p>
            <a:p>
              <a:pPr marL="257175" indent="-257175" defTabSz="685800">
                <a:buFont typeface="Arial" panose="020B0604020202020204" pitchFamily="34" charset="0"/>
                <a:buChar char="•"/>
              </a:pPr>
              <a:r>
                <a:rPr lang="en-US" altLang="en-US" sz="1200" b="1" dirty="0">
                  <a:latin typeface="+mn-lt"/>
                </a:rPr>
                <a:t>Decline in school performance</a:t>
              </a:r>
            </a:p>
            <a:p>
              <a:pPr marL="257175" indent="-257175" defTabSz="685800">
                <a:buFont typeface="Arial" panose="020B0604020202020204" pitchFamily="34" charset="0"/>
                <a:buChar char="•"/>
              </a:pPr>
              <a:r>
                <a:rPr lang="en-US" altLang="en-US" sz="1200" b="1" dirty="0">
                  <a:latin typeface="+mn-lt"/>
                </a:rPr>
                <a:t>Dropping activities</a:t>
              </a:r>
            </a:p>
            <a:p>
              <a:pPr marL="257175" indent="-257175" defTabSz="685800">
                <a:buFont typeface="Arial" panose="020B0604020202020204" pitchFamily="34" charset="0"/>
                <a:buChar char="•"/>
              </a:pPr>
              <a:r>
                <a:rPr lang="en-US" altLang="en-US" sz="1200" b="1" dirty="0">
                  <a:latin typeface="+mn-lt"/>
                </a:rPr>
                <a:t>Less motivation</a:t>
              </a:r>
            </a:p>
            <a:p>
              <a:pPr marL="257175" indent="-257175" defTabSz="685800">
                <a:buFont typeface="Arial" panose="020B0604020202020204" pitchFamily="34" charset="0"/>
                <a:buChar char="•"/>
              </a:pPr>
              <a:r>
                <a:rPr lang="en-US" altLang="en-US" sz="1200" b="1" dirty="0">
                  <a:latin typeface="+mn-lt"/>
                </a:rPr>
                <a:t>Memory impairment</a:t>
              </a:r>
            </a:p>
            <a:p>
              <a:pPr algn="ctr" defTabSz="685800"/>
              <a:endParaRPr lang="en-US" altLang="en-US" sz="1350" b="1" dirty="0">
                <a:latin typeface="+mn-lt"/>
              </a:endParaRPr>
            </a:p>
          </p:txBody>
        </p:sp>
      </p:grpSp>
      <p:grpSp>
        <p:nvGrpSpPr>
          <p:cNvPr id="3" name="Group 2"/>
          <p:cNvGrpSpPr/>
          <p:nvPr/>
        </p:nvGrpSpPr>
        <p:grpSpPr>
          <a:xfrm>
            <a:off x="2358552" y="3536085"/>
            <a:ext cx="2140744" cy="2248080"/>
            <a:chOff x="4860925" y="3587748"/>
            <a:chExt cx="2854325" cy="2536825"/>
          </a:xfrm>
        </p:grpSpPr>
        <p:sp>
          <p:nvSpPr>
            <p:cNvPr id="136" name="Text BG 2"/>
            <p:cNvSpPr>
              <a:spLocks noChangeArrowheads="1"/>
            </p:cNvSpPr>
            <p:nvPr/>
          </p:nvSpPr>
          <p:spPr bwMode="auto">
            <a:xfrm>
              <a:off x="4860925" y="3587748"/>
              <a:ext cx="2854325" cy="2536825"/>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7" name="Subtitle 2"/>
            <p:cNvSpPr>
              <a:spLocks noChangeArrowheads="1"/>
            </p:cNvSpPr>
            <p:nvPr/>
          </p:nvSpPr>
          <p:spPr bwMode="auto">
            <a:xfrm>
              <a:off x="6217292" y="3756023"/>
              <a:ext cx="87" cy="234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endParaRPr lang="en-US" altLang="en-US" sz="1350" dirty="0">
                <a:solidFill>
                  <a:schemeClr val="accent2"/>
                </a:solidFill>
              </a:endParaRPr>
            </a:p>
          </p:txBody>
        </p:sp>
      </p:grpSp>
      <p:grpSp>
        <p:nvGrpSpPr>
          <p:cNvPr id="2" name="Group 1"/>
          <p:cNvGrpSpPr/>
          <p:nvPr/>
        </p:nvGrpSpPr>
        <p:grpSpPr>
          <a:xfrm>
            <a:off x="5141474" y="3536088"/>
            <a:ext cx="2140744" cy="2826945"/>
            <a:chOff x="1147763" y="3587750"/>
            <a:chExt cx="2854325" cy="3769260"/>
          </a:xfrm>
        </p:grpSpPr>
        <p:sp>
          <p:nvSpPr>
            <p:cNvPr id="13" name="Text BG 1"/>
            <p:cNvSpPr>
              <a:spLocks noChangeArrowheads="1"/>
            </p:cNvSpPr>
            <p:nvPr/>
          </p:nvSpPr>
          <p:spPr bwMode="auto">
            <a:xfrm>
              <a:off x="1147763" y="3587750"/>
              <a:ext cx="2854325" cy="2997440"/>
            </a:xfrm>
            <a:prstGeom prst="rect">
              <a:avLst/>
            </a:prstGeom>
            <a:solidFill>
              <a:srgbClr val="AAEF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35" name="Textbox 1"/>
            <p:cNvSpPr txBox="1"/>
            <p:nvPr/>
          </p:nvSpPr>
          <p:spPr>
            <a:xfrm>
              <a:off x="1283677" y="4196985"/>
              <a:ext cx="2375511" cy="1706927"/>
            </a:xfrm>
            <a:prstGeom prst="rect">
              <a:avLst/>
            </a:prstGeom>
            <a:noFill/>
          </p:spPr>
          <p:txBody>
            <a:bodyPr wrap="square" rtlCol="0">
              <a:normAutofit/>
            </a:bodyPr>
            <a:lstStyle/>
            <a:p>
              <a:pPr>
                <a:lnSpc>
                  <a:spcPts val="1125"/>
                </a:lnSpc>
              </a:pPr>
              <a:endParaRPr lang="en-US" sz="900" dirty="0">
                <a:solidFill>
                  <a:schemeClr val="accent6">
                    <a:lumMod val="75000"/>
                  </a:schemeClr>
                </a:solidFill>
              </a:endParaRPr>
            </a:p>
          </p:txBody>
        </p:sp>
        <p:sp>
          <p:nvSpPr>
            <p:cNvPr id="14" name="Subtitle 1"/>
            <p:cNvSpPr>
              <a:spLocks noChangeArrowheads="1"/>
            </p:cNvSpPr>
            <p:nvPr/>
          </p:nvSpPr>
          <p:spPr bwMode="auto">
            <a:xfrm>
              <a:off x="1195926" y="3756025"/>
              <a:ext cx="2806161" cy="360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b="1" dirty="0">
                  <a:latin typeface="+mn-lt"/>
                </a:rPr>
                <a:t>Behavior and </a:t>
              </a:r>
            </a:p>
            <a:p>
              <a:pPr algn="ctr" defTabSz="685800"/>
              <a:r>
                <a:rPr lang="en-US" altLang="en-US" b="1" dirty="0">
                  <a:latin typeface="+mn-lt"/>
                </a:rPr>
                <a:t>Attitude Changes</a:t>
              </a:r>
            </a:p>
            <a:p>
              <a:pPr marL="214313" indent="-214313">
                <a:buFont typeface="Arial" panose="020B0604020202020204" pitchFamily="34" charset="0"/>
                <a:buChar char="•"/>
              </a:pPr>
              <a:r>
                <a:rPr lang="en-US" altLang="en-US" sz="1200" b="1" dirty="0">
                  <a:latin typeface="+mn-lt"/>
                </a:rPr>
                <a:t>Withdrawing from family</a:t>
              </a:r>
            </a:p>
            <a:p>
              <a:pPr marL="214313" indent="-214313">
                <a:buFont typeface="Arial" panose="020B0604020202020204" pitchFamily="34" charset="0"/>
                <a:buChar char="•"/>
              </a:pPr>
              <a:r>
                <a:rPr lang="en-US" altLang="en-US" sz="1200" b="1" dirty="0">
                  <a:latin typeface="+mn-lt"/>
                </a:rPr>
                <a:t>Secretiveness and lying</a:t>
              </a:r>
            </a:p>
            <a:p>
              <a:pPr marL="214313" indent="-214313">
                <a:buFont typeface="Arial" panose="020B0604020202020204" pitchFamily="34" charset="0"/>
                <a:buChar char="•"/>
              </a:pPr>
              <a:r>
                <a:rPr lang="en-US" altLang="en-US" sz="1200" b="1" dirty="0">
                  <a:latin typeface="+mn-lt"/>
                </a:rPr>
                <a:t>Abrupt change in friends </a:t>
              </a:r>
            </a:p>
            <a:p>
              <a:pPr marL="214313" indent="-214313">
                <a:buFont typeface="Arial" panose="020B0604020202020204" pitchFamily="34" charset="0"/>
                <a:buChar char="•"/>
              </a:pPr>
              <a:r>
                <a:rPr lang="en-US" altLang="en-US" sz="1200" b="1" dirty="0">
                  <a:latin typeface="+mn-lt"/>
                </a:rPr>
                <a:t>Apathetic </a:t>
              </a:r>
            </a:p>
            <a:p>
              <a:pPr marL="214313" indent="-214313">
                <a:buFont typeface="Arial" panose="020B0604020202020204" pitchFamily="34" charset="0"/>
                <a:buChar char="•"/>
              </a:pPr>
              <a:r>
                <a:rPr lang="en-US" altLang="en-US" sz="1200" b="1" dirty="0">
                  <a:latin typeface="+mn-lt"/>
                </a:rPr>
                <a:t>Needing more $</a:t>
              </a:r>
            </a:p>
            <a:p>
              <a:pPr marL="214313" indent="-214313">
                <a:buFont typeface="Arial" panose="020B0604020202020204" pitchFamily="34" charset="0"/>
                <a:buChar char="•"/>
              </a:pPr>
              <a:r>
                <a:rPr lang="en-US" altLang="en-US" sz="1200" b="1" dirty="0">
                  <a:latin typeface="+mn-lt"/>
                </a:rPr>
                <a:t>Defensive</a:t>
              </a:r>
            </a:p>
            <a:p>
              <a:pPr marL="214313" indent="-214313">
                <a:buFont typeface="Arial" panose="020B0604020202020204" pitchFamily="34" charset="0"/>
                <a:buChar char="•"/>
              </a:pPr>
              <a:r>
                <a:rPr lang="en-US" altLang="en-US" sz="1200" b="1" dirty="0">
                  <a:latin typeface="+mn-lt"/>
                </a:rPr>
                <a:t>Nervous or paranoid behavior</a:t>
              </a:r>
            </a:p>
            <a:p>
              <a:pPr marL="214313" indent="-214313" defTabSz="685800">
                <a:buFont typeface="Arial" panose="020B0604020202020204" pitchFamily="34" charset="0"/>
                <a:buChar char="•"/>
              </a:pPr>
              <a:endParaRPr lang="en-US" altLang="en-US" sz="1200" b="1" dirty="0">
                <a:latin typeface="+mn-lt"/>
              </a:endParaRPr>
            </a:p>
            <a:p>
              <a:pPr algn="ctr" defTabSz="685800"/>
              <a:endParaRPr lang="en-US" altLang="en-US" b="1" dirty="0">
                <a:latin typeface="+mn-lt"/>
              </a:endParaRPr>
            </a:p>
            <a:p>
              <a:pPr marL="214313" indent="-214313" algn="ctr" defTabSz="685800">
                <a:buFont typeface="Arial" panose="020B0604020202020204" pitchFamily="34" charset="0"/>
                <a:buChar char="•"/>
              </a:pPr>
              <a:endParaRPr lang="en-US" altLang="en-US" sz="1350" dirty="0">
                <a:latin typeface="+mn-lt"/>
              </a:endParaRPr>
            </a:p>
          </p:txBody>
        </p:sp>
      </p:grpSp>
      <p:cxnSp>
        <p:nvCxnSpPr>
          <p:cNvPr id="24" name="Straight Connector 23">
            <a:extLst>
              <a:ext uri="{FF2B5EF4-FFF2-40B4-BE49-F238E27FC236}">
                <a16:creationId xmlns:a16="http://schemas.microsoft.com/office/drawing/2014/main" id="{CB37641E-7D5C-464F-8DB3-977B99BE0142}"/>
              </a:ext>
            </a:extLst>
          </p:cNvPr>
          <p:cNvCxnSpPr>
            <a:cxnSpLocks/>
          </p:cNvCxnSpPr>
          <p:nvPr/>
        </p:nvCxnSpPr>
        <p:spPr>
          <a:xfrm flipV="1">
            <a:off x="9127435" y="5784167"/>
            <a:ext cx="0" cy="1477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Subtitle 1">
            <a:extLst>
              <a:ext uri="{FF2B5EF4-FFF2-40B4-BE49-F238E27FC236}">
                <a16:creationId xmlns:a16="http://schemas.microsoft.com/office/drawing/2014/main" id="{ABF49297-1AAD-489C-9E1A-CF2BBCE3EAAA}"/>
              </a:ext>
            </a:extLst>
          </p:cNvPr>
          <p:cNvSpPr>
            <a:spLocks noChangeArrowheads="1"/>
          </p:cNvSpPr>
          <p:nvPr/>
        </p:nvSpPr>
        <p:spPr bwMode="auto">
          <a:xfrm>
            <a:off x="2388184" y="3680413"/>
            <a:ext cx="2047458" cy="233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b="1" dirty="0">
                <a:latin typeface="+mn-lt"/>
              </a:rPr>
              <a:t>Physical Changes</a:t>
            </a:r>
          </a:p>
          <a:p>
            <a:pPr algn="ctr" defTabSz="685800"/>
            <a:endParaRPr lang="en-US" altLang="en-US" b="1" dirty="0">
              <a:latin typeface="+mn-lt"/>
            </a:endParaRPr>
          </a:p>
          <a:p>
            <a:pPr marL="214313" indent="-214313" defTabSz="685800">
              <a:buFont typeface="Arial" panose="020B0604020202020204" pitchFamily="34" charset="0"/>
              <a:buChar char="•"/>
            </a:pPr>
            <a:r>
              <a:rPr lang="en-US" altLang="en-US" sz="1200" b="1" dirty="0">
                <a:latin typeface="+mn-lt"/>
              </a:rPr>
              <a:t>Bloodshot eyes</a:t>
            </a:r>
          </a:p>
          <a:p>
            <a:pPr marL="214313" indent="-214313" defTabSz="685800">
              <a:buFont typeface="Arial" panose="020B0604020202020204" pitchFamily="34" charset="0"/>
              <a:buChar char="•"/>
            </a:pPr>
            <a:r>
              <a:rPr lang="en-US" altLang="en-US" sz="1200" b="1" dirty="0">
                <a:latin typeface="+mn-lt"/>
              </a:rPr>
              <a:t>Increased appetite</a:t>
            </a:r>
          </a:p>
          <a:p>
            <a:pPr marL="214313" indent="-214313" defTabSz="685800">
              <a:buFont typeface="Arial" panose="020B0604020202020204" pitchFamily="34" charset="0"/>
              <a:buChar char="•"/>
            </a:pPr>
            <a:r>
              <a:rPr lang="en-US" altLang="en-US" sz="1200" b="1" dirty="0">
                <a:latin typeface="+mn-lt"/>
              </a:rPr>
              <a:t>Slowed reaction time</a:t>
            </a:r>
          </a:p>
          <a:p>
            <a:pPr marL="214313" indent="-214313" defTabSz="685800">
              <a:buFont typeface="Arial" panose="020B0604020202020204" pitchFamily="34" charset="0"/>
              <a:buChar char="•"/>
            </a:pPr>
            <a:r>
              <a:rPr lang="en-US" altLang="en-US" sz="1200" b="1" dirty="0">
                <a:latin typeface="+mn-lt"/>
              </a:rPr>
              <a:t>Dry mouth</a:t>
            </a:r>
          </a:p>
          <a:p>
            <a:pPr marL="214313" indent="-214313" defTabSz="685800">
              <a:buFont typeface="Arial" panose="020B0604020202020204" pitchFamily="34" charset="0"/>
              <a:buChar char="•"/>
            </a:pPr>
            <a:r>
              <a:rPr lang="en-US" altLang="en-US" sz="1200" b="1" dirty="0">
                <a:latin typeface="+mn-lt"/>
              </a:rPr>
              <a:t>Impaired coordination</a:t>
            </a:r>
          </a:p>
          <a:p>
            <a:pPr marL="214313" indent="-214313">
              <a:buFont typeface="Arial" panose="020B0604020202020204" pitchFamily="34" charset="0"/>
              <a:buChar char="•"/>
            </a:pPr>
            <a:r>
              <a:rPr lang="en-US" altLang="en-US" sz="1200" b="1" dirty="0">
                <a:latin typeface="+mn-lt"/>
              </a:rPr>
              <a:t>Sleepiness </a:t>
            </a:r>
          </a:p>
          <a:p>
            <a:pPr marL="214313" indent="-214313" defTabSz="685800">
              <a:buFont typeface="Arial" panose="020B0604020202020204" pitchFamily="34" charset="0"/>
              <a:buChar char="•"/>
            </a:pPr>
            <a:r>
              <a:rPr lang="en-US" altLang="en-US" sz="1200" b="1" dirty="0">
                <a:latin typeface="+mn-lt"/>
              </a:rPr>
              <a:t>Odor of marijuana</a:t>
            </a:r>
          </a:p>
          <a:p>
            <a:pPr algn="ctr" defTabSz="685800"/>
            <a:endParaRPr lang="en-US" altLang="en-US" b="1" dirty="0">
              <a:latin typeface="+mn-lt"/>
            </a:endParaRPr>
          </a:p>
          <a:p>
            <a:pPr marL="214313" indent="-214313" algn="ctr" defTabSz="685800">
              <a:buFont typeface="Arial" panose="020B0604020202020204" pitchFamily="34" charset="0"/>
              <a:buChar char="•"/>
            </a:pPr>
            <a:endParaRPr lang="en-US" altLang="en-US" sz="1350" dirty="0">
              <a:latin typeface="+mn-lt"/>
            </a:endParaRPr>
          </a:p>
        </p:txBody>
      </p:sp>
      <p:sp>
        <p:nvSpPr>
          <p:cNvPr id="31" name="Rectangle 30">
            <a:extLst>
              <a:ext uri="{FF2B5EF4-FFF2-40B4-BE49-F238E27FC236}">
                <a16:creationId xmlns:a16="http://schemas.microsoft.com/office/drawing/2014/main" id="{F78B2EC1-4C83-403E-9A2F-3985EE0A22DC}"/>
              </a:ext>
            </a:extLst>
          </p:cNvPr>
          <p:cNvSpPr/>
          <p:nvPr/>
        </p:nvSpPr>
        <p:spPr>
          <a:xfrm>
            <a:off x="2878688" y="1316692"/>
            <a:ext cx="6666312" cy="553998"/>
          </a:xfrm>
          <a:prstGeom prst="rect">
            <a:avLst/>
          </a:prstGeom>
        </p:spPr>
        <p:txBody>
          <a:bodyPr wrap="none">
            <a:spAutoFit/>
          </a:bodyPr>
          <a:lstStyle/>
          <a:p>
            <a:pPr algn="ctr"/>
            <a:r>
              <a:rPr lang="en-US" sz="3000" b="1" dirty="0">
                <a:solidFill>
                  <a:srgbClr val="002060"/>
                </a:solidFill>
                <a:cs typeface="Poppins" panose="02000000000000000000" pitchFamily="2" charset="77"/>
              </a:rPr>
              <a:t>Warning Signs of Possible Marijuana Use</a:t>
            </a:r>
            <a:endParaRPr lang="en-US" sz="3000" dirty="0">
              <a:solidFill>
                <a:srgbClr val="002060"/>
              </a:solidFill>
            </a:endParaRPr>
          </a:p>
        </p:txBody>
      </p:sp>
      <p:pic>
        <p:nvPicPr>
          <p:cNvPr id="26" name="Picture 25" descr="why-does-weed-make-your-eyes-turn-red_4k.jpg"/>
          <p:cNvPicPr>
            <a:picLocks noChangeAspect="1"/>
          </p:cNvPicPr>
          <p:nvPr/>
        </p:nvPicPr>
        <p:blipFill>
          <a:blip r:embed="rId3"/>
          <a:stretch>
            <a:fillRect/>
          </a:stretch>
        </p:blipFill>
        <p:spPr>
          <a:xfrm>
            <a:off x="2358552" y="2100908"/>
            <a:ext cx="2140744" cy="1451416"/>
          </a:xfrm>
          <a:prstGeom prst="rect">
            <a:avLst/>
          </a:prstGeom>
          <a:effectLst>
            <a:outerShdw blurRad="50800" dist="38100" dir="5400000" algn="t" rotWithShape="0">
              <a:prstClr val="black">
                <a:alpha val="40000"/>
              </a:prstClr>
            </a:outerShdw>
          </a:effectLst>
        </p:spPr>
      </p:pic>
      <p:pic>
        <p:nvPicPr>
          <p:cNvPr id="27" name="Picture 4" descr="http://www.blog4brains.com/wp-content/uploads/2007/06/angryteen.jpg"/>
          <p:cNvPicPr>
            <a:picLocks noChangeAspect="1" noChangeArrowheads="1"/>
          </p:cNvPicPr>
          <p:nvPr/>
        </p:nvPicPr>
        <p:blipFill>
          <a:blip r:embed="rId4" cstate="print"/>
          <a:srcRect/>
          <a:stretch>
            <a:fillRect/>
          </a:stretch>
        </p:blipFill>
        <p:spPr bwMode="auto">
          <a:xfrm>
            <a:off x="5141475" y="2099715"/>
            <a:ext cx="2140743" cy="1464653"/>
          </a:xfrm>
          <a:prstGeom prst="rect">
            <a:avLst/>
          </a:prstGeom>
          <a:noFill/>
          <a:effectLst>
            <a:outerShdw blurRad="50800" dist="38100" dir="5400000" algn="t" rotWithShape="0">
              <a:prstClr val="black">
                <a:alpha val="40000"/>
              </a:prstClr>
            </a:outerShdw>
          </a:effectLst>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4798" y="2096502"/>
            <a:ext cx="2186464" cy="15170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0033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000"/>
                                        <p:tgtEl>
                                          <p:spTgt spid="2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0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F27A-9B13-53D6-FB0D-513FCB701D6D}"/>
              </a:ext>
            </a:extLst>
          </p:cNvPr>
          <p:cNvSpPr>
            <a:spLocks noGrp="1"/>
          </p:cNvSpPr>
          <p:nvPr>
            <p:ph type="title"/>
          </p:nvPr>
        </p:nvSpPr>
        <p:spPr/>
        <p:txBody>
          <a:bodyPr/>
          <a:lstStyle/>
          <a:p>
            <a:r>
              <a:rPr lang="en-US" dirty="0">
                <a:solidFill>
                  <a:schemeClr val="tx1"/>
                </a:solidFill>
              </a:rPr>
              <a:t>What is Impairment? </a:t>
            </a:r>
          </a:p>
        </p:txBody>
      </p:sp>
      <p:sp>
        <p:nvSpPr>
          <p:cNvPr id="3" name="Content Placeholder 2">
            <a:extLst>
              <a:ext uri="{FF2B5EF4-FFF2-40B4-BE49-F238E27FC236}">
                <a16:creationId xmlns:a16="http://schemas.microsoft.com/office/drawing/2014/main" id="{71AFCA62-3F43-2249-AAD3-FE91C605F931}"/>
              </a:ext>
            </a:extLst>
          </p:cNvPr>
          <p:cNvSpPr>
            <a:spLocks noGrp="1"/>
          </p:cNvSpPr>
          <p:nvPr>
            <p:ph idx="1"/>
          </p:nvPr>
        </p:nvSpPr>
        <p:spPr/>
        <p:txBody>
          <a:bodyPr/>
          <a:lstStyle/>
          <a:p>
            <a:r>
              <a:rPr lang="en-US" dirty="0"/>
              <a:t>Research demonstrates:</a:t>
            </a:r>
          </a:p>
          <a:p>
            <a:pPr lvl="1"/>
            <a:r>
              <a:rPr lang="en-US" dirty="0"/>
              <a:t>Cannabis users experience deficits in brain activation in motor control regions that persist past acute intoxication</a:t>
            </a:r>
          </a:p>
          <a:p>
            <a:pPr lvl="1"/>
            <a:r>
              <a:rPr lang="en-US" dirty="0"/>
              <a:t>Frequent cannabis users had significantly increased impairment after using cannabis with high THC concentration</a:t>
            </a:r>
          </a:p>
          <a:p>
            <a:pPr lvl="1"/>
            <a:r>
              <a:rPr lang="en-US" dirty="0"/>
              <a:t>Cannabis-use-dependent neurocognitive impairments can be detected for as long as 28 days after cessation </a:t>
            </a:r>
          </a:p>
        </p:txBody>
      </p:sp>
    </p:spTree>
    <p:extLst>
      <p:ext uri="{BB962C8B-B14F-4D97-AF65-F5344CB8AC3E}">
        <p14:creationId xmlns:p14="http://schemas.microsoft.com/office/powerpoint/2010/main" val="2444022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376A-B1C7-38A2-FBCF-1F0BDBF6C614}"/>
              </a:ext>
            </a:extLst>
          </p:cNvPr>
          <p:cNvSpPr>
            <a:spLocks noGrp="1"/>
          </p:cNvSpPr>
          <p:nvPr>
            <p:ph type="ctrTitle"/>
          </p:nvPr>
        </p:nvSpPr>
        <p:spPr/>
        <p:txBody>
          <a:bodyPr/>
          <a:lstStyle/>
          <a:p>
            <a:r>
              <a:rPr lang="en-US" dirty="0">
                <a:solidFill>
                  <a:schemeClr val="tx1"/>
                </a:solidFill>
              </a:rPr>
              <a:t>Legal &amp; Ethical Considerations</a:t>
            </a:r>
          </a:p>
        </p:txBody>
      </p:sp>
    </p:spTree>
    <p:extLst>
      <p:ext uri="{BB962C8B-B14F-4D97-AF65-F5344CB8AC3E}">
        <p14:creationId xmlns:p14="http://schemas.microsoft.com/office/powerpoint/2010/main" val="1914436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8B201-E09D-BEDF-BF85-651DE0E61651}"/>
              </a:ext>
            </a:extLst>
          </p:cNvPr>
          <p:cNvSpPr>
            <a:spLocks noGrp="1"/>
          </p:cNvSpPr>
          <p:nvPr>
            <p:ph type="title"/>
          </p:nvPr>
        </p:nvSpPr>
        <p:spPr/>
        <p:txBody>
          <a:bodyPr/>
          <a:lstStyle/>
          <a:p>
            <a:r>
              <a:rPr lang="en-US" dirty="0">
                <a:solidFill>
                  <a:schemeClr val="tx1"/>
                </a:solidFill>
              </a:rPr>
              <a:t>Legal vs. Ethical</a:t>
            </a:r>
          </a:p>
        </p:txBody>
      </p:sp>
      <p:sp>
        <p:nvSpPr>
          <p:cNvPr id="3" name="Content Placeholder 2">
            <a:extLst>
              <a:ext uri="{FF2B5EF4-FFF2-40B4-BE49-F238E27FC236}">
                <a16:creationId xmlns:a16="http://schemas.microsoft.com/office/drawing/2014/main" id="{B252DF66-0BC8-7822-15D6-D8782B18D0B8}"/>
              </a:ext>
            </a:extLst>
          </p:cNvPr>
          <p:cNvSpPr>
            <a:spLocks noGrp="1"/>
          </p:cNvSpPr>
          <p:nvPr>
            <p:ph idx="1"/>
          </p:nvPr>
        </p:nvSpPr>
        <p:spPr/>
        <p:txBody>
          <a:bodyPr/>
          <a:lstStyle/>
          <a:p>
            <a:r>
              <a:rPr lang="en-US" dirty="0"/>
              <a:t>View similar to Alcohol</a:t>
            </a:r>
          </a:p>
          <a:p>
            <a:r>
              <a:rPr lang="en-US" dirty="0"/>
              <a:t>So, what’s the difference?</a:t>
            </a:r>
          </a:p>
          <a:p>
            <a:pPr lvl="1"/>
            <a:r>
              <a:rPr lang="en-US" dirty="0"/>
              <a:t>And does it matter?</a:t>
            </a:r>
          </a:p>
        </p:txBody>
      </p:sp>
    </p:spTree>
    <p:extLst>
      <p:ext uri="{BB962C8B-B14F-4D97-AF65-F5344CB8AC3E}">
        <p14:creationId xmlns:p14="http://schemas.microsoft.com/office/powerpoint/2010/main" val="1206893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E974-BB90-26B9-0DE0-E099A296EA31}"/>
              </a:ext>
            </a:extLst>
          </p:cNvPr>
          <p:cNvSpPr>
            <a:spLocks noGrp="1"/>
          </p:cNvSpPr>
          <p:nvPr>
            <p:ph type="title"/>
          </p:nvPr>
        </p:nvSpPr>
        <p:spPr/>
        <p:txBody>
          <a:bodyPr>
            <a:normAutofit/>
          </a:bodyPr>
          <a:lstStyle/>
          <a:p>
            <a:r>
              <a:rPr lang="en-US" b="1" i="0" dirty="0">
                <a:solidFill>
                  <a:schemeClr val="tx1"/>
                </a:solidFill>
                <a:effectLst/>
              </a:rPr>
              <a:t>Legal and Regulatory Considerations</a:t>
            </a:r>
            <a:endParaRPr lang="en-US" dirty="0">
              <a:solidFill>
                <a:schemeClr val="tx1"/>
              </a:solidFill>
            </a:endParaRPr>
          </a:p>
        </p:txBody>
      </p:sp>
      <p:sp>
        <p:nvSpPr>
          <p:cNvPr id="3" name="Content Placeholder 2">
            <a:extLst>
              <a:ext uri="{FF2B5EF4-FFF2-40B4-BE49-F238E27FC236}">
                <a16:creationId xmlns:a16="http://schemas.microsoft.com/office/drawing/2014/main" id="{717611C7-0EF2-0A9F-64A9-367B6257C323}"/>
              </a:ext>
            </a:extLst>
          </p:cNvPr>
          <p:cNvSpPr>
            <a:spLocks noGrp="1"/>
          </p:cNvSpPr>
          <p:nvPr>
            <p:ph idx="1"/>
          </p:nvPr>
        </p:nvSpPr>
        <p:spPr/>
        <p:txBody>
          <a:bodyPr/>
          <a:lstStyle/>
          <a:p>
            <a:r>
              <a:rPr lang="en-US" b="0" i="0" dirty="0">
                <a:effectLst/>
                <a:latin typeface="Calibri" panose="020F0502020204030204" pitchFamily="34" charset="0"/>
                <a:cs typeface="Calibri" panose="020F0502020204030204" pitchFamily="34" charset="0"/>
              </a:rPr>
              <a:t>Understanding the legal status of cannabis at the federal, state, and international levels, including laws related to medical and recreational use, cultivation, distribution, and possession.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8451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3DB7-A08D-8950-BE80-23DDD0B1E77B}"/>
              </a:ext>
            </a:extLst>
          </p:cNvPr>
          <p:cNvSpPr>
            <a:spLocks noGrp="1"/>
          </p:cNvSpPr>
          <p:nvPr>
            <p:ph type="title"/>
          </p:nvPr>
        </p:nvSpPr>
        <p:spPr/>
        <p:txBody>
          <a:bodyPr/>
          <a:lstStyle/>
          <a:p>
            <a:r>
              <a:rPr lang="en-US" b="1" i="0" dirty="0">
                <a:solidFill>
                  <a:schemeClr val="tx1"/>
                </a:solidFill>
                <a:effectLst/>
              </a:rPr>
              <a:t>Patient Empowerment and Informed Decision-Making</a:t>
            </a:r>
            <a:endParaRPr lang="en-US" dirty="0">
              <a:solidFill>
                <a:schemeClr val="tx1"/>
              </a:solidFill>
            </a:endParaRPr>
          </a:p>
        </p:txBody>
      </p:sp>
      <p:sp>
        <p:nvSpPr>
          <p:cNvPr id="3" name="Content Placeholder 2">
            <a:extLst>
              <a:ext uri="{FF2B5EF4-FFF2-40B4-BE49-F238E27FC236}">
                <a16:creationId xmlns:a16="http://schemas.microsoft.com/office/drawing/2014/main" id="{6E6CCACD-46D8-D61D-B0F6-8E8D9E22F95C}"/>
              </a:ext>
            </a:extLst>
          </p:cNvPr>
          <p:cNvSpPr>
            <a:spLocks noGrp="1"/>
          </p:cNvSpPr>
          <p:nvPr>
            <p:ph idx="1"/>
          </p:nvPr>
        </p:nvSpPr>
        <p:spPr/>
        <p:txBody>
          <a:bodyPr/>
          <a:lstStyle/>
          <a:p>
            <a:r>
              <a:rPr lang="en-US" b="0" i="0" dirty="0">
                <a:effectLst/>
                <a:latin typeface="Calibri" panose="020F0502020204030204" pitchFamily="34" charset="0"/>
                <a:cs typeface="Calibri" panose="020F0502020204030204" pitchFamily="34" charset="0"/>
              </a:rPr>
              <a:t>Empowering individuals to make informed decisions about cannabis use by providing them with accurate, evidence-based information and resources.</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5293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FF08-DB94-272B-BC67-B9C590107F06}"/>
              </a:ext>
            </a:extLst>
          </p:cNvPr>
          <p:cNvSpPr>
            <a:spLocks noGrp="1"/>
          </p:cNvSpPr>
          <p:nvPr>
            <p:ph type="title"/>
          </p:nvPr>
        </p:nvSpPr>
        <p:spPr/>
        <p:txBody>
          <a:bodyPr/>
          <a:lstStyle/>
          <a:p>
            <a:r>
              <a:rPr lang="en-US" b="1" i="0" dirty="0">
                <a:solidFill>
                  <a:schemeClr val="tx1"/>
                </a:solidFill>
                <a:effectLst/>
                <a:cs typeface="Calibri" panose="020F0502020204030204" pitchFamily="34" charset="0"/>
              </a:rPr>
              <a:t>Social and Cultural Impact</a:t>
            </a:r>
            <a:endParaRPr lang="en-US" dirty="0">
              <a:solidFill>
                <a:schemeClr val="tx1"/>
              </a:solidFill>
              <a:cs typeface="Calibri" panose="020F0502020204030204" pitchFamily="34" charset="0"/>
            </a:endParaRPr>
          </a:p>
        </p:txBody>
      </p:sp>
      <p:sp>
        <p:nvSpPr>
          <p:cNvPr id="3" name="Content Placeholder 2">
            <a:extLst>
              <a:ext uri="{FF2B5EF4-FFF2-40B4-BE49-F238E27FC236}">
                <a16:creationId xmlns:a16="http://schemas.microsoft.com/office/drawing/2014/main" id="{9522BEC2-D552-ADC1-2298-8F49AA8B6010}"/>
              </a:ext>
            </a:extLst>
          </p:cNvPr>
          <p:cNvSpPr>
            <a:spLocks noGrp="1"/>
          </p:cNvSpPr>
          <p:nvPr>
            <p:ph idx="1"/>
          </p:nvPr>
        </p:nvSpPr>
        <p:spPr/>
        <p:txBody>
          <a:bodyPr/>
          <a:lstStyle/>
          <a:p>
            <a:r>
              <a:rPr lang="en-US" b="0" i="0" dirty="0">
                <a:effectLst/>
                <a:latin typeface="Calibri" panose="020F0502020204030204" pitchFamily="34" charset="0"/>
                <a:cs typeface="Calibri" panose="020F0502020204030204" pitchFamily="34" charset="0"/>
              </a:rPr>
              <a:t>Exploring the historical, cultural, and social dimensions of cannabis use, including its stigma, stereotypes, and the impact of prohibition policies on communities.</a:t>
            </a:r>
          </a:p>
          <a:p>
            <a:endParaRPr lang="en-US" dirty="0"/>
          </a:p>
        </p:txBody>
      </p:sp>
    </p:spTree>
    <p:extLst>
      <p:ext uri="{BB962C8B-B14F-4D97-AF65-F5344CB8AC3E}">
        <p14:creationId xmlns:p14="http://schemas.microsoft.com/office/powerpoint/2010/main" val="3139953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CA91-E8B9-035F-BA64-E799067EDA96}"/>
              </a:ext>
            </a:extLst>
          </p:cNvPr>
          <p:cNvSpPr>
            <a:spLocks noGrp="1"/>
          </p:cNvSpPr>
          <p:nvPr>
            <p:ph type="title"/>
          </p:nvPr>
        </p:nvSpPr>
        <p:spPr/>
        <p:txBody>
          <a:bodyPr/>
          <a:lstStyle/>
          <a:p>
            <a:r>
              <a:rPr lang="en-US" dirty="0">
                <a:solidFill>
                  <a:schemeClr val="tx1"/>
                </a:solidFill>
              </a:rPr>
              <a:t>Treatment Considerations</a:t>
            </a:r>
          </a:p>
        </p:txBody>
      </p:sp>
    </p:spTree>
    <p:extLst>
      <p:ext uri="{BB962C8B-B14F-4D97-AF65-F5344CB8AC3E}">
        <p14:creationId xmlns:p14="http://schemas.microsoft.com/office/powerpoint/2010/main" val="2208053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AM Criteria Six Dimensions">
            <a:extLst>
              <a:ext uri="{FF2B5EF4-FFF2-40B4-BE49-F238E27FC236}">
                <a16:creationId xmlns:a16="http://schemas.microsoft.com/office/drawing/2014/main" id="{4C27D95F-AD2B-4772-968B-01E79A36499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0800" y="1295401"/>
            <a:ext cx="7162800" cy="4768611"/>
          </a:xfrm>
          <a:prstGeom prst="rect">
            <a:avLst/>
          </a:prstGeom>
          <a:solidFill>
            <a:srgbClr val="FFFFFF"/>
          </a:solidFill>
        </p:spPr>
      </p:pic>
    </p:spTree>
    <p:extLst>
      <p:ext uri="{BB962C8B-B14F-4D97-AF65-F5344CB8AC3E}">
        <p14:creationId xmlns:p14="http://schemas.microsoft.com/office/powerpoint/2010/main" val="317311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A2D1-27D7-7D70-884D-51068E75798B}"/>
              </a:ext>
            </a:extLst>
          </p:cNvPr>
          <p:cNvSpPr>
            <a:spLocks noGrp="1"/>
          </p:cNvSpPr>
          <p:nvPr>
            <p:ph type="title"/>
          </p:nvPr>
        </p:nvSpPr>
        <p:spPr/>
        <p:txBody>
          <a:bodyPr/>
          <a:lstStyle/>
          <a:p>
            <a:r>
              <a:rPr lang="en-US" dirty="0">
                <a:solidFill>
                  <a:schemeClr val="tx1"/>
                </a:solidFill>
                <a:latin typeface="Avenir Next LT Pro"/>
              </a:rPr>
              <a:t>Attitudes About Legalization</a:t>
            </a:r>
            <a:endParaRPr lang="en-US" dirty="0">
              <a:solidFill>
                <a:schemeClr val="tx1"/>
              </a:solidFill>
            </a:endParaRPr>
          </a:p>
        </p:txBody>
      </p:sp>
      <p:sp>
        <p:nvSpPr>
          <p:cNvPr id="3" name="Content Placeholder 2">
            <a:extLst>
              <a:ext uri="{FF2B5EF4-FFF2-40B4-BE49-F238E27FC236}">
                <a16:creationId xmlns:a16="http://schemas.microsoft.com/office/drawing/2014/main" id="{C6F16479-7C1F-4696-5374-B0DD4E605B8B}"/>
              </a:ext>
            </a:extLst>
          </p:cNvPr>
          <p:cNvSpPr>
            <a:spLocks noGrp="1"/>
          </p:cNvSpPr>
          <p:nvPr>
            <p:ph idx="1"/>
          </p:nvPr>
        </p:nvSpPr>
        <p:spPr/>
        <p:txBody>
          <a:bodyPr/>
          <a:lstStyle/>
          <a:p>
            <a:pPr marL="354965" marR="253365" indent="-342265">
              <a:lnSpc>
                <a:spcPct val="100000"/>
              </a:lnSpc>
              <a:buClr>
                <a:srgbClr val="141415"/>
              </a:buClr>
              <a:buFont typeface="Arial"/>
              <a:buChar char="•"/>
              <a:tabLst>
                <a:tab pos="356235" algn="l"/>
              </a:tabLst>
            </a:pPr>
            <a:r>
              <a:rPr lang="en-US" sz="3200" u="heavy" spc="-1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2021</a:t>
            </a:r>
            <a:r>
              <a:rPr lang="en-US" sz="3200" u="heavy" spc="-5"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P</a:t>
            </a:r>
            <a:r>
              <a:rPr lang="en-US" sz="3200" u="heavy" spc="-1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ew </a:t>
            </a:r>
            <a:r>
              <a:rPr lang="en-US" sz="3200" u="heavy"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a:t>
            </a:r>
            <a:r>
              <a:rPr lang="en-US" sz="3200" u="heavy" spc="-1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a:t>
            </a:r>
            <a:r>
              <a:rPr lang="en-US" sz="3200" u="heavy" spc="5"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a:t>
            </a:r>
            <a:r>
              <a:rPr lang="en-US" sz="3200" u="heavy" spc="-1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ea</a:t>
            </a:r>
            <a:r>
              <a:rPr lang="en-US" sz="3200" u="heavy"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a:t>
            </a:r>
            <a:r>
              <a:rPr lang="en-US" sz="3200" u="heavy" spc="5"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a:t>
            </a:r>
            <a:r>
              <a:rPr lang="en-US" sz="3200" u="heavy"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a:t>
            </a:r>
            <a:r>
              <a:rPr lang="en-US" sz="3200" u="heavy" spc="-35"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US" sz="3200" u="heavy" spc="-1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po</a:t>
            </a:r>
            <a:r>
              <a:rPr lang="en-US" sz="3200" u="heavy" spc="-5"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a:t>
            </a:r>
            <a:r>
              <a:rPr lang="en-US" sz="3200" u="heavy"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l</a:t>
            </a:r>
            <a:r>
              <a:rPr lang="en-US" sz="3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US" sz="3200" spc="-10" dirty="0">
                <a:latin typeface="Calibri" panose="020F0502020204030204" pitchFamily="34" charset="0"/>
                <a:cs typeface="Calibri" panose="020F0502020204030204" pitchFamily="34" charset="0"/>
              </a:rPr>
              <a:t>showe</a:t>
            </a:r>
            <a:r>
              <a:rPr lang="en-US" sz="3200" dirty="0">
                <a:latin typeface="Calibri" panose="020F0502020204030204" pitchFamily="34" charset="0"/>
                <a:cs typeface="Calibri" panose="020F0502020204030204" pitchFamily="34" charset="0"/>
              </a:rPr>
              <a:t>d</a:t>
            </a:r>
            <a:r>
              <a:rPr lang="en-US" sz="3200" spc="5"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91% o</a:t>
            </a:r>
            <a:r>
              <a:rPr lang="en-US" sz="3200" dirty="0">
                <a:latin typeface="Calibri" panose="020F0502020204030204" pitchFamily="34" charset="0"/>
                <a:cs typeface="Calibri" panose="020F0502020204030204" pitchFamily="34" charset="0"/>
              </a:rPr>
              <a:t>f</a:t>
            </a:r>
            <a:r>
              <a:rPr lang="en-US" sz="3200" spc="-5" dirty="0">
                <a:latin typeface="Calibri" panose="020F0502020204030204" pitchFamily="34" charset="0"/>
                <a:cs typeface="Calibri" panose="020F0502020204030204" pitchFamily="34" charset="0"/>
              </a:rPr>
              <a:t> A</a:t>
            </a:r>
            <a:r>
              <a:rPr lang="en-US" sz="3200" spc="-10" dirty="0">
                <a:latin typeface="Calibri" panose="020F0502020204030204" pitchFamily="34" charset="0"/>
                <a:cs typeface="Calibri" panose="020F0502020204030204" pitchFamily="34" charset="0"/>
              </a:rPr>
              <a:t>me</a:t>
            </a:r>
            <a:r>
              <a:rPr lang="en-US" sz="3200" dirty="0">
                <a:latin typeface="Calibri" panose="020F0502020204030204" pitchFamily="34" charset="0"/>
                <a:cs typeface="Calibri" panose="020F0502020204030204" pitchFamily="34" charset="0"/>
              </a:rPr>
              <a:t>r</a:t>
            </a:r>
            <a:r>
              <a:rPr lang="en-US" sz="3200" spc="-5" dirty="0">
                <a:latin typeface="Calibri" panose="020F0502020204030204" pitchFamily="34" charset="0"/>
                <a:cs typeface="Calibri" panose="020F0502020204030204" pitchFamily="34" charset="0"/>
              </a:rPr>
              <a:t>i</a:t>
            </a:r>
            <a:r>
              <a:rPr lang="en-US" sz="3200" spc="5" dirty="0">
                <a:latin typeface="Calibri" panose="020F0502020204030204" pitchFamily="34" charset="0"/>
                <a:cs typeface="Calibri" panose="020F0502020204030204" pitchFamily="34" charset="0"/>
              </a:rPr>
              <a:t>c</a:t>
            </a:r>
            <a:r>
              <a:rPr lang="en-US" sz="3200" spc="-10" dirty="0">
                <a:latin typeface="Calibri" panose="020F0502020204030204" pitchFamily="34" charset="0"/>
                <a:cs typeface="Calibri" panose="020F0502020204030204" pitchFamily="34" charset="0"/>
              </a:rPr>
              <a:t>an</a:t>
            </a:r>
            <a:r>
              <a:rPr lang="en-US" sz="3200" dirty="0">
                <a:latin typeface="Calibri" panose="020F0502020204030204" pitchFamily="34" charset="0"/>
                <a:cs typeface="Calibri" panose="020F0502020204030204" pitchFamily="34" charset="0"/>
              </a:rPr>
              <a:t>s</a:t>
            </a:r>
            <a:r>
              <a:rPr lang="en-US" sz="3200" spc="-20"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be</a:t>
            </a:r>
            <a:r>
              <a:rPr lang="en-US" sz="3200" spc="-5" dirty="0">
                <a:latin typeface="Calibri" panose="020F0502020204030204" pitchFamily="34" charset="0"/>
                <a:cs typeface="Calibri" panose="020F0502020204030204" pitchFamily="34" charset="0"/>
              </a:rPr>
              <a:t>li</a:t>
            </a:r>
            <a:r>
              <a:rPr lang="en-US" sz="3200" spc="-10" dirty="0">
                <a:latin typeface="Calibri" panose="020F0502020204030204" pitchFamily="34" charset="0"/>
                <a:cs typeface="Calibri" panose="020F0502020204030204" pitchFamily="34" charset="0"/>
              </a:rPr>
              <a:t>e</a:t>
            </a:r>
            <a:r>
              <a:rPr lang="en-US" sz="3200" spc="5" dirty="0">
                <a:latin typeface="Calibri" panose="020F0502020204030204" pitchFamily="34" charset="0"/>
                <a:cs typeface="Calibri" panose="020F0502020204030204" pitchFamily="34" charset="0"/>
              </a:rPr>
              <a:t>v</a:t>
            </a:r>
            <a:r>
              <a:rPr lang="en-US" sz="3200" dirty="0">
                <a:latin typeface="Calibri" panose="020F0502020204030204" pitchFamily="34" charset="0"/>
                <a:cs typeface="Calibri" panose="020F0502020204030204" pitchFamily="34" charset="0"/>
              </a:rPr>
              <a:t>e</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c</a:t>
            </a:r>
            <a:r>
              <a:rPr lang="en-US" sz="3200" spc="-10" dirty="0">
                <a:latin typeface="Calibri" panose="020F0502020204030204" pitchFamily="34" charset="0"/>
                <a:cs typeface="Calibri" panose="020F0502020204030204" pitchFamily="34" charset="0"/>
              </a:rPr>
              <a:t>annab</a:t>
            </a:r>
            <a:r>
              <a:rPr lang="en-US" sz="3200" spc="-5" dirty="0">
                <a:latin typeface="Calibri" panose="020F0502020204030204" pitchFamily="34" charset="0"/>
                <a:cs typeface="Calibri" panose="020F0502020204030204" pitchFamily="34" charset="0"/>
              </a:rPr>
              <a:t>i</a:t>
            </a:r>
            <a:r>
              <a:rPr lang="en-US" sz="3200" dirty="0">
                <a:latin typeface="Calibri" panose="020F0502020204030204" pitchFamily="34" charset="0"/>
                <a:cs typeface="Calibri" panose="020F0502020204030204" pitchFamily="34" charset="0"/>
              </a:rPr>
              <a:t>s</a:t>
            </a:r>
            <a:r>
              <a:rPr lang="en-US" sz="3200" spc="-2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s</a:t>
            </a:r>
            <a:r>
              <a:rPr lang="en-US" sz="3200" spc="-10" dirty="0">
                <a:latin typeface="Calibri" panose="020F0502020204030204" pitchFamily="34" charset="0"/>
                <a:cs typeface="Calibri" panose="020F0502020204030204" pitchFamily="34" charset="0"/>
              </a:rPr>
              <a:t>hou</a:t>
            </a:r>
            <a:r>
              <a:rPr lang="en-US" sz="3200" spc="-5" dirty="0">
                <a:latin typeface="Calibri" panose="020F0502020204030204" pitchFamily="34" charset="0"/>
                <a:cs typeface="Calibri" panose="020F0502020204030204" pitchFamily="34" charset="0"/>
              </a:rPr>
              <a:t>l</a:t>
            </a:r>
            <a:r>
              <a:rPr lang="en-US" sz="3200" dirty="0">
                <a:latin typeface="Calibri" panose="020F0502020204030204" pitchFamily="34" charset="0"/>
                <a:cs typeface="Calibri" panose="020F0502020204030204" pitchFamily="34" charset="0"/>
              </a:rPr>
              <a:t>d </a:t>
            </a:r>
            <a:r>
              <a:rPr lang="en-US" sz="3200" spc="-10" dirty="0">
                <a:latin typeface="Calibri" panose="020F0502020204030204" pitchFamily="34" charset="0"/>
                <a:cs typeface="Calibri" panose="020F0502020204030204" pitchFamily="34" charset="0"/>
              </a:rPr>
              <a:t>b</a:t>
            </a:r>
            <a:r>
              <a:rPr lang="en-US" sz="3200" dirty="0">
                <a:latin typeface="Calibri" panose="020F0502020204030204" pitchFamily="34" charset="0"/>
                <a:cs typeface="Calibri" panose="020F0502020204030204" pitchFamily="34" charset="0"/>
              </a:rPr>
              <a:t>e</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l</a:t>
            </a:r>
            <a:r>
              <a:rPr lang="en-US" sz="3200" spc="-10" dirty="0">
                <a:latin typeface="Calibri" panose="020F0502020204030204" pitchFamily="34" charset="0"/>
                <a:cs typeface="Calibri" panose="020F0502020204030204" pitchFamily="34" charset="0"/>
              </a:rPr>
              <a:t>ega</a:t>
            </a:r>
            <a:r>
              <a:rPr lang="en-US" sz="3200" spc="-5" dirty="0">
                <a:latin typeface="Calibri" panose="020F0502020204030204" pitchFamily="34" charset="0"/>
                <a:cs typeface="Calibri" panose="020F0502020204030204" pitchFamily="34" charset="0"/>
              </a:rPr>
              <a:t>li</a:t>
            </a:r>
            <a:r>
              <a:rPr lang="en-US" sz="3200" spc="5" dirty="0">
                <a:latin typeface="Calibri" panose="020F0502020204030204" pitchFamily="34" charset="0"/>
                <a:cs typeface="Calibri" panose="020F0502020204030204" pitchFamily="34" charset="0"/>
              </a:rPr>
              <a:t>z</a:t>
            </a:r>
            <a:r>
              <a:rPr lang="en-US" sz="3200" spc="-10" dirty="0">
                <a:latin typeface="Calibri" panose="020F0502020204030204" pitchFamily="34" charset="0"/>
                <a:cs typeface="Calibri" panose="020F0502020204030204" pitchFamily="34" charset="0"/>
              </a:rPr>
              <a:t>e</a:t>
            </a:r>
            <a:r>
              <a:rPr lang="en-US" sz="3200" dirty="0">
                <a:latin typeface="Calibri" panose="020F0502020204030204" pitchFamily="34" charset="0"/>
                <a:cs typeface="Calibri" panose="020F0502020204030204" pitchFamily="34" charset="0"/>
              </a:rPr>
              <a:t>d</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t</a:t>
            </a:r>
            <a:r>
              <a:rPr lang="en-US" sz="3200" dirty="0">
                <a:latin typeface="Calibri" panose="020F0502020204030204" pitchFamily="34" charset="0"/>
                <a:cs typeface="Calibri" panose="020F0502020204030204" pitchFamily="34" charset="0"/>
              </a:rPr>
              <a:t>o</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s</a:t>
            </a:r>
            <a:r>
              <a:rPr lang="en-US" sz="3200" spc="-10" dirty="0">
                <a:latin typeface="Calibri" panose="020F0502020204030204" pitchFamily="34" charset="0"/>
                <a:cs typeface="Calibri" panose="020F0502020204030204" pitchFamily="34" charset="0"/>
              </a:rPr>
              <a:t>om</a:t>
            </a:r>
            <a:r>
              <a:rPr lang="en-US" sz="3200" dirty="0">
                <a:latin typeface="Calibri" panose="020F0502020204030204" pitchFamily="34" charset="0"/>
                <a:cs typeface="Calibri" panose="020F0502020204030204" pitchFamily="34" charset="0"/>
              </a:rPr>
              <a:t>e</a:t>
            </a:r>
            <a:r>
              <a:rPr lang="en-US" sz="3200" spc="-20"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deg</a:t>
            </a:r>
            <a:r>
              <a:rPr lang="en-US" sz="3200" dirty="0">
                <a:latin typeface="Calibri" panose="020F0502020204030204" pitchFamily="34" charset="0"/>
                <a:cs typeface="Calibri" panose="020F0502020204030204" pitchFamily="34" charset="0"/>
              </a:rPr>
              <a:t>r</a:t>
            </a:r>
            <a:r>
              <a:rPr lang="en-US" sz="3200" spc="-10" dirty="0">
                <a:latin typeface="Calibri" panose="020F0502020204030204" pitchFamily="34" charset="0"/>
                <a:cs typeface="Calibri" panose="020F0502020204030204" pitchFamily="34" charset="0"/>
              </a:rPr>
              <a:t>ee</a:t>
            </a:r>
            <a:endParaRPr lang="en-US" sz="3200" dirty="0">
              <a:latin typeface="Calibri" panose="020F0502020204030204" pitchFamily="34" charset="0"/>
              <a:cs typeface="Calibri" panose="020F0502020204030204" pitchFamily="34" charset="0"/>
            </a:endParaRPr>
          </a:p>
          <a:p>
            <a:pPr marL="756285" lvl="1" indent="-286385">
              <a:lnSpc>
                <a:spcPct val="100000"/>
              </a:lnSpc>
              <a:spcBef>
                <a:spcPts val="685"/>
              </a:spcBef>
              <a:buClr>
                <a:srgbClr val="141415"/>
              </a:buClr>
              <a:buFont typeface="Arial"/>
              <a:buChar char="–"/>
              <a:tabLst>
                <a:tab pos="756920" algn="l"/>
              </a:tabLst>
            </a:pPr>
            <a:r>
              <a:rPr lang="en-US" sz="2800" spc="-15" dirty="0">
                <a:latin typeface="Calibri" panose="020F0502020204030204" pitchFamily="34" charset="0"/>
                <a:cs typeface="Calibri" panose="020F0502020204030204" pitchFamily="34" charset="0"/>
              </a:rPr>
              <a:t>31</a:t>
            </a:r>
            <a:r>
              <a:rPr lang="en-US" sz="2800" spc="-25"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spc="-10" dirty="0">
                <a:latin typeface="Calibri" panose="020F0502020204030204" pitchFamily="34" charset="0"/>
                <a:cs typeface="Calibri" panose="020F0502020204030204" pitchFamily="34" charset="0"/>
              </a:rPr>
              <a:t>f</a:t>
            </a:r>
            <a:r>
              <a:rPr lang="en-US" sz="2800" spc="-15" dirty="0">
                <a:latin typeface="Calibri" panose="020F0502020204030204" pitchFamily="34" charset="0"/>
                <a:cs typeface="Calibri" panose="020F0502020204030204" pitchFamily="34" charset="0"/>
              </a:rPr>
              <a:t>o</a:t>
            </a:r>
            <a:r>
              <a:rPr lang="en-US" sz="2800" spc="-10" dirty="0">
                <a:latin typeface="Calibri" panose="020F0502020204030204" pitchFamily="34" charset="0"/>
                <a:cs typeface="Calibri" panose="020F0502020204030204" pitchFamily="34" charset="0"/>
              </a:rPr>
              <a:t>r</a:t>
            </a:r>
            <a:r>
              <a:rPr lang="en-US" sz="2800" spc="5" dirty="0">
                <a:latin typeface="Calibri" panose="020F0502020204030204" pitchFamily="34" charset="0"/>
                <a:cs typeface="Calibri" panose="020F0502020204030204" pitchFamily="34" charset="0"/>
              </a:rPr>
              <a:t> </a:t>
            </a:r>
            <a:r>
              <a:rPr lang="en-US" sz="2800" spc="-30" dirty="0">
                <a:latin typeface="Calibri" panose="020F0502020204030204" pitchFamily="34" charset="0"/>
                <a:cs typeface="Calibri" panose="020F0502020204030204" pitchFamily="34" charset="0"/>
              </a:rPr>
              <a:t>m</a:t>
            </a:r>
            <a:r>
              <a:rPr lang="en-US" sz="2800" spc="-15" dirty="0">
                <a:latin typeface="Calibri" panose="020F0502020204030204" pitchFamily="34" charset="0"/>
                <a:cs typeface="Calibri" panose="020F0502020204030204" pitchFamily="34" charset="0"/>
              </a:rPr>
              <a:t>ed</a:t>
            </a:r>
            <a:r>
              <a:rPr lang="en-US" sz="2800" spc="-10" dirty="0">
                <a:latin typeface="Calibri" panose="020F0502020204030204" pitchFamily="34" charset="0"/>
                <a:cs typeface="Calibri" panose="020F0502020204030204" pitchFamily="34" charset="0"/>
              </a:rPr>
              <a:t>ical</a:t>
            </a:r>
            <a:r>
              <a:rPr lang="en-US" sz="2800" spc="15" dirty="0">
                <a:latin typeface="Calibri" panose="020F0502020204030204" pitchFamily="34" charset="0"/>
                <a:cs typeface="Calibri" panose="020F0502020204030204" pitchFamily="34" charset="0"/>
              </a:rPr>
              <a:t> </a:t>
            </a:r>
            <a:r>
              <a:rPr lang="en-US" sz="2800" spc="-10" dirty="0">
                <a:latin typeface="Calibri" panose="020F0502020204030204" pitchFamily="34" charset="0"/>
                <a:cs typeface="Calibri" panose="020F0502020204030204" pitchFamily="34" charset="0"/>
              </a:rPr>
              <a:t>use</a:t>
            </a:r>
            <a:endParaRPr lang="en-US" sz="2800" dirty="0">
              <a:latin typeface="Calibri" panose="020F0502020204030204" pitchFamily="34" charset="0"/>
              <a:cs typeface="Calibri" panose="020F0502020204030204" pitchFamily="34" charset="0"/>
            </a:endParaRPr>
          </a:p>
          <a:p>
            <a:pPr marL="756285" lvl="1" indent="-286385">
              <a:lnSpc>
                <a:spcPct val="100000"/>
              </a:lnSpc>
              <a:spcBef>
                <a:spcPts val="670"/>
              </a:spcBef>
              <a:buClr>
                <a:srgbClr val="141415"/>
              </a:buClr>
              <a:buFont typeface="Arial"/>
              <a:buChar char="–"/>
              <a:tabLst>
                <a:tab pos="756920" algn="l"/>
              </a:tabLst>
            </a:pPr>
            <a:r>
              <a:rPr lang="en-US" sz="2800" spc="-15" dirty="0">
                <a:latin typeface="Calibri" panose="020F0502020204030204" pitchFamily="34" charset="0"/>
                <a:cs typeface="Calibri" panose="020F0502020204030204" pitchFamily="34" charset="0"/>
              </a:rPr>
              <a:t>60</a:t>
            </a:r>
            <a:r>
              <a:rPr lang="en-US" sz="2800" spc="-25" dirty="0">
                <a:latin typeface="Calibri" panose="020F0502020204030204" pitchFamily="34" charset="0"/>
                <a:cs typeface="Calibri" panose="020F0502020204030204" pitchFamily="34" charset="0"/>
              </a:rPr>
              <a:t>%</a:t>
            </a:r>
            <a:r>
              <a:rPr lang="en-US" sz="2800" dirty="0">
                <a:latin typeface="Calibri" panose="020F0502020204030204" pitchFamily="34" charset="0"/>
                <a:cs typeface="Calibri" panose="020F0502020204030204" pitchFamily="34" charset="0"/>
              </a:rPr>
              <a:t> </a:t>
            </a:r>
            <a:r>
              <a:rPr lang="en-US" sz="2800" spc="-10" dirty="0">
                <a:latin typeface="Calibri" panose="020F0502020204030204" pitchFamily="34" charset="0"/>
                <a:cs typeface="Calibri" panose="020F0502020204030204" pitchFamily="34" charset="0"/>
              </a:rPr>
              <a:t>f</a:t>
            </a:r>
            <a:r>
              <a:rPr lang="en-US" sz="2800" spc="-15" dirty="0">
                <a:latin typeface="Calibri" panose="020F0502020204030204" pitchFamily="34" charset="0"/>
                <a:cs typeface="Calibri" panose="020F0502020204030204" pitchFamily="34" charset="0"/>
              </a:rPr>
              <a:t>o</a:t>
            </a:r>
            <a:r>
              <a:rPr lang="en-US" sz="2800" spc="-10" dirty="0">
                <a:latin typeface="Calibri" panose="020F0502020204030204" pitchFamily="34" charset="0"/>
                <a:cs typeface="Calibri" panose="020F0502020204030204" pitchFamily="34" charset="0"/>
              </a:rPr>
              <a:t>r</a:t>
            </a:r>
            <a:r>
              <a:rPr lang="en-US" sz="2800" spc="5" dirty="0">
                <a:latin typeface="Calibri" panose="020F0502020204030204" pitchFamily="34" charset="0"/>
                <a:cs typeface="Calibri" panose="020F0502020204030204" pitchFamily="34" charset="0"/>
              </a:rPr>
              <a:t> </a:t>
            </a:r>
            <a:r>
              <a:rPr lang="en-US" sz="2800" spc="-15" dirty="0">
                <a:latin typeface="Calibri" panose="020F0502020204030204" pitchFamily="34" charset="0"/>
                <a:cs typeface="Calibri" panose="020F0502020204030204" pitchFamily="34" charset="0"/>
              </a:rPr>
              <a:t>both</a:t>
            </a:r>
            <a:r>
              <a:rPr lang="en-US" sz="2800" spc="5" dirty="0">
                <a:latin typeface="Calibri" panose="020F0502020204030204" pitchFamily="34" charset="0"/>
                <a:cs typeface="Calibri" panose="020F0502020204030204" pitchFamily="34" charset="0"/>
              </a:rPr>
              <a:t> </a:t>
            </a:r>
            <a:r>
              <a:rPr lang="en-US" sz="2800" spc="-30" dirty="0">
                <a:latin typeface="Calibri" panose="020F0502020204030204" pitchFamily="34" charset="0"/>
                <a:cs typeface="Calibri" panose="020F0502020204030204" pitchFamily="34" charset="0"/>
              </a:rPr>
              <a:t>m</a:t>
            </a:r>
            <a:r>
              <a:rPr lang="en-US" sz="2800" spc="-15" dirty="0">
                <a:latin typeface="Calibri" panose="020F0502020204030204" pitchFamily="34" charset="0"/>
                <a:cs typeface="Calibri" panose="020F0502020204030204" pitchFamily="34" charset="0"/>
              </a:rPr>
              <a:t>ed</a:t>
            </a:r>
            <a:r>
              <a:rPr lang="en-US" sz="2800" spc="-10" dirty="0">
                <a:latin typeface="Calibri" panose="020F0502020204030204" pitchFamily="34" charset="0"/>
                <a:cs typeface="Calibri" panose="020F0502020204030204" pitchFamily="34" charset="0"/>
              </a:rPr>
              <a:t>ical</a:t>
            </a:r>
            <a:r>
              <a:rPr lang="en-US" sz="2800" dirty="0">
                <a:latin typeface="Calibri" panose="020F0502020204030204" pitchFamily="34" charset="0"/>
                <a:cs typeface="Calibri" panose="020F0502020204030204" pitchFamily="34" charset="0"/>
              </a:rPr>
              <a:t> </a:t>
            </a:r>
            <a:r>
              <a:rPr lang="en-US" sz="2800" spc="-15" dirty="0">
                <a:latin typeface="Calibri" panose="020F0502020204030204" pitchFamily="34" charset="0"/>
                <a:cs typeface="Calibri" panose="020F0502020204030204" pitchFamily="34" charset="0"/>
              </a:rPr>
              <a:t>an</a:t>
            </a:r>
            <a:r>
              <a:rPr lang="en-US" sz="2800" spc="-20" dirty="0">
                <a:latin typeface="Calibri" panose="020F0502020204030204" pitchFamily="34" charset="0"/>
                <a:cs typeface="Calibri" panose="020F0502020204030204" pitchFamily="34" charset="0"/>
              </a:rPr>
              <a:t>d</a:t>
            </a:r>
            <a:r>
              <a:rPr lang="en-US" sz="2800" spc="15" dirty="0">
                <a:latin typeface="Calibri" panose="020F0502020204030204" pitchFamily="34" charset="0"/>
                <a:cs typeface="Calibri" panose="020F0502020204030204" pitchFamily="34" charset="0"/>
              </a:rPr>
              <a:t> </a:t>
            </a:r>
            <a:r>
              <a:rPr lang="en-US" sz="2800" spc="-10" dirty="0">
                <a:latin typeface="Calibri" panose="020F0502020204030204" pitchFamily="34" charset="0"/>
                <a:cs typeface="Calibri" panose="020F0502020204030204" pitchFamily="34" charset="0"/>
              </a:rPr>
              <a:t>recreati</a:t>
            </a:r>
            <a:r>
              <a:rPr lang="en-US" sz="2800" spc="-15" dirty="0">
                <a:latin typeface="Calibri" panose="020F0502020204030204" pitchFamily="34" charset="0"/>
                <a:cs typeface="Calibri" panose="020F0502020204030204" pitchFamily="34" charset="0"/>
              </a:rPr>
              <a:t>ona</a:t>
            </a:r>
            <a:r>
              <a:rPr lang="en-US" sz="2800" spc="-10" dirty="0">
                <a:latin typeface="Calibri" panose="020F0502020204030204" pitchFamily="34" charset="0"/>
                <a:cs typeface="Calibri" panose="020F0502020204030204" pitchFamily="34" charset="0"/>
              </a:rPr>
              <a:t>l</a:t>
            </a:r>
            <a:r>
              <a:rPr lang="en-US" sz="2800" spc="5" dirty="0">
                <a:latin typeface="Calibri" panose="020F0502020204030204" pitchFamily="34" charset="0"/>
                <a:cs typeface="Calibri" panose="020F0502020204030204" pitchFamily="34" charset="0"/>
              </a:rPr>
              <a:t> </a:t>
            </a:r>
            <a:r>
              <a:rPr lang="en-US" sz="2800" spc="-10" dirty="0">
                <a:latin typeface="Calibri" panose="020F0502020204030204" pitchFamily="34" charset="0"/>
                <a:cs typeface="Calibri" panose="020F0502020204030204" pitchFamily="34" charset="0"/>
              </a:rPr>
              <a:t>use</a:t>
            </a:r>
            <a:endParaRPr lang="en-US" sz="2800" dirty="0">
              <a:latin typeface="Calibri" panose="020F0502020204030204" pitchFamily="34" charset="0"/>
              <a:cs typeface="Calibri" panose="020F0502020204030204" pitchFamily="34" charset="0"/>
            </a:endParaRPr>
          </a:p>
          <a:p>
            <a:pPr marL="354965" marR="5080" indent="-342265">
              <a:lnSpc>
                <a:spcPct val="100000"/>
              </a:lnSpc>
              <a:spcBef>
                <a:spcPts val="750"/>
              </a:spcBef>
              <a:buClr>
                <a:srgbClr val="141415"/>
              </a:buClr>
              <a:buFont typeface="Arial"/>
              <a:buChar char="•"/>
              <a:tabLst>
                <a:tab pos="355600" algn="l"/>
              </a:tabLst>
            </a:pPr>
            <a:r>
              <a:rPr lang="en-US" sz="3200" spc="-5" dirty="0">
                <a:latin typeface="Calibri" panose="020F0502020204030204" pitchFamily="34" charset="0"/>
                <a:cs typeface="Calibri" panose="020F0502020204030204" pitchFamily="34" charset="0"/>
              </a:rPr>
              <a:t>A</a:t>
            </a:r>
            <a:r>
              <a:rPr lang="en-US" sz="3200" dirty="0">
                <a:latin typeface="Calibri" panose="020F0502020204030204" pitchFamily="34" charset="0"/>
                <a:cs typeface="Calibri" panose="020F0502020204030204" pitchFamily="34" charset="0"/>
              </a:rPr>
              <a:t>n</a:t>
            </a:r>
            <a:r>
              <a:rPr lang="en-US" sz="3200" spc="-10" dirty="0">
                <a:latin typeface="Calibri" panose="020F0502020204030204" pitchFamily="34" charset="0"/>
                <a:cs typeface="Calibri" panose="020F0502020204030204" pitchFamily="34" charset="0"/>
              </a:rPr>
              <a:t> </a:t>
            </a:r>
            <a:r>
              <a:rPr lang="en-US" sz="3200" u="heavy" spc="-5" dirty="0">
                <a:latin typeface="Calibri" panose="020F0502020204030204" pitchFamily="34" charset="0"/>
                <a:cs typeface="Calibri" panose="020F0502020204030204" pitchFamily="34" charset="0"/>
              </a:rPr>
              <a:t>A</a:t>
            </a:r>
            <a:r>
              <a:rPr lang="en-US" sz="3200" u="heavy" spc="-10" dirty="0">
                <a:latin typeface="Calibri" panose="020F0502020204030204" pitchFamily="34" charset="0"/>
                <a:cs typeface="Calibri" panose="020F0502020204030204" pitchFamily="34" charset="0"/>
              </a:rPr>
              <a:t>p</a:t>
            </a:r>
            <a:r>
              <a:rPr lang="en-US" sz="3200" u="heavy" dirty="0">
                <a:latin typeface="Calibri" panose="020F0502020204030204" pitchFamily="34" charset="0"/>
                <a:cs typeface="Calibri" panose="020F0502020204030204" pitchFamily="34" charset="0"/>
              </a:rPr>
              <a:t>r</a:t>
            </a:r>
            <a:r>
              <a:rPr lang="en-US" sz="3200" u="heavy" spc="-5" dirty="0">
                <a:latin typeface="Calibri" panose="020F0502020204030204" pitchFamily="34" charset="0"/>
                <a:cs typeface="Calibri" panose="020F0502020204030204" pitchFamily="34" charset="0"/>
              </a:rPr>
              <a:t>i</a:t>
            </a:r>
            <a:r>
              <a:rPr lang="en-US" sz="3200" u="heavy" dirty="0">
                <a:latin typeface="Calibri" panose="020F0502020204030204" pitchFamily="34" charset="0"/>
                <a:cs typeface="Calibri" panose="020F0502020204030204" pitchFamily="34" charset="0"/>
              </a:rPr>
              <a:t>l</a:t>
            </a:r>
            <a:r>
              <a:rPr lang="en-US" sz="3200" u="heavy" spc="-10" dirty="0">
                <a:latin typeface="Calibri" panose="020F0502020204030204" pitchFamily="34" charset="0"/>
                <a:cs typeface="Calibri" panose="020F0502020204030204" pitchFamily="34" charset="0"/>
              </a:rPr>
              <a:t> 2022</a:t>
            </a:r>
            <a:r>
              <a:rPr lang="en-US" sz="3200" u="heavy" spc="-5" dirty="0">
                <a:latin typeface="Calibri" panose="020F0502020204030204" pitchFamily="34" charset="0"/>
                <a:cs typeface="Calibri" panose="020F0502020204030204" pitchFamily="34" charset="0"/>
              </a:rPr>
              <a:t> </a:t>
            </a:r>
            <a:r>
              <a:rPr lang="en-US" sz="3200" u="heavy" spc="-10" dirty="0">
                <a:latin typeface="Calibri" panose="020F0502020204030204" pitchFamily="34" charset="0"/>
                <a:cs typeface="Calibri" panose="020F0502020204030204" pitchFamily="34" charset="0"/>
              </a:rPr>
              <a:t>po</a:t>
            </a:r>
            <a:r>
              <a:rPr lang="en-US" sz="3200" u="heavy" spc="-5" dirty="0">
                <a:latin typeface="Calibri" panose="020F0502020204030204" pitchFamily="34" charset="0"/>
                <a:cs typeface="Calibri" panose="020F0502020204030204" pitchFamily="34" charset="0"/>
              </a:rPr>
              <a:t>l</a:t>
            </a:r>
            <a:r>
              <a:rPr lang="en-US" sz="3200" u="heavy" dirty="0">
                <a:latin typeface="Calibri" panose="020F0502020204030204" pitchFamily="34" charset="0"/>
                <a:cs typeface="Calibri" panose="020F0502020204030204" pitchFamily="34" charset="0"/>
              </a:rPr>
              <a:t>l </a:t>
            </a:r>
            <a:r>
              <a:rPr lang="en-US" sz="3200" spc="5" dirty="0">
                <a:latin typeface="Calibri" panose="020F0502020204030204" pitchFamily="34" charset="0"/>
                <a:cs typeface="Calibri" panose="020F0502020204030204" pitchFamily="34" charset="0"/>
              </a:rPr>
              <a:t>s</a:t>
            </a:r>
            <a:r>
              <a:rPr lang="en-US" sz="3200" spc="-10" dirty="0">
                <a:latin typeface="Calibri" panose="020F0502020204030204" pitchFamily="34" charset="0"/>
                <a:cs typeface="Calibri" panose="020F0502020204030204" pitchFamily="34" charset="0"/>
              </a:rPr>
              <a:t>ho</a:t>
            </a:r>
            <a:r>
              <a:rPr lang="en-US" sz="3200" dirty="0">
                <a:latin typeface="Calibri" panose="020F0502020204030204" pitchFamily="34" charset="0"/>
                <a:cs typeface="Calibri" panose="020F0502020204030204" pitchFamily="34" charset="0"/>
              </a:rPr>
              <a:t>w</a:t>
            </a:r>
            <a:r>
              <a:rPr lang="en-US" sz="3200" spc="-10" dirty="0">
                <a:latin typeface="Calibri" panose="020F0502020204030204" pitchFamily="34" charset="0"/>
                <a:cs typeface="Calibri" panose="020F0502020204030204" pitchFamily="34" charset="0"/>
              </a:rPr>
              <a:t>e</a:t>
            </a:r>
            <a:r>
              <a:rPr lang="en-US" sz="3200" dirty="0">
                <a:latin typeface="Calibri" panose="020F0502020204030204" pitchFamily="34" charset="0"/>
                <a:cs typeface="Calibri" panose="020F0502020204030204" pitchFamily="34" charset="0"/>
              </a:rPr>
              <a:t>d</a:t>
            </a:r>
            <a:r>
              <a:rPr lang="en-US" sz="3200" spc="-20"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66</a:t>
            </a:r>
            <a:r>
              <a:rPr lang="en-US" sz="3200" dirty="0">
                <a:latin typeface="Calibri" panose="020F0502020204030204" pitchFamily="34" charset="0"/>
                <a:cs typeface="Calibri" panose="020F0502020204030204" pitchFamily="34" charset="0"/>
              </a:rPr>
              <a:t>%</a:t>
            </a:r>
            <a:r>
              <a:rPr lang="en-US" sz="3200" spc="-10" dirty="0">
                <a:latin typeface="Calibri" panose="020F0502020204030204" pitchFamily="34" charset="0"/>
                <a:cs typeface="Calibri" panose="020F0502020204030204" pitchFamily="34" charset="0"/>
              </a:rPr>
              <a:t> pe</a:t>
            </a:r>
            <a:r>
              <a:rPr lang="en-US" sz="3200" dirty="0">
                <a:latin typeface="Calibri" panose="020F0502020204030204" pitchFamily="34" charset="0"/>
                <a:cs typeface="Calibri" panose="020F0502020204030204" pitchFamily="34" charset="0"/>
              </a:rPr>
              <a:t>r</a:t>
            </a:r>
            <a:r>
              <a:rPr lang="en-US" sz="3200" spc="5" dirty="0">
                <a:latin typeface="Calibri" panose="020F0502020204030204" pitchFamily="34" charset="0"/>
                <a:cs typeface="Calibri" panose="020F0502020204030204" pitchFamily="34" charset="0"/>
              </a:rPr>
              <a:t>c</a:t>
            </a:r>
            <a:r>
              <a:rPr lang="en-US" sz="3200" spc="-10" dirty="0">
                <a:latin typeface="Calibri" panose="020F0502020204030204" pitchFamily="34" charset="0"/>
                <a:cs typeface="Calibri" panose="020F0502020204030204" pitchFamily="34" charset="0"/>
              </a:rPr>
              <a:t>ent o</a:t>
            </a:r>
            <a:r>
              <a:rPr lang="en-US" sz="3200" dirty="0">
                <a:latin typeface="Calibri" panose="020F0502020204030204" pitchFamily="34" charset="0"/>
                <a:cs typeface="Calibri" panose="020F0502020204030204" pitchFamily="34" charset="0"/>
              </a:rPr>
              <a:t>f</a:t>
            </a:r>
            <a:r>
              <a:rPr lang="en-US" sz="3200" spc="-5"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r</a:t>
            </a:r>
            <a:r>
              <a:rPr lang="en-US" sz="3200" spc="-10" dirty="0">
                <a:latin typeface="Calibri" panose="020F0502020204030204" pitchFamily="34" charset="0"/>
                <a:cs typeface="Calibri" panose="020F0502020204030204" pitchFamily="34" charset="0"/>
              </a:rPr>
              <a:t>e</a:t>
            </a:r>
            <a:r>
              <a:rPr lang="en-US" sz="3200" spc="5" dirty="0">
                <a:latin typeface="Calibri" panose="020F0502020204030204" pitchFamily="34" charset="0"/>
                <a:cs typeface="Calibri" panose="020F0502020204030204" pitchFamily="34" charset="0"/>
              </a:rPr>
              <a:t>s</a:t>
            </a:r>
            <a:r>
              <a:rPr lang="en-US" sz="3200" spc="-10" dirty="0">
                <a:latin typeface="Calibri" panose="020F0502020204030204" pitchFamily="34" charset="0"/>
                <a:cs typeface="Calibri" panose="020F0502020204030204" pitchFamily="34" charset="0"/>
              </a:rPr>
              <a:t>ponden</a:t>
            </a:r>
            <a:r>
              <a:rPr lang="en-US" sz="3200" spc="-5" dirty="0">
                <a:latin typeface="Calibri" panose="020F0502020204030204" pitchFamily="34" charset="0"/>
                <a:cs typeface="Calibri" panose="020F0502020204030204" pitchFamily="34" charset="0"/>
              </a:rPr>
              <a:t>t</a:t>
            </a:r>
            <a:r>
              <a:rPr lang="en-US" sz="3200" dirty="0">
                <a:latin typeface="Calibri" panose="020F0502020204030204" pitchFamily="34" charset="0"/>
                <a:cs typeface="Calibri" panose="020F0502020204030204" pitchFamily="34" charset="0"/>
              </a:rPr>
              <a:t>s</a:t>
            </a:r>
            <a:r>
              <a:rPr lang="en-US" sz="3200" spc="-35"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be</a:t>
            </a:r>
            <a:r>
              <a:rPr lang="en-US" sz="3200" spc="-5" dirty="0">
                <a:latin typeface="Calibri" panose="020F0502020204030204" pitchFamily="34" charset="0"/>
                <a:cs typeface="Calibri" panose="020F0502020204030204" pitchFamily="34" charset="0"/>
              </a:rPr>
              <a:t>li</a:t>
            </a:r>
            <a:r>
              <a:rPr lang="en-US" sz="3200" spc="-10" dirty="0">
                <a:latin typeface="Calibri" panose="020F0502020204030204" pitchFamily="34" charset="0"/>
                <a:cs typeface="Calibri" panose="020F0502020204030204" pitchFamily="34" charset="0"/>
              </a:rPr>
              <a:t>e</a:t>
            </a:r>
            <a:r>
              <a:rPr lang="en-US" sz="3200" spc="5" dirty="0">
                <a:latin typeface="Calibri" panose="020F0502020204030204" pitchFamily="34" charset="0"/>
                <a:cs typeface="Calibri" panose="020F0502020204030204" pitchFamily="34" charset="0"/>
              </a:rPr>
              <a:t>v</a:t>
            </a:r>
            <a:r>
              <a:rPr lang="en-US" sz="3200" dirty="0">
                <a:latin typeface="Calibri" panose="020F0502020204030204" pitchFamily="34" charset="0"/>
                <a:cs typeface="Calibri" panose="020F0502020204030204" pitchFamily="34" charset="0"/>
              </a:rPr>
              <a:t>e</a:t>
            </a:r>
            <a:r>
              <a:rPr lang="en-US" sz="3200" spc="-10"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r</a:t>
            </a:r>
            <a:r>
              <a:rPr lang="en-US" sz="3200" spc="-10" dirty="0">
                <a:latin typeface="Calibri" panose="020F0502020204030204" pitchFamily="34" charset="0"/>
                <a:cs typeface="Calibri" panose="020F0502020204030204" pitchFamily="34" charset="0"/>
              </a:rPr>
              <a:t>e</a:t>
            </a:r>
            <a:r>
              <a:rPr lang="en-US" sz="3200" spc="5" dirty="0">
                <a:latin typeface="Calibri" panose="020F0502020204030204" pitchFamily="34" charset="0"/>
                <a:cs typeface="Calibri" panose="020F0502020204030204" pitchFamily="34" charset="0"/>
              </a:rPr>
              <a:t>c</a:t>
            </a:r>
            <a:r>
              <a:rPr lang="en-US" sz="3200" dirty="0">
                <a:latin typeface="Calibri" panose="020F0502020204030204" pitchFamily="34" charset="0"/>
                <a:cs typeface="Calibri" panose="020F0502020204030204" pitchFamily="34" charset="0"/>
              </a:rPr>
              <a:t>r</a:t>
            </a:r>
            <a:r>
              <a:rPr lang="en-US" sz="3200" spc="-10" dirty="0">
                <a:latin typeface="Calibri" panose="020F0502020204030204" pitchFamily="34" charset="0"/>
                <a:cs typeface="Calibri" panose="020F0502020204030204" pitchFamily="34" charset="0"/>
              </a:rPr>
              <a:t>ea</a:t>
            </a:r>
            <a:r>
              <a:rPr lang="en-US" sz="3200" spc="-5" dirty="0">
                <a:latin typeface="Calibri" panose="020F0502020204030204" pitchFamily="34" charset="0"/>
                <a:cs typeface="Calibri" panose="020F0502020204030204" pitchFamily="34" charset="0"/>
              </a:rPr>
              <a:t>ti</a:t>
            </a:r>
            <a:r>
              <a:rPr lang="en-US" sz="3200" spc="-10" dirty="0">
                <a:latin typeface="Calibri" panose="020F0502020204030204" pitchFamily="34" charset="0"/>
                <a:cs typeface="Calibri" panose="020F0502020204030204" pitchFamily="34" charset="0"/>
              </a:rPr>
              <a:t>onal ma</a:t>
            </a:r>
            <a:r>
              <a:rPr lang="en-US" sz="3200" dirty="0">
                <a:latin typeface="Calibri" panose="020F0502020204030204" pitchFamily="34" charset="0"/>
                <a:cs typeface="Calibri" panose="020F0502020204030204" pitchFamily="34" charset="0"/>
              </a:rPr>
              <a:t>r</a:t>
            </a:r>
            <a:r>
              <a:rPr lang="en-US" sz="3200" spc="-5" dirty="0">
                <a:latin typeface="Calibri" panose="020F0502020204030204" pitchFamily="34" charset="0"/>
                <a:cs typeface="Calibri" panose="020F0502020204030204" pitchFamily="34" charset="0"/>
              </a:rPr>
              <a:t>ij</a:t>
            </a:r>
            <a:r>
              <a:rPr lang="en-US" sz="3200" spc="-10" dirty="0">
                <a:latin typeface="Calibri" panose="020F0502020204030204" pitchFamily="34" charset="0"/>
                <a:cs typeface="Calibri" panose="020F0502020204030204" pitchFamily="34" charset="0"/>
              </a:rPr>
              <a:t>uan</a:t>
            </a:r>
            <a:r>
              <a:rPr lang="en-US" sz="3200" dirty="0">
                <a:latin typeface="Calibri" panose="020F0502020204030204" pitchFamily="34" charset="0"/>
                <a:cs typeface="Calibri" panose="020F0502020204030204" pitchFamily="34" charset="0"/>
              </a:rPr>
              <a:t>a</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s</a:t>
            </a:r>
            <a:r>
              <a:rPr lang="en-US" sz="3200" spc="-10" dirty="0">
                <a:latin typeface="Calibri" panose="020F0502020204030204" pitchFamily="34" charset="0"/>
                <a:cs typeface="Calibri" panose="020F0502020204030204" pitchFamily="34" charset="0"/>
              </a:rPr>
              <a:t>hou</a:t>
            </a:r>
            <a:r>
              <a:rPr lang="en-US" sz="3200" spc="-5" dirty="0">
                <a:latin typeface="Calibri" panose="020F0502020204030204" pitchFamily="34" charset="0"/>
                <a:cs typeface="Calibri" panose="020F0502020204030204" pitchFamily="34" charset="0"/>
              </a:rPr>
              <a:t>l</a:t>
            </a:r>
            <a:r>
              <a:rPr lang="en-US" sz="3200" dirty="0">
                <a:latin typeface="Calibri" panose="020F0502020204030204" pitchFamily="34" charset="0"/>
                <a:cs typeface="Calibri" panose="020F0502020204030204" pitchFamily="34" charset="0"/>
              </a:rPr>
              <a:t>d</a:t>
            </a:r>
            <a:r>
              <a:rPr lang="en-US" sz="3200" spc="-20" dirty="0">
                <a:latin typeface="Calibri" panose="020F0502020204030204" pitchFamily="34" charset="0"/>
                <a:cs typeface="Calibri" panose="020F0502020204030204" pitchFamily="34" charset="0"/>
              </a:rPr>
              <a:t> </a:t>
            </a:r>
            <a:r>
              <a:rPr lang="en-US" sz="3200" spc="-10" dirty="0">
                <a:latin typeface="Calibri" panose="020F0502020204030204" pitchFamily="34" charset="0"/>
                <a:cs typeface="Calibri" panose="020F0502020204030204" pitchFamily="34" charset="0"/>
              </a:rPr>
              <a:t>b</a:t>
            </a:r>
            <a:r>
              <a:rPr lang="en-US" sz="3200" dirty="0">
                <a:latin typeface="Calibri" panose="020F0502020204030204" pitchFamily="34" charset="0"/>
                <a:cs typeface="Calibri" panose="020F0502020204030204" pitchFamily="34" charset="0"/>
              </a:rPr>
              <a:t>e</a:t>
            </a:r>
            <a:r>
              <a:rPr lang="en-US" sz="3200" spc="-10" dirty="0">
                <a:latin typeface="Calibri" panose="020F0502020204030204" pitchFamily="34" charset="0"/>
                <a:cs typeface="Calibri" panose="020F0502020204030204" pitchFamily="34" charset="0"/>
              </a:rPr>
              <a:t> </a:t>
            </a:r>
            <a:r>
              <a:rPr lang="en-US" sz="3200" spc="-5" dirty="0">
                <a:latin typeface="Calibri" panose="020F0502020204030204" pitchFamily="34" charset="0"/>
                <a:cs typeface="Calibri" panose="020F0502020204030204" pitchFamily="34" charset="0"/>
              </a:rPr>
              <a:t>l</a:t>
            </a:r>
            <a:r>
              <a:rPr lang="en-US" sz="3200" spc="-10" dirty="0">
                <a:latin typeface="Calibri" panose="020F0502020204030204" pitchFamily="34" charset="0"/>
                <a:cs typeface="Calibri" panose="020F0502020204030204" pitchFamily="34" charset="0"/>
              </a:rPr>
              <a:t>egal</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420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70D79-DEF9-4976-A94A-78FAF45C6DC3}"/>
              </a:ext>
            </a:extLst>
          </p:cNvPr>
          <p:cNvPicPr>
            <a:picLocks noChangeAspect="1"/>
          </p:cNvPicPr>
          <p:nvPr/>
        </p:nvPicPr>
        <p:blipFill>
          <a:blip r:embed="rId3"/>
          <a:stretch>
            <a:fillRect/>
          </a:stretch>
        </p:blipFill>
        <p:spPr>
          <a:xfrm>
            <a:off x="2514600" y="1447801"/>
            <a:ext cx="7296150" cy="4505325"/>
          </a:xfrm>
          <a:prstGeom prst="rect">
            <a:avLst/>
          </a:prstGeom>
        </p:spPr>
      </p:pic>
    </p:spTree>
    <p:extLst>
      <p:ext uri="{BB962C8B-B14F-4D97-AF65-F5344CB8AC3E}">
        <p14:creationId xmlns:p14="http://schemas.microsoft.com/office/powerpoint/2010/main" val="2065113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CC6308D-2A92-4ABA-AEEA-EAFE9D53F9A9}"/>
              </a:ext>
            </a:extLst>
          </p:cNvPr>
          <p:cNvSpPr>
            <a:spLocks noGrp="1"/>
          </p:cNvSpPr>
          <p:nvPr>
            <p:ph type="title"/>
          </p:nvPr>
        </p:nvSpPr>
        <p:spPr>
          <a:xfrm>
            <a:off x="2209800" y="1219200"/>
            <a:ext cx="7772400" cy="1143000"/>
          </a:xfrm>
        </p:spPr>
        <p:txBody>
          <a:bodyPr wrap="square" anchor="ctr">
            <a:normAutofit/>
          </a:bodyPr>
          <a:lstStyle/>
          <a:p>
            <a:r>
              <a:rPr lang="en-US" dirty="0">
                <a:solidFill>
                  <a:schemeClr val="tx1"/>
                </a:solidFill>
              </a:rPr>
              <a:t>Stages of Change</a:t>
            </a:r>
          </a:p>
        </p:txBody>
      </p:sp>
      <p:pic>
        <p:nvPicPr>
          <p:cNvPr id="1026" name="Picture 2" descr="The Transtheoretical Model and Change Readiness | Pack Health">
            <a:extLst>
              <a:ext uri="{FF2B5EF4-FFF2-40B4-BE49-F238E27FC236}">
                <a16:creationId xmlns:a16="http://schemas.microsoft.com/office/drawing/2014/main" id="{E4E27C1B-E5B5-413C-825D-972139ECF3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92402" y="1752600"/>
            <a:ext cx="4184142" cy="4343400"/>
          </a:xfrm>
          <a:prstGeom prst="rect">
            <a:avLst/>
          </a:prstGeom>
          <a:noFill/>
          <a:extLst>
            <a:ext uri="{909E8E84-426E-40DD-AFC4-6F175D3DCCD1}">
              <a14:hiddenFill xmlns:a14="http://schemas.microsoft.com/office/drawing/2010/main">
                <a:solidFill>
                  <a:srgbClr val="FFFFFF"/>
                </a:solidFill>
              </a14:hiddenFill>
            </a:ext>
          </a:extLst>
        </p:spPr>
      </p:pic>
      <p:sp>
        <p:nvSpPr>
          <p:cNvPr id="73" name="Text Placeholder 3">
            <a:extLst>
              <a:ext uri="{FF2B5EF4-FFF2-40B4-BE49-F238E27FC236}">
                <a16:creationId xmlns:a16="http://schemas.microsoft.com/office/drawing/2014/main" id="{4C288001-6C02-4B28-BDD4-C17BA8DE56BC}"/>
              </a:ext>
            </a:extLst>
          </p:cNvPr>
          <p:cNvSpPr>
            <a:spLocks noGrp="1"/>
          </p:cNvSpPr>
          <p:nvPr>
            <p:ph sz="half" idx="2"/>
          </p:nvPr>
        </p:nvSpPr>
        <p:spPr>
          <a:xfrm>
            <a:off x="6172200" y="2438400"/>
            <a:ext cx="3810000" cy="3657600"/>
          </a:xfrm>
        </p:spPr>
        <p:txBody>
          <a:bodyPr wrap="square" anchor="t">
            <a:normAutofit/>
          </a:bodyPr>
          <a:lstStyle/>
          <a:p>
            <a:pPr>
              <a:lnSpc>
                <a:spcPct val="90000"/>
              </a:lnSpc>
            </a:pPr>
            <a:r>
              <a:rPr lang="en-US" sz="2400" dirty="0">
                <a:latin typeface="Calibri" panose="020F0502020204030204" pitchFamily="34" charset="0"/>
                <a:cs typeface="Calibri" panose="020F0502020204030204" pitchFamily="34" charset="0"/>
              </a:rPr>
              <a:t>-Pre-contemplation</a:t>
            </a:r>
          </a:p>
          <a:p>
            <a:pPr>
              <a:lnSpc>
                <a:spcPct val="90000"/>
              </a:lnSpc>
            </a:pPr>
            <a:endParaRPr lang="en-US" sz="2400" dirty="0">
              <a:latin typeface="Calibri" panose="020F0502020204030204" pitchFamily="34" charset="0"/>
              <a:cs typeface="Calibri" panose="020F0502020204030204" pitchFamily="34" charset="0"/>
            </a:endParaRPr>
          </a:p>
          <a:p>
            <a:pPr>
              <a:lnSpc>
                <a:spcPct val="90000"/>
              </a:lnSpc>
            </a:pPr>
            <a:r>
              <a:rPr lang="en-US" sz="2400" dirty="0">
                <a:latin typeface="Calibri" panose="020F0502020204030204" pitchFamily="34" charset="0"/>
                <a:cs typeface="Calibri" panose="020F0502020204030204" pitchFamily="34" charset="0"/>
              </a:rPr>
              <a:t>-Contemplation</a:t>
            </a:r>
          </a:p>
          <a:p>
            <a:pPr>
              <a:lnSpc>
                <a:spcPct val="90000"/>
              </a:lnSpc>
            </a:pPr>
            <a:endParaRPr lang="en-US" sz="2400" dirty="0">
              <a:latin typeface="Calibri" panose="020F0502020204030204" pitchFamily="34" charset="0"/>
              <a:cs typeface="Calibri" panose="020F0502020204030204" pitchFamily="34" charset="0"/>
            </a:endParaRPr>
          </a:p>
          <a:p>
            <a:pPr>
              <a:lnSpc>
                <a:spcPct val="90000"/>
              </a:lnSpc>
            </a:pPr>
            <a:r>
              <a:rPr lang="en-US" sz="2400" dirty="0">
                <a:latin typeface="Calibri" panose="020F0502020204030204" pitchFamily="34" charset="0"/>
                <a:cs typeface="Calibri" panose="020F0502020204030204" pitchFamily="34" charset="0"/>
              </a:rPr>
              <a:t>-Preparation</a:t>
            </a:r>
          </a:p>
          <a:p>
            <a:pPr>
              <a:lnSpc>
                <a:spcPct val="90000"/>
              </a:lnSpc>
            </a:pPr>
            <a:endParaRPr lang="en-US" sz="2400" dirty="0">
              <a:latin typeface="Calibri" panose="020F0502020204030204" pitchFamily="34" charset="0"/>
              <a:cs typeface="Calibri" panose="020F0502020204030204" pitchFamily="34" charset="0"/>
            </a:endParaRPr>
          </a:p>
          <a:p>
            <a:pPr>
              <a:lnSpc>
                <a:spcPct val="90000"/>
              </a:lnSpc>
            </a:pPr>
            <a:r>
              <a:rPr lang="en-US" sz="2400" dirty="0">
                <a:latin typeface="Calibri" panose="020F0502020204030204" pitchFamily="34" charset="0"/>
                <a:cs typeface="Calibri" panose="020F0502020204030204" pitchFamily="34" charset="0"/>
              </a:rPr>
              <a:t>-Action</a:t>
            </a:r>
          </a:p>
          <a:p>
            <a:pPr>
              <a:lnSpc>
                <a:spcPct val="90000"/>
              </a:lnSpc>
            </a:pPr>
            <a:endParaRPr lang="en-US" sz="2400" dirty="0">
              <a:latin typeface="Calibri" panose="020F0502020204030204" pitchFamily="34" charset="0"/>
              <a:cs typeface="Calibri" panose="020F0502020204030204" pitchFamily="34" charset="0"/>
            </a:endParaRPr>
          </a:p>
          <a:p>
            <a:pPr>
              <a:lnSpc>
                <a:spcPct val="90000"/>
              </a:lnSpc>
            </a:pPr>
            <a:r>
              <a:rPr lang="en-US" sz="2400" dirty="0">
                <a:latin typeface="Calibri" panose="020F0502020204030204" pitchFamily="34" charset="0"/>
                <a:cs typeface="Calibri" panose="020F0502020204030204" pitchFamily="34" charset="0"/>
              </a:rPr>
              <a:t>-Maintenance</a:t>
            </a:r>
          </a:p>
        </p:txBody>
      </p:sp>
    </p:spTree>
    <p:extLst>
      <p:ext uri="{BB962C8B-B14F-4D97-AF65-F5344CB8AC3E}">
        <p14:creationId xmlns:p14="http://schemas.microsoft.com/office/powerpoint/2010/main" val="3510566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64545-E4CD-B7F5-FDFB-3E2CBC194ADC}"/>
              </a:ext>
            </a:extLst>
          </p:cNvPr>
          <p:cNvSpPr>
            <a:spLocks noGrp="1"/>
          </p:cNvSpPr>
          <p:nvPr>
            <p:ph type="title"/>
          </p:nvPr>
        </p:nvSpPr>
        <p:spPr/>
        <p:txBody>
          <a:bodyPr/>
          <a:lstStyle/>
          <a:p>
            <a:r>
              <a:rPr lang="en-US" dirty="0">
                <a:solidFill>
                  <a:schemeClr val="tx1"/>
                </a:solidFill>
              </a:rPr>
              <a:t>The “Spirit” of MI</a:t>
            </a:r>
          </a:p>
        </p:txBody>
      </p:sp>
      <p:sp>
        <p:nvSpPr>
          <p:cNvPr id="5" name="Content Placeholder 4">
            <a:extLst>
              <a:ext uri="{FF2B5EF4-FFF2-40B4-BE49-F238E27FC236}">
                <a16:creationId xmlns:a16="http://schemas.microsoft.com/office/drawing/2014/main" id="{FBB7B389-D466-DAC5-E081-52D613B2A9C1}"/>
              </a:ext>
            </a:extLst>
          </p:cNvPr>
          <p:cNvSpPr>
            <a:spLocks noGrp="1"/>
          </p:cNvSpPr>
          <p:nvPr>
            <p:ph sz="half" idx="1"/>
          </p:nvPr>
        </p:nvSpPr>
        <p:spPr/>
        <p:txBody>
          <a:bodyPr/>
          <a:lstStyle/>
          <a:p>
            <a:r>
              <a:rPr lang="en-US" dirty="0">
                <a:latin typeface="Calibri" panose="020F0502020204030204" pitchFamily="34" charset="0"/>
                <a:cs typeface="Calibri" panose="020F0502020204030204" pitchFamily="34" charset="0"/>
              </a:rPr>
              <a:t>Collaboration vs Confrontation</a:t>
            </a:r>
          </a:p>
          <a:p>
            <a:r>
              <a:rPr lang="en-US" dirty="0">
                <a:latin typeface="Calibri" panose="020F0502020204030204" pitchFamily="34" charset="0"/>
                <a:cs typeface="Calibri" panose="020F0502020204030204" pitchFamily="34" charset="0"/>
              </a:rPr>
              <a:t>Evocation vs imposing ideas</a:t>
            </a:r>
          </a:p>
          <a:p>
            <a:r>
              <a:rPr lang="en-US" dirty="0">
                <a:latin typeface="Calibri" panose="020F0502020204030204" pitchFamily="34" charset="0"/>
                <a:cs typeface="Calibri" panose="020F0502020204030204" pitchFamily="34" charset="0"/>
              </a:rPr>
              <a:t>Autonomy vs authority</a:t>
            </a:r>
          </a:p>
        </p:txBody>
      </p:sp>
      <p:pic>
        <p:nvPicPr>
          <p:cNvPr id="7" name="Content Placeholder 5" descr="Big yellow arrow opposite small white arrows">
            <a:extLst>
              <a:ext uri="{FF2B5EF4-FFF2-40B4-BE49-F238E27FC236}">
                <a16:creationId xmlns:a16="http://schemas.microsoft.com/office/drawing/2014/main" id="{D8694896-6D38-CCE6-71B0-A6AC236A9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72200" y="2362200"/>
            <a:ext cx="3810000" cy="2540000"/>
          </a:xfrm>
          <a:prstGeom prst="rect">
            <a:avLst/>
          </a:prstGeom>
          <a:noFill/>
          <a:ln w="9525">
            <a:noFill/>
            <a:miter lim="800000"/>
            <a:headEnd/>
            <a:tailEnd/>
          </a:ln>
        </p:spPr>
      </p:pic>
      <p:sp>
        <p:nvSpPr>
          <p:cNvPr id="2" name="TextBox 1">
            <a:extLst>
              <a:ext uri="{FF2B5EF4-FFF2-40B4-BE49-F238E27FC236}">
                <a16:creationId xmlns:a16="http://schemas.microsoft.com/office/drawing/2014/main" id="{BC27BE5C-4DB9-10A2-1B08-D48EBAC839A9}"/>
              </a:ext>
            </a:extLst>
          </p:cNvPr>
          <p:cNvSpPr txBox="1"/>
          <p:nvPr/>
        </p:nvSpPr>
        <p:spPr>
          <a:xfrm>
            <a:off x="8686800" y="5743144"/>
            <a:ext cx="19050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(Rollnick, 2023)</a:t>
            </a:r>
          </a:p>
        </p:txBody>
      </p:sp>
    </p:spTree>
    <p:extLst>
      <p:ext uri="{BB962C8B-B14F-4D97-AF65-F5344CB8AC3E}">
        <p14:creationId xmlns:p14="http://schemas.microsoft.com/office/powerpoint/2010/main" val="3191704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7E55-4F84-A7E0-9FF4-AAEA86EFF630}"/>
              </a:ext>
            </a:extLst>
          </p:cNvPr>
          <p:cNvSpPr>
            <a:spLocks noGrp="1"/>
          </p:cNvSpPr>
          <p:nvPr>
            <p:ph type="title"/>
          </p:nvPr>
        </p:nvSpPr>
        <p:spPr>
          <a:xfrm>
            <a:off x="2209800" y="762000"/>
            <a:ext cx="7772400" cy="1143000"/>
          </a:xfrm>
        </p:spPr>
        <p:txBody>
          <a:bodyPr/>
          <a:lstStyle/>
          <a:p>
            <a:r>
              <a:rPr lang="en-US" dirty="0">
                <a:solidFill>
                  <a:schemeClr val="tx1"/>
                </a:solidFill>
              </a:rPr>
              <a:t>Principles of MI</a:t>
            </a:r>
          </a:p>
        </p:txBody>
      </p:sp>
      <p:sp>
        <p:nvSpPr>
          <p:cNvPr id="4" name="Content Placeholder 3">
            <a:extLst>
              <a:ext uri="{FF2B5EF4-FFF2-40B4-BE49-F238E27FC236}">
                <a16:creationId xmlns:a16="http://schemas.microsoft.com/office/drawing/2014/main" id="{4AD579E0-AF84-405A-6E0B-37C6D1F11E98}"/>
              </a:ext>
            </a:extLst>
          </p:cNvPr>
          <p:cNvSpPr>
            <a:spLocks noGrp="1"/>
          </p:cNvSpPr>
          <p:nvPr>
            <p:ph sz="half" idx="2"/>
          </p:nvPr>
        </p:nvSpPr>
        <p:spPr>
          <a:xfrm>
            <a:off x="6172200" y="1905000"/>
            <a:ext cx="3810000" cy="2541984"/>
          </a:xfrm>
        </p:spPr>
        <p:txBody>
          <a:bodyPr/>
          <a:lstStyle/>
          <a:p>
            <a:r>
              <a:rPr lang="en-US" dirty="0">
                <a:latin typeface="Calibri" panose="020F0502020204030204" pitchFamily="34" charset="0"/>
                <a:cs typeface="Calibri" panose="020F0502020204030204" pitchFamily="34" charset="0"/>
              </a:rPr>
              <a:t>Express empathy</a:t>
            </a:r>
          </a:p>
          <a:p>
            <a:r>
              <a:rPr lang="en-US" dirty="0">
                <a:latin typeface="Calibri" panose="020F0502020204030204" pitchFamily="34" charset="0"/>
                <a:cs typeface="Calibri" panose="020F0502020204030204" pitchFamily="34" charset="0"/>
              </a:rPr>
              <a:t>Support self-efficacy</a:t>
            </a:r>
          </a:p>
          <a:p>
            <a:r>
              <a:rPr lang="en-US" dirty="0">
                <a:latin typeface="Calibri" panose="020F0502020204030204" pitchFamily="34" charset="0"/>
                <a:cs typeface="Calibri" panose="020F0502020204030204" pitchFamily="34" charset="0"/>
              </a:rPr>
              <a:t>Roll with resistance</a:t>
            </a:r>
          </a:p>
          <a:p>
            <a:r>
              <a:rPr lang="en-US" dirty="0">
                <a:latin typeface="Calibri" panose="020F0502020204030204" pitchFamily="34" charset="0"/>
                <a:cs typeface="Calibri" panose="020F0502020204030204" pitchFamily="34" charset="0"/>
              </a:rPr>
              <a:t>Develop discrepancies</a:t>
            </a:r>
          </a:p>
          <a:p>
            <a:pPr marL="0" indent="0">
              <a:buNone/>
            </a:pPr>
            <a:endParaRPr lang="en-US" dirty="0">
              <a:latin typeface="Calibri" panose="020F0502020204030204" pitchFamily="34" charset="0"/>
              <a:cs typeface="Calibri" panose="020F0502020204030204" pitchFamily="34" charset="0"/>
            </a:endParaRPr>
          </a:p>
        </p:txBody>
      </p:sp>
      <p:pic>
        <p:nvPicPr>
          <p:cNvPr id="9" name="Content Placeholder 2" descr="Two people chatting">
            <a:extLst>
              <a:ext uri="{FF2B5EF4-FFF2-40B4-BE49-F238E27FC236}">
                <a16:creationId xmlns:a16="http://schemas.microsoft.com/office/drawing/2014/main" id="{40CB755A-F4EE-C83A-0FB5-D75E59E728B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28800" y="1905000"/>
            <a:ext cx="3810000" cy="2541984"/>
          </a:xfrm>
        </p:spPr>
      </p:pic>
      <p:sp>
        <p:nvSpPr>
          <p:cNvPr id="3" name="TextBox 2">
            <a:extLst>
              <a:ext uri="{FF2B5EF4-FFF2-40B4-BE49-F238E27FC236}">
                <a16:creationId xmlns:a16="http://schemas.microsoft.com/office/drawing/2014/main" id="{9F60A7F8-C189-45F4-90A6-E16252C105EE}"/>
              </a:ext>
            </a:extLst>
          </p:cNvPr>
          <p:cNvSpPr txBox="1"/>
          <p:nvPr/>
        </p:nvSpPr>
        <p:spPr>
          <a:xfrm>
            <a:off x="2209800" y="4697017"/>
            <a:ext cx="3048000" cy="120032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en-US" i="1" dirty="0">
                <a:latin typeface="Calibri" panose="020F0502020204030204" pitchFamily="34" charset="0"/>
                <a:cs typeface="Calibri" panose="020F0502020204030204" pitchFamily="34" charset="0"/>
              </a:rPr>
              <a:t>To Focus 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Assessing motivation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Identifying target behaviors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Finding change talk</a:t>
            </a:r>
          </a:p>
        </p:txBody>
      </p:sp>
      <p:sp>
        <p:nvSpPr>
          <p:cNvPr id="5" name="TextBox 4">
            <a:extLst>
              <a:ext uri="{FF2B5EF4-FFF2-40B4-BE49-F238E27FC236}">
                <a16:creationId xmlns:a16="http://schemas.microsoft.com/office/drawing/2014/main" id="{B231DF6C-1973-B999-75DA-BA43170A6336}"/>
              </a:ext>
            </a:extLst>
          </p:cNvPr>
          <p:cNvSpPr txBox="1"/>
          <p:nvPr/>
        </p:nvSpPr>
        <p:spPr>
          <a:xfrm>
            <a:off x="8686800" y="5726668"/>
            <a:ext cx="17526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(Rollnick, 2023)</a:t>
            </a:r>
          </a:p>
        </p:txBody>
      </p:sp>
    </p:spTree>
    <p:extLst>
      <p:ext uri="{BB962C8B-B14F-4D97-AF65-F5344CB8AC3E}">
        <p14:creationId xmlns:p14="http://schemas.microsoft.com/office/powerpoint/2010/main" val="3819900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79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D1C09-13BE-88F2-DFDD-B225313B68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A2918-F255-C84D-B1E0-BBB6F7F7E9F4}"/>
              </a:ext>
            </a:extLst>
          </p:cNvPr>
          <p:cNvSpPr>
            <a:spLocks noGrp="1"/>
          </p:cNvSpPr>
          <p:nvPr>
            <p:ph type="title"/>
          </p:nvPr>
        </p:nvSpPr>
        <p:spPr/>
        <p:txBody>
          <a:bodyPr/>
          <a:lstStyle/>
          <a:p>
            <a:r>
              <a:rPr lang="en-US" dirty="0">
                <a:solidFill>
                  <a:schemeClr val="tx1"/>
                </a:solidFill>
                <a:latin typeface="Avenir Next LT Pro"/>
              </a:rPr>
              <a:t>Medicalization</a:t>
            </a:r>
            <a:endParaRPr lang="en-US" dirty="0">
              <a:solidFill>
                <a:schemeClr val="tx1"/>
              </a:solidFill>
            </a:endParaRPr>
          </a:p>
        </p:txBody>
      </p:sp>
      <p:sp>
        <p:nvSpPr>
          <p:cNvPr id="3" name="Content Placeholder 2">
            <a:extLst>
              <a:ext uri="{FF2B5EF4-FFF2-40B4-BE49-F238E27FC236}">
                <a16:creationId xmlns:a16="http://schemas.microsoft.com/office/drawing/2014/main" id="{02AF96B9-0BC2-7861-8531-7915803BCC11}"/>
              </a:ext>
            </a:extLst>
          </p:cNvPr>
          <p:cNvSpPr>
            <a:spLocks noGrp="1"/>
          </p:cNvSpPr>
          <p:nvPr>
            <p:ph idx="1"/>
          </p:nvPr>
        </p:nvSpPr>
        <p:spPr/>
        <p:txBody>
          <a:bodyPr/>
          <a:lstStyle/>
          <a:p>
            <a:pPr marL="355600" marR="589280" indent="-342900">
              <a:lnSpc>
                <a:spcPct val="100000"/>
              </a:lnSpc>
              <a:buClr>
                <a:srgbClr val="002060"/>
              </a:buClr>
              <a:buFont typeface="Arial"/>
              <a:buChar char="•"/>
              <a:tabLst>
                <a:tab pos="355600" algn="l"/>
              </a:tabLst>
            </a:pP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j</a:t>
            </a:r>
            <a:r>
              <a:rPr lang="en-US" sz="2000" spc="-5" dirty="0">
                <a:solidFill>
                  <a:srgbClr val="002060"/>
                </a:solidFill>
                <a:latin typeface="Calibri" panose="020F0502020204030204" pitchFamily="34" charset="0"/>
                <a:cs typeface="Calibri" panose="020F0502020204030204" pitchFamily="34" charset="0"/>
              </a:rPr>
              <a:t>uan</a:t>
            </a:r>
            <a:r>
              <a:rPr lang="en-US" sz="2000" dirty="0">
                <a:solidFill>
                  <a:srgbClr val="002060"/>
                </a:solidFill>
                <a:latin typeface="Calibri" panose="020F0502020204030204" pitchFamily="34" charset="0"/>
                <a:cs typeface="Calibri" panose="020F0502020204030204" pitchFamily="34" charset="0"/>
              </a:rPr>
              <a:t>a</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p</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d </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s a t</a:t>
            </a:r>
            <a:r>
              <a:rPr lang="en-US" sz="2000" spc="5"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ea</a:t>
            </a:r>
            <a:r>
              <a:rPr lang="en-US" sz="2000" dirty="0">
                <a:solidFill>
                  <a:srgbClr val="002060"/>
                </a:solidFill>
                <a:latin typeface="Calibri" panose="020F0502020204030204" pitchFamily="34" charset="0"/>
                <a:cs typeface="Calibri" panose="020F0502020204030204" pitchFamily="34" charset="0"/>
              </a:rPr>
              <a:t>tm</a:t>
            </a:r>
            <a:r>
              <a:rPr lang="en-US" sz="2000" spc="-5" dirty="0">
                <a:solidFill>
                  <a:srgbClr val="002060"/>
                </a:solidFill>
                <a:latin typeface="Calibri" panose="020F0502020204030204" pitchFamily="34" charset="0"/>
                <a:cs typeface="Calibri" panose="020F0502020204030204" pitchFamily="34" charset="0"/>
              </a:rPr>
              <a:t>en</a:t>
            </a:r>
            <a:r>
              <a:rPr lang="en-US" sz="2000" dirty="0">
                <a:solidFill>
                  <a:srgbClr val="002060"/>
                </a:solidFill>
                <a:latin typeface="Calibri" panose="020F0502020204030204" pitchFamily="34" charset="0"/>
                <a:cs typeface="Calibri" panose="020F0502020204030204" pitchFamily="34" charset="0"/>
              </a:rPr>
              <a:t>t</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epilep</a:t>
            </a:r>
            <a:r>
              <a:rPr lang="en-US" sz="2000" dirty="0">
                <a:solidFill>
                  <a:srgbClr val="002060"/>
                </a:solidFill>
                <a:latin typeface="Calibri" panose="020F0502020204030204" pitchFamily="34" charset="0"/>
                <a:cs typeface="Calibri" panose="020F0502020204030204" pitchFamily="34" charset="0"/>
              </a:rPr>
              <a:t>sy, c</a:t>
            </a:r>
            <a:r>
              <a:rPr lang="en-US" sz="2000" spc="-5" dirty="0">
                <a:solidFill>
                  <a:srgbClr val="002060"/>
                </a:solidFill>
                <a:latin typeface="Calibri" panose="020F0502020204030204" pitchFamily="34" charset="0"/>
                <a:cs typeface="Calibri" panose="020F0502020204030204" pitchFamily="34" charset="0"/>
              </a:rPr>
              <a:t>h</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oni</a:t>
            </a:r>
            <a:r>
              <a:rPr lang="en-US" sz="2000" dirty="0">
                <a:solidFill>
                  <a:srgbClr val="002060"/>
                </a:solidFill>
                <a:latin typeface="Calibri" panose="020F0502020204030204" pitchFamily="34" charset="0"/>
                <a:cs typeface="Calibri" panose="020F0502020204030204" pitchFamily="34" charset="0"/>
              </a:rPr>
              <a:t>c</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pain</a:t>
            </a:r>
            <a:r>
              <a:rPr lang="en-US" sz="2000" dirty="0">
                <a:solidFill>
                  <a:srgbClr val="002060"/>
                </a:solidFill>
                <a:latin typeface="Calibri" panose="020F0502020204030204" pitchFamily="34" charset="0"/>
                <a:cs typeface="Calibri" panose="020F0502020204030204" pitchFamily="34" charset="0"/>
              </a:rPr>
              <a:t>,</a:t>
            </a:r>
            <a:r>
              <a:rPr lang="en-US" sz="2000" spc="2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nau</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ea</a:t>
            </a:r>
            <a:r>
              <a:rPr lang="en-US" sz="2000" dirty="0">
                <a:solidFill>
                  <a:srgbClr val="002060"/>
                </a:solidFill>
                <a:latin typeface="Calibri" panose="020F0502020204030204" pitchFamily="34" charset="0"/>
                <a:cs typeface="Calibri" panose="020F0502020204030204" pitchFamily="34" charset="0"/>
              </a:rPr>
              <a:t>,</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oo</a:t>
            </a:r>
            <a:r>
              <a:rPr lang="en-US" sz="2000" dirty="0">
                <a:solidFill>
                  <a:srgbClr val="002060"/>
                </a:solidFill>
                <a:latin typeface="Calibri" panose="020F0502020204030204" pitchFamily="34" charset="0"/>
                <a:cs typeface="Calibri" panose="020F0502020204030204" pitchFamily="34" charset="0"/>
              </a:rPr>
              <a:t>d</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di</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de</a:t>
            </a:r>
            <a:r>
              <a:rPr lang="en-US" sz="2000" dirty="0">
                <a:solidFill>
                  <a:srgbClr val="002060"/>
                </a:solidFill>
                <a:latin typeface="Calibri" panose="020F0502020204030204" pitchFamily="34" charset="0"/>
                <a:cs typeface="Calibri" panose="020F0502020204030204" pitchFamily="34" charset="0"/>
              </a:rPr>
              <a:t>rs,</a:t>
            </a:r>
            <a:r>
              <a:rPr lang="en-US" sz="2000" spc="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glau</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a, C</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ohn’</a:t>
            </a:r>
            <a:r>
              <a:rPr lang="en-US" sz="2000" dirty="0">
                <a:solidFill>
                  <a:srgbClr val="002060"/>
                </a:solidFill>
                <a:latin typeface="Calibri" panose="020F0502020204030204" pitchFamily="34" charset="0"/>
                <a:cs typeface="Calibri" panose="020F0502020204030204" pitchFamily="34" charset="0"/>
              </a:rPr>
              <a:t>s</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di</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ea</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a:t>
            </a:r>
            <a:r>
              <a:rPr lang="en-US" sz="2000" spc="2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ALS</a:t>
            </a:r>
            <a:r>
              <a:rPr lang="en-US" sz="2000" dirty="0">
                <a:solidFill>
                  <a:srgbClr val="002060"/>
                </a:solidFill>
                <a:latin typeface="Calibri" panose="020F0502020204030204" pitchFamily="34" charset="0"/>
                <a:cs typeface="Calibri" panose="020F0502020204030204" pitchFamily="34" charset="0"/>
              </a:rPr>
              <a:t>,</a:t>
            </a:r>
            <a:r>
              <a:rPr lang="en-US" sz="2000" spc="-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S</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pa</a:t>
            </a:r>
            <a:r>
              <a:rPr lang="en-US" sz="2000" dirty="0">
                <a:solidFill>
                  <a:srgbClr val="002060"/>
                </a:solidFill>
                <a:latin typeface="Calibri" panose="020F0502020204030204" pitchFamily="34" charset="0"/>
                <a:cs typeface="Calibri" panose="020F0502020204030204" pitchFamily="34" charset="0"/>
              </a:rPr>
              <a:t>sms,</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O</a:t>
            </a:r>
            <a:r>
              <a:rPr lang="en-US" sz="2000" spc="-5" dirty="0">
                <a:solidFill>
                  <a:srgbClr val="002060"/>
                </a:solidFill>
                <a:latin typeface="Calibri" panose="020F0502020204030204" pitchFamily="34" charset="0"/>
                <a:cs typeface="Calibri" panose="020F0502020204030204" pitchFamily="34" charset="0"/>
              </a:rPr>
              <a:t>U</a:t>
            </a:r>
            <a:r>
              <a:rPr lang="en-US" sz="2000" dirty="0">
                <a:solidFill>
                  <a:srgbClr val="002060"/>
                </a:solidFill>
                <a:latin typeface="Calibri" panose="020F0502020204030204" pitchFamily="34" charset="0"/>
                <a:cs typeface="Calibri" panose="020F0502020204030204" pitchFamily="34" charset="0"/>
              </a:rPr>
              <a:t>D</a:t>
            </a:r>
            <a:endParaRPr lang="en-US" sz="2000" dirty="0">
              <a:latin typeface="Calibri" panose="020F0502020204030204" pitchFamily="34" charset="0"/>
              <a:cs typeface="Calibri" panose="020F0502020204030204" pitchFamily="34" charset="0"/>
            </a:endParaRPr>
          </a:p>
          <a:p>
            <a:pPr marL="756285" lvl="1" indent="-286385">
              <a:lnSpc>
                <a:spcPct val="100000"/>
              </a:lnSpc>
              <a:spcBef>
                <a:spcPts val="480"/>
              </a:spcBef>
              <a:buClr>
                <a:srgbClr val="002060"/>
              </a:buClr>
              <a:buFont typeface="Arial"/>
              <a:buChar char="–"/>
              <a:tabLst>
                <a:tab pos="756920" algn="l"/>
              </a:tabLst>
            </a:pPr>
            <a:r>
              <a:rPr lang="en-US" sz="1800" dirty="0">
                <a:solidFill>
                  <a:srgbClr val="002060"/>
                </a:solidFill>
                <a:latin typeface="Calibri" panose="020F0502020204030204" pitchFamily="34" charset="0"/>
                <a:cs typeface="Calibri" panose="020F0502020204030204" pitchFamily="34" charset="0"/>
              </a:rPr>
              <a:t>La</a:t>
            </a:r>
            <a:r>
              <a:rPr lang="en-US" sz="1800" spc="5" dirty="0">
                <a:solidFill>
                  <a:srgbClr val="002060"/>
                </a:solidFill>
                <a:latin typeface="Calibri" panose="020F0502020204030204" pitchFamily="34" charset="0"/>
                <a:cs typeface="Calibri" panose="020F0502020204030204" pitchFamily="34" charset="0"/>
              </a:rPr>
              <a:t>c</a:t>
            </a:r>
            <a:r>
              <a:rPr lang="en-US" sz="1800" dirty="0">
                <a:solidFill>
                  <a:srgbClr val="002060"/>
                </a:solidFill>
                <a:latin typeface="Calibri" panose="020F0502020204030204" pitchFamily="34" charset="0"/>
                <a:cs typeface="Calibri" panose="020F0502020204030204" pitchFamily="34" charset="0"/>
              </a:rPr>
              <a:t>k</a:t>
            </a:r>
            <a:r>
              <a:rPr lang="en-US" sz="1800" spc="-25" dirty="0">
                <a:solidFill>
                  <a:srgbClr val="002060"/>
                </a:solidFill>
                <a:latin typeface="Calibri" panose="020F0502020204030204" pitchFamily="34" charset="0"/>
                <a:cs typeface="Calibri" panose="020F0502020204030204" pitchFamily="34" charset="0"/>
              </a:rPr>
              <a:t> </a:t>
            </a:r>
            <a:r>
              <a:rPr lang="en-US" sz="1800" spc="-5" dirty="0">
                <a:solidFill>
                  <a:srgbClr val="002060"/>
                </a:solidFill>
                <a:latin typeface="Calibri" panose="020F0502020204030204" pitchFamily="34" charset="0"/>
                <a:cs typeface="Calibri" panose="020F0502020204030204" pitchFamily="34" charset="0"/>
              </a:rPr>
              <a:t>i</a:t>
            </a:r>
            <a:r>
              <a:rPr lang="en-US" sz="1800" dirty="0">
                <a:solidFill>
                  <a:srgbClr val="002060"/>
                </a:solidFill>
                <a:latin typeface="Calibri" panose="020F0502020204030204" pitchFamily="34" charset="0"/>
                <a:cs typeface="Calibri" panose="020F0502020204030204" pitchFamily="34" charset="0"/>
              </a:rPr>
              <a:t>ndependent</a:t>
            </a:r>
            <a:r>
              <a:rPr lang="en-US" sz="1800" spc="-50" dirty="0">
                <a:solidFill>
                  <a:srgbClr val="002060"/>
                </a:solidFill>
                <a:latin typeface="Calibri" panose="020F0502020204030204" pitchFamily="34" charset="0"/>
                <a:cs typeface="Calibri" panose="020F0502020204030204" pitchFamily="34" charset="0"/>
              </a:rPr>
              <a:t> </a:t>
            </a:r>
            <a:r>
              <a:rPr lang="en-US" sz="1800" dirty="0">
                <a:solidFill>
                  <a:srgbClr val="002060"/>
                </a:solidFill>
                <a:latin typeface="Calibri" panose="020F0502020204030204" pitchFamily="34" charset="0"/>
                <a:cs typeface="Calibri" panose="020F0502020204030204" pitchFamily="34" charset="0"/>
              </a:rPr>
              <a:t>re</a:t>
            </a:r>
            <a:r>
              <a:rPr lang="en-US" sz="1800" spc="5" dirty="0">
                <a:solidFill>
                  <a:srgbClr val="002060"/>
                </a:solidFill>
                <a:latin typeface="Calibri" panose="020F0502020204030204" pitchFamily="34" charset="0"/>
                <a:cs typeface="Calibri" panose="020F0502020204030204" pitchFamily="34" charset="0"/>
              </a:rPr>
              <a:t>s</a:t>
            </a:r>
            <a:r>
              <a:rPr lang="en-US" sz="1800" dirty="0">
                <a:solidFill>
                  <a:srgbClr val="002060"/>
                </a:solidFill>
                <a:latin typeface="Calibri" panose="020F0502020204030204" pitchFamily="34" charset="0"/>
                <a:cs typeface="Calibri" panose="020F0502020204030204" pitchFamily="34" charset="0"/>
              </a:rPr>
              <a:t>ear</a:t>
            </a:r>
            <a:r>
              <a:rPr lang="en-US" sz="1800" spc="5" dirty="0">
                <a:solidFill>
                  <a:srgbClr val="002060"/>
                </a:solidFill>
                <a:latin typeface="Calibri" panose="020F0502020204030204" pitchFamily="34" charset="0"/>
                <a:cs typeface="Calibri" panose="020F0502020204030204" pitchFamily="34" charset="0"/>
              </a:rPr>
              <a:t>c</a:t>
            </a:r>
            <a:r>
              <a:rPr lang="en-US" sz="1800" dirty="0">
                <a:solidFill>
                  <a:srgbClr val="002060"/>
                </a:solidFill>
                <a:latin typeface="Calibri" panose="020F0502020204030204" pitchFamily="34" charset="0"/>
                <a:cs typeface="Calibri" panose="020F0502020204030204" pitchFamily="34" charset="0"/>
              </a:rPr>
              <a:t>h</a:t>
            </a:r>
            <a:endParaRPr lang="en-US" sz="1800" dirty="0">
              <a:latin typeface="Calibri" panose="020F0502020204030204" pitchFamily="34" charset="0"/>
              <a:cs typeface="Calibri" panose="020F0502020204030204" pitchFamily="34" charset="0"/>
            </a:endParaRPr>
          </a:p>
          <a:p>
            <a:pPr marL="756285" lvl="1" indent="-286385">
              <a:lnSpc>
                <a:spcPct val="100000"/>
              </a:lnSpc>
              <a:spcBef>
                <a:spcPts val="480"/>
              </a:spcBef>
              <a:buClr>
                <a:srgbClr val="002060"/>
              </a:buClr>
              <a:buFont typeface="Arial"/>
              <a:buChar char="–"/>
              <a:tabLst>
                <a:tab pos="756920" algn="l"/>
              </a:tabLst>
            </a:pPr>
            <a:r>
              <a:rPr lang="en-US" sz="1800" spc="5" dirty="0">
                <a:solidFill>
                  <a:srgbClr val="002060"/>
                </a:solidFill>
                <a:latin typeface="Calibri" panose="020F0502020204030204" pitchFamily="34" charset="0"/>
                <a:cs typeface="Calibri" panose="020F0502020204030204" pitchFamily="34" charset="0"/>
              </a:rPr>
              <a:t>N</a:t>
            </a:r>
            <a:r>
              <a:rPr lang="en-US" sz="1800" dirty="0">
                <a:solidFill>
                  <a:srgbClr val="002060"/>
                </a:solidFill>
                <a:latin typeface="Calibri" panose="020F0502020204030204" pitchFamily="34" charset="0"/>
                <a:cs typeface="Calibri" panose="020F0502020204030204" pitchFamily="34" charset="0"/>
              </a:rPr>
              <a:t>o</a:t>
            </a:r>
            <a:r>
              <a:rPr lang="en-US" sz="1800" spc="-15" dirty="0">
                <a:solidFill>
                  <a:srgbClr val="002060"/>
                </a:solidFill>
                <a:latin typeface="Calibri" panose="020F0502020204030204" pitchFamily="34" charset="0"/>
                <a:cs typeface="Calibri" panose="020F0502020204030204" pitchFamily="34" charset="0"/>
              </a:rPr>
              <a:t> </a:t>
            </a:r>
            <a:r>
              <a:rPr lang="en-US" sz="1800" spc="-5" dirty="0">
                <a:solidFill>
                  <a:srgbClr val="002060"/>
                </a:solidFill>
                <a:latin typeface="Calibri" panose="020F0502020204030204" pitchFamily="34" charset="0"/>
                <a:cs typeface="Calibri" panose="020F0502020204030204" pitchFamily="34" charset="0"/>
              </a:rPr>
              <a:t>F</a:t>
            </a:r>
            <a:r>
              <a:rPr lang="en-US" sz="1800" spc="5" dirty="0">
                <a:solidFill>
                  <a:srgbClr val="002060"/>
                </a:solidFill>
                <a:latin typeface="Calibri" panose="020F0502020204030204" pitchFamily="34" charset="0"/>
                <a:cs typeface="Calibri" panose="020F0502020204030204" pitchFamily="34" charset="0"/>
              </a:rPr>
              <a:t>D</a:t>
            </a:r>
            <a:r>
              <a:rPr lang="en-US" sz="1800" dirty="0">
                <a:solidFill>
                  <a:srgbClr val="002060"/>
                </a:solidFill>
                <a:latin typeface="Calibri" panose="020F0502020204030204" pitchFamily="34" charset="0"/>
                <a:cs typeface="Calibri" panose="020F0502020204030204" pitchFamily="34" charset="0"/>
              </a:rPr>
              <a:t>A re</a:t>
            </a:r>
            <a:r>
              <a:rPr lang="en-US" sz="1800" spc="-10" dirty="0">
                <a:solidFill>
                  <a:srgbClr val="002060"/>
                </a:solidFill>
                <a:latin typeface="Calibri" panose="020F0502020204030204" pitchFamily="34" charset="0"/>
                <a:cs typeface="Calibri" panose="020F0502020204030204" pitchFamily="34" charset="0"/>
              </a:rPr>
              <a:t>v</a:t>
            </a:r>
            <a:r>
              <a:rPr lang="en-US" sz="1800" spc="-5" dirty="0">
                <a:solidFill>
                  <a:srgbClr val="002060"/>
                </a:solidFill>
                <a:latin typeface="Calibri" panose="020F0502020204030204" pitchFamily="34" charset="0"/>
                <a:cs typeface="Calibri" panose="020F0502020204030204" pitchFamily="34" charset="0"/>
              </a:rPr>
              <a:t>i</a:t>
            </a:r>
            <a:r>
              <a:rPr lang="en-US" sz="1800" dirty="0">
                <a:solidFill>
                  <a:srgbClr val="002060"/>
                </a:solidFill>
                <a:latin typeface="Calibri" panose="020F0502020204030204" pitchFamily="34" charset="0"/>
                <a:cs typeface="Calibri" panose="020F0502020204030204" pitchFamily="34" charset="0"/>
              </a:rPr>
              <a:t>ew</a:t>
            </a:r>
            <a:endParaRPr lang="en-US" sz="1800" dirty="0">
              <a:latin typeface="Calibri" panose="020F0502020204030204" pitchFamily="34" charset="0"/>
              <a:cs typeface="Calibri" panose="020F0502020204030204" pitchFamily="34" charset="0"/>
            </a:endParaRPr>
          </a:p>
          <a:p>
            <a:pPr marL="355600" marR="522605" indent="-342900">
              <a:lnSpc>
                <a:spcPct val="100000"/>
              </a:lnSpc>
              <a:spcBef>
                <a:spcPts val="570"/>
              </a:spcBef>
              <a:buClr>
                <a:srgbClr val="002060"/>
              </a:buClr>
              <a:buFont typeface="Arial"/>
              <a:buChar char="•"/>
              <a:tabLst>
                <a:tab pos="355600" algn="l"/>
              </a:tabLst>
            </a:pPr>
            <a:r>
              <a:rPr lang="en-US" sz="2000" spc="-5" dirty="0">
                <a:solidFill>
                  <a:srgbClr val="002060"/>
                </a:solidFill>
                <a:latin typeface="Calibri" panose="020F0502020204030204" pitchFamily="34" charset="0"/>
                <a:cs typeface="Calibri" panose="020F0502020204030204" pitchFamily="34" charset="0"/>
              </a:rPr>
              <a:t>199</a:t>
            </a:r>
            <a:r>
              <a:rPr lang="en-US" sz="2000" dirty="0">
                <a:solidFill>
                  <a:srgbClr val="002060"/>
                </a:solidFill>
                <a:latin typeface="Calibri" panose="020F0502020204030204" pitchFamily="34" charset="0"/>
                <a:cs typeface="Calibri" panose="020F0502020204030204" pitchFamily="34" charset="0"/>
              </a:rPr>
              <a:t>6</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Cali</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ni</a:t>
            </a:r>
            <a:r>
              <a:rPr lang="en-US" sz="2000" dirty="0">
                <a:solidFill>
                  <a:srgbClr val="002060"/>
                </a:solidFill>
                <a:latin typeface="Calibri" panose="020F0502020204030204" pitchFamily="34" charset="0"/>
                <a:cs typeface="Calibri" panose="020F0502020204030204" pitchFamily="34" charset="0"/>
              </a:rPr>
              <a:t>a</a:t>
            </a:r>
            <a:r>
              <a:rPr lang="en-US" sz="2000" spc="3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be</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s</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h</a:t>
            </a:r>
            <a:r>
              <a:rPr lang="en-US" sz="2000" dirty="0">
                <a:solidFill>
                  <a:srgbClr val="002060"/>
                </a:solidFill>
                <a:latin typeface="Calibri" panose="020F0502020204030204" pitchFamily="34" charset="0"/>
                <a:cs typeface="Calibri" panose="020F0502020204030204" pitchFamily="34" charset="0"/>
              </a:rPr>
              <a:t>e</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rst</a:t>
            </a:r>
            <a:r>
              <a:rPr lang="en-US" sz="2000" spc="-1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st</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te</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to</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app</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ve m</a:t>
            </a:r>
            <a:r>
              <a:rPr lang="en-US" sz="2000" spc="-5" dirty="0">
                <a:solidFill>
                  <a:srgbClr val="002060"/>
                </a:solidFill>
                <a:latin typeface="Calibri" panose="020F0502020204030204" pitchFamily="34" charset="0"/>
                <a:cs typeface="Calibri" panose="020F0502020204030204" pitchFamily="34" charset="0"/>
              </a:rPr>
              <a:t>edi</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l</a:t>
            </a:r>
            <a:r>
              <a:rPr lang="en-US" sz="2000" spc="2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j</a:t>
            </a:r>
            <a:r>
              <a:rPr lang="en-US" sz="2000" spc="-5" dirty="0">
                <a:solidFill>
                  <a:srgbClr val="002060"/>
                </a:solidFill>
                <a:latin typeface="Calibri" panose="020F0502020204030204" pitchFamily="34" charset="0"/>
                <a:cs typeface="Calibri" panose="020F0502020204030204" pitchFamily="34" charset="0"/>
              </a:rPr>
              <a:t>uana</a:t>
            </a:r>
            <a:endParaRPr lang="en-US" sz="2000" dirty="0">
              <a:latin typeface="Calibri" panose="020F0502020204030204" pitchFamily="34" charset="0"/>
              <a:cs typeface="Calibri" panose="020F0502020204030204" pitchFamily="34" charset="0"/>
            </a:endParaRPr>
          </a:p>
          <a:p>
            <a:pPr marL="355600" marR="483870" indent="-342900">
              <a:lnSpc>
                <a:spcPct val="100000"/>
              </a:lnSpc>
              <a:spcBef>
                <a:spcPts val="575"/>
              </a:spcBef>
              <a:buClr>
                <a:srgbClr val="002060"/>
              </a:buClr>
              <a:buFont typeface="Arial"/>
              <a:buChar char="•"/>
              <a:tabLst>
                <a:tab pos="355600" algn="l"/>
              </a:tabLst>
            </a:pPr>
            <a:r>
              <a:rPr lang="en-US" sz="2000" spc="-5" dirty="0">
                <a:solidFill>
                  <a:srgbClr val="002060"/>
                </a:solidFill>
                <a:latin typeface="Calibri" panose="020F0502020204030204" pitchFamily="34" charset="0"/>
                <a:cs typeface="Calibri" panose="020F0502020204030204" pitchFamily="34" charset="0"/>
              </a:rPr>
              <a:t>201</a:t>
            </a:r>
            <a:r>
              <a:rPr lang="en-US" sz="2000" dirty="0">
                <a:solidFill>
                  <a:srgbClr val="002060"/>
                </a:solidFill>
                <a:latin typeface="Calibri" panose="020F0502020204030204" pitchFamily="34" charset="0"/>
                <a:cs typeface="Calibri" panose="020F0502020204030204" pitchFamily="34" charset="0"/>
              </a:rPr>
              <a:t>8</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FD</a:t>
            </a:r>
            <a:r>
              <a:rPr lang="en-US" sz="2000" dirty="0">
                <a:solidFill>
                  <a:srgbClr val="002060"/>
                </a:solidFill>
                <a:latin typeface="Calibri" panose="020F0502020204030204" pitchFamily="34" charset="0"/>
                <a:cs typeface="Calibri" panose="020F0502020204030204" pitchFamily="34" charset="0"/>
              </a:rPr>
              <a:t>A </a:t>
            </a:r>
            <a:r>
              <a:rPr lang="en-US" sz="2000" spc="-5" dirty="0">
                <a:solidFill>
                  <a:srgbClr val="002060"/>
                </a:solidFill>
                <a:latin typeface="Calibri" panose="020F0502020204030204" pitchFamily="34" charset="0"/>
                <a:cs typeface="Calibri" panose="020F0502020204030204" pitchFamily="34" charset="0"/>
              </a:rPr>
              <a:t>app</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v</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s</a:t>
            </a:r>
            <a:r>
              <a:rPr lang="en-US" sz="2000" spc="15" dirty="0">
                <a:solidFill>
                  <a:srgbClr val="002060"/>
                </a:solidFill>
                <a:latin typeface="Calibri" panose="020F0502020204030204" pitchFamily="34" charset="0"/>
                <a:cs typeface="Calibri" panose="020F0502020204030204" pitchFamily="34" charset="0"/>
              </a:rPr>
              <a:t> </a:t>
            </a:r>
            <a:r>
              <a:rPr lang="en-US" sz="2000" spc="-5" dirty="0" err="1">
                <a:solidFill>
                  <a:srgbClr val="002060"/>
                </a:solidFill>
                <a:latin typeface="Calibri" panose="020F0502020204030204" pitchFamily="34" charset="0"/>
                <a:cs typeface="Calibri" panose="020F0502020204030204" pitchFamily="34" charset="0"/>
              </a:rPr>
              <a:t>Epidiol</a:t>
            </a:r>
            <a:r>
              <a:rPr lang="en-US" sz="2000" spc="5" dirty="0" err="1">
                <a:solidFill>
                  <a:srgbClr val="002060"/>
                </a:solidFill>
                <a:latin typeface="Calibri" panose="020F0502020204030204" pitchFamily="34" charset="0"/>
                <a:cs typeface="Calibri" panose="020F0502020204030204" pitchFamily="34" charset="0"/>
              </a:rPr>
              <a:t>e</a:t>
            </a:r>
            <a:r>
              <a:rPr lang="en-US" sz="2000" dirty="0" err="1">
                <a:solidFill>
                  <a:srgbClr val="002060"/>
                </a:solidFill>
                <a:latin typeface="Calibri" panose="020F0502020204030204" pitchFamily="34" charset="0"/>
                <a:cs typeface="Calibri" panose="020F0502020204030204" pitchFamily="34" charset="0"/>
              </a:rPr>
              <a:t>x</a:t>
            </a:r>
            <a:r>
              <a:rPr lang="en-US" sz="2000" spc="4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annabidiol</a:t>
            </a:r>
            <a:r>
              <a:rPr lang="en-US" sz="2000" dirty="0">
                <a:solidFill>
                  <a:srgbClr val="002060"/>
                </a:solidFill>
                <a:latin typeface="Calibri" panose="020F0502020204030204" pitchFamily="34" charset="0"/>
                <a:cs typeface="Calibri" panose="020F0502020204030204" pitchFamily="34" charset="0"/>
              </a:rPr>
              <a:t>)</a:t>
            </a:r>
            <a:r>
              <a:rPr lang="en-US" sz="2000" spc="5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a:t>
            </a:r>
            <a:r>
              <a:rPr lang="en-US" sz="2000" spc="-5" dirty="0">
                <a:solidFill>
                  <a:srgbClr val="002060"/>
                </a:solidFill>
                <a:latin typeface="Calibri" panose="020F0502020204030204" pitchFamily="34" charset="0"/>
                <a:cs typeface="Calibri" panose="020F0502020204030204" pitchFamily="34" charset="0"/>
              </a:rPr>
              <a:t>CBD</a:t>
            </a:r>
            <a:r>
              <a:rPr lang="en-US" sz="200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l</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olu</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io</a:t>
            </a:r>
            <a:r>
              <a:rPr lang="en-US" sz="2000" dirty="0">
                <a:solidFill>
                  <a:srgbClr val="002060"/>
                </a:solidFill>
                <a:latin typeface="Calibri" panose="020F0502020204030204" pitchFamily="34" charset="0"/>
                <a:cs typeface="Calibri" panose="020F0502020204030204" pitchFamily="34" charset="0"/>
              </a:rPr>
              <a:t>n</a:t>
            </a:r>
            <a:r>
              <a:rPr lang="en-US" sz="2000" spc="1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s</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v</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a:t>
            </a:r>
            <a:r>
              <a:rPr lang="en-US" sz="2000" spc="-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re f</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rms</a:t>
            </a:r>
            <a:r>
              <a:rPr lang="en-US" sz="2000" spc="-2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 epilep</a:t>
            </a:r>
            <a:r>
              <a:rPr lang="en-US" sz="2000" dirty="0">
                <a:solidFill>
                  <a:srgbClr val="002060"/>
                </a:solidFill>
                <a:latin typeface="Calibri" panose="020F0502020204030204" pitchFamily="34" charset="0"/>
                <a:cs typeface="Calibri" panose="020F0502020204030204" pitchFamily="34" charset="0"/>
              </a:rPr>
              <a:t>sy;</a:t>
            </a:r>
            <a:r>
              <a:rPr lang="en-US" sz="2000" spc="30"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3 sy</a:t>
            </a:r>
            <a:r>
              <a:rPr lang="en-US" sz="2000" spc="-5" dirty="0">
                <a:solidFill>
                  <a:srgbClr val="002060"/>
                </a:solidFill>
                <a:latin typeface="Calibri" panose="020F0502020204030204" pitchFamily="34" charset="0"/>
                <a:cs typeface="Calibri" panose="020F0502020204030204" pitchFamily="34" charset="0"/>
              </a:rPr>
              <a:t>n</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he</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i</a:t>
            </a:r>
            <a:r>
              <a:rPr lang="en-US" sz="2000" dirty="0">
                <a:solidFill>
                  <a:srgbClr val="002060"/>
                </a:solidFill>
                <a:latin typeface="Calibri" panose="020F0502020204030204" pitchFamily="34" charset="0"/>
                <a:cs typeface="Calibri" panose="020F0502020204030204" pitchFamily="34" charset="0"/>
              </a:rPr>
              <a:t>c c</a:t>
            </a:r>
            <a:r>
              <a:rPr lang="en-US" sz="2000" spc="-5" dirty="0">
                <a:solidFill>
                  <a:srgbClr val="002060"/>
                </a:solidFill>
                <a:latin typeface="Calibri" panose="020F0502020204030204" pitchFamily="34" charset="0"/>
                <a:cs typeface="Calibri" panose="020F0502020204030204" pitchFamily="34" charset="0"/>
              </a:rPr>
              <a:t>annabis</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ela</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d</a:t>
            </a:r>
            <a:r>
              <a:rPr lang="en-US" sz="2000" spc="3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d</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u</a:t>
            </a:r>
            <a:r>
              <a:rPr lang="en-US" sz="2000" dirty="0">
                <a:solidFill>
                  <a:srgbClr val="002060"/>
                </a:solidFill>
                <a:latin typeface="Calibri" panose="020F0502020204030204" pitchFamily="34" charset="0"/>
                <a:cs typeface="Calibri" panose="020F0502020204030204" pitchFamily="34" charset="0"/>
              </a:rPr>
              <a:t>g</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p</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odu</a:t>
            </a:r>
            <a:r>
              <a:rPr lang="en-US" sz="2000" dirty="0">
                <a:solidFill>
                  <a:srgbClr val="002060"/>
                </a:solidFill>
                <a:latin typeface="Calibri" panose="020F0502020204030204" pitchFamily="34" charset="0"/>
                <a:cs typeface="Calibri" panose="020F0502020204030204" pitchFamily="34" charset="0"/>
              </a:rPr>
              <a:t>cts</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ollow</a:t>
            </a:r>
            <a:endParaRPr lang="en-US" sz="2000" dirty="0">
              <a:latin typeface="Calibri" panose="020F0502020204030204" pitchFamily="34" charset="0"/>
              <a:cs typeface="Calibri" panose="020F0502020204030204" pitchFamily="34" charset="0"/>
            </a:endParaRPr>
          </a:p>
          <a:p>
            <a:pPr marL="355600" marR="573405" indent="-342900">
              <a:lnSpc>
                <a:spcPct val="100000"/>
              </a:lnSpc>
              <a:spcBef>
                <a:spcPts val="575"/>
              </a:spcBef>
              <a:buClr>
                <a:srgbClr val="002060"/>
              </a:buClr>
              <a:buFont typeface="Arial"/>
              <a:buChar char="•"/>
              <a:tabLst>
                <a:tab pos="355600" algn="l"/>
              </a:tabLst>
            </a:pPr>
            <a:r>
              <a:rPr lang="en-US" sz="2000" spc="-5" dirty="0">
                <a:solidFill>
                  <a:srgbClr val="002060"/>
                </a:solidFill>
                <a:latin typeface="Calibri" panose="020F0502020204030204" pitchFamily="34" charset="0"/>
                <a:cs typeface="Calibri" panose="020F0502020204030204" pitchFamily="34" charset="0"/>
              </a:rPr>
              <a:t>Al</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st</a:t>
            </a:r>
            <a:r>
              <a:rPr lang="en-US" sz="2000" spc="5" dirty="0">
                <a:solidFill>
                  <a:srgbClr val="002060"/>
                </a:solidFill>
                <a:latin typeface="Calibri" panose="020F0502020204030204" pitchFamily="34" charset="0"/>
                <a:cs typeface="Calibri" panose="020F0502020204030204" pitchFamily="34" charset="0"/>
              </a:rPr>
              <a:t> t</a:t>
            </a:r>
            <a:r>
              <a:rPr lang="en-US" sz="2000" spc="-5" dirty="0">
                <a:solidFill>
                  <a:srgbClr val="002060"/>
                </a:solidFill>
                <a:latin typeface="Calibri" panose="020F0502020204030204" pitchFamily="34" charset="0"/>
                <a:cs typeface="Calibri" panose="020F0502020204030204" pitchFamily="34" charset="0"/>
              </a:rPr>
              <a:t>h</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e</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de</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ade</a:t>
            </a:r>
            <a:r>
              <a:rPr lang="en-US" sz="2000" dirty="0">
                <a:solidFill>
                  <a:srgbClr val="002060"/>
                </a:solidFill>
                <a:latin typeface="Calibri" panose="020F0502020204030204" pitchFamily="34" charset="0"/>
                <a:cs typeface="Calibri" panose="020F0502020204030204" pitchFamily="34" charset="0"/>
              </a:rPr>
              <a:t>s</a:t>
            </a:r>
            <a:r>
              <a:rPr lang="en-US" sz="2000" spc="2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f</a:t>
            </a:r>
            <a:r>
              <a:rPr lang="en-US" sz="2000" spc="-5" dirty="0">
                <a:solidFill>
                  <a:srgbClr val="002060"/>
                </a:solidFill>
                <a:latin typeface="Calibri" panose="020F0502020204030204" pitchFamily="34" charset="0"/>
                <a:cs typeface="Calibri" panose="020F0502020204030204" pitchFamily="34" charset="0"/>
              </a:rPr>
              <a:t> ad</a:t>
            </a:r>
            <a:r>
              <a:rPr lang="en-US" sz="2000" dirty="0">
                <a:solidFill>
                  <a:srgbClr val="002060"/>
                </a:solidFill>
                <a:latin typeface="Calibri" panose="020F0502020204030204" pitchFamily="34" charset="0"/>
                <a:cs typeface="Calibri" panose="020F0502020204030204" pitchFamily="34" charset="0"/>
              </a:rPr>
              <a:t>v</a:t>
            </a:r>
            <a:r>
              <a:rPr lang="en-US" sz="2000" spc="-5" dirty="0">
                <a:solidFill>
                  <a:srgbClr val="002060"/>
                </a:solidFill>
                <a:latin typeface="Calibri" panose="020F0502020204030204" pitchFamily="34" charset="0"/>
                <a:cs typeface="Calibri" panose="020F0502020204030204" pitchFamily="34" charset="0"/>
              </a:rPr>
              <a:t>o</a:t>
            </a:r>
            <a:r>
              <a:rPr lang="en-US" sz="2000" dirty="0">
                <a:solidFill>
                  <a:srgbClr val="002060"/>
                </a:solidFill>
                <a:latin typeface="Calibri" panose="020F0502020204030204" pitchFamily="34" charset="0"/>
                <a:cs typeface="Calibri" panose="020F0502020204030204" pitchFamily="34" charset="0"/>
              </a:rPr>
              <a:t>c</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cy</a:t>
            </a:r>
            <a:r>
              <a:rPr lang="en-US" sz="2000" spc="15"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an</a:t>
            </a:r>
            <a:r>
              <a:rPr lang="en-US" sz="2000" dirty="0">
                <a:solidFill>
                  <a:srgbClr val="002060"/>
                </a:solidFill>
                <a:latin typeface="Calibri" panose="020F0502020204030204" pitchFamily="34" charset="0"/>
                <a:cs typeface="Calibri" panose="020F0502020204030204" pitchFamily="34" charset="0"/>
              </a:rPr>
              <a:t>d m</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rk</a:t>
            </a:r>
            <a:r>
              <a:rPr lang="en-US" sz="2000" spc="-5" dirty="0">
                <a:solidFill>
                  <a:srgbClr val="002060"/>
                </a:solidFill>
                <a:latin typeface="Calibri" panose="020F0502020204030204" pitchFamily="34" charset="0"/>
                <a:cs typeface="Calibri" panose="020F0502020204030204" pitchFamily="34" charset="0"/>
              </a:rPr>
              <a:t>e</a:t>
            </a:r>
            <a:r>
              <a:rPr lang="en-US" sz="2000" dirty="0">
                <a:solidFill>
                  <a:srgbClr val="002060"/>
                </a:solidFill>
                <a:latin typeface="Calibri" panose="020F0502020204030204" pitchFamily="34" charset="0"/>
                <a:cs typeface="Calibri" panose="020F0502020204030204" pitchFamily="34" charset="0"/>
              </a:rPr>
              <a:t>t</a:t>
            </a:r>
            <a:r>
              <a:rPr lang="en-US" sz="2000" spc="-5" dirty="0">
                <a:solidFill>
                  <a:srgbClr val="002060"/>
                </a:solidFill>
                <a:latin typeface="Calibri" panose="020F0502020204030204" pitchFamily="34" charset="0"/>
                <a:cs typeface="Calibri" panose="020F0502020204030204" pitchFamily="34" charset="0"/>
              </a:rPr>
              <a:t>ing </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eb</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ande</a:t>
            </a:r>
            <a:r>
              <a:rPr lang="en-US" sz="2000" dirty="0">
                <a:solidFill>
                  <a:srgbClr val="002060"/>
                </a:solidFill>
                <a:latin typeface="Calibri" panose="020F0502020204030204" pitchFamily="34" charset="0"/>
                <a:cs typeface="Calibri" panose="020F0502020204030204" pitchFamily="34" charset="0"/>
              </a:rPr>
              <a:t>d</a:t>
            </a:r>
            <a:r>
              <a:rPr lang="en-US" sz="2000" spc="25" dirty="0">
                <a:solidFill>
                  <a:srgbClr val="002060"/>
                </a:solidFill>
                <a:latin typeface="Calibri" panose="020F0502020204030204" pitchFamily="34" charset="0"/>
                <a:cs typeface="Calibri" panose="020F0502020204030204" pitchFamily="34" charset="0"/>
              </a:rPr>
              <a:t> </a:t>
            </a:r>
            <a:r>
              <a:rPr lang="en-US" sz="2000" dirty="0">
                <a:solidFill>
                  <a:srgbClr val="002060"/>
                </a:solidFill>
                <a:latin typeface="Calibri" panose="020F0502020204030204" pitchFamily="34" charset="0"/>
                <a:cs typeface="Calibri" panose="020F0502020204030204" pitchFamily="34" charset="0"/>
              </a:rPr>
              <a:t>m</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i</a:t>
            </a:r>
            <a:r>
              <a:rPr lang="en-US" sz="2000" spc="5" dirty="0">
                <a:solidFill>
                  <a:srgbClr val="002060"/>
                </a:solidFill>
                <a:latin typeface="Calibri" panose="020F0502020204030204" pitchFamily="34" charset="0"/>
                <a:cs typeface="Calibri" panose="020F0502020204030204" pitchFamily="34" charset="0"/>
              </a:rPr>
              <a:t>j</a:t>
            </a:r>
            <a:r>
              <a:rPr lang="en-US" sz="2000" spc="-5" dirty="0">
                <a:solidFill>
                  <a:srgbClr val="002060"/>
                </a:solidFill>
                <a:latin typeface="Calibri" panose="020F0502020204030204" pitchFamily="34" charset="0"/>
                <a:cs typeface="Calibri" panose="020F0502020204030204" pitchFamily="34" charset="0"/>
              </a:rPr>
              <a:t>uan</a:t>
            </a:r>
            <a:r>
              <a:rPr lang="en-US" sz="2000" dirty="0">
                <a:solidFill>
                  <a:srgbClr val="002060"/>
                </a:solidFill>
                <a:latin typeface="Calibri" panose="020F0502020204030204" pitchFamily="34" charset="0"/>
                <a:cs typeface="Calibri" panose="020F0502020204030204" pitchFamily="34" charset="0"/>
              </a:rPr>
              <a:t>a</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a</a:t>
            </a:r>
            <a:r>
              <a:rPr lang="en-US" sz="2000" dirty="0">
                <a:solidFill>
                  <a:srgbClr val="002060"/>
                </a:solidFill>
                <a:latin typeface="Calibri" panose="020F0502020204030204" pitchFamily="34" charset="0"/>
                <a:cs typeface="Calibri" panose="020F0502020204030204" pitchFamily="34" charset="0"/>
              </a:rPr>
              <a:t>s a </a:t>
            </a:r>
            <a:r>
              <a:rPr lang="en-US" sz="2000" spc="-5" dirty="0">
                <a:solidFill>
                  <a:srgbClr val="002060"/>
                </a:solidFill>
                <a:latin typeface="Calibri" panose="020F0502020204030204" pitchFamily="34" charset="0"/>
                <a:cs typeface="Calibri" panose="020F0502020204030204" pitchFamily="34" charset="0"/>
              </a:rPr>
              <a:t>heal</a:t>
            </a:r>
            <a:r>
              <a:rPr lang="en-US" sz="2000" dirty="0">
                <a:solidFill>
                  <a:srgbClr val="002060"/>
                </a:solidFill>
                <a:latin typeface="Calibri" panose="020F0502020204030204" pitchFamily="34" charset="0"/>
                <a:cs typeface="Calibri" panose="020F0502020204030204" pitchFamily="34" charset="0"/>
              </a:rPr>
              <a:t>th</a:t>
            </a:r>
            <a:r>
              <a:rPr lang="en-US" sz="2000" spc="10" dirty="0">
                <a:solidFill>
                  <a:srgbClr val="002060"/>
                </a:solidFill>
                <a:latin typeface="Calibri" panose="020F0502020204030204" pitchFamily="34" charset="0"/>
                <a:cs typeface="Calibri" panose="020F0502020204030204" pitchFamily="34" charset="0"/>
              </a:rPr>
              <a:t> </a:t>
            </a:r>
            <a:r>
              <a:rPr lang="en-US" sz="2000" spc="-5" dirty="0">
                <a:solidFill>
                  <a:srgbClr val="002060"/>
                </a:solidFill>
                <a:latin typeface="Calibri" panose="020F0502020204030204" pitchFamily="34" charset="0"/>
                <a:cs typeface="Calibri" panose="020F0502020204030204" pitchFamily="34" charset="0"/>
              </a:rPr>
              <a:t>p</a:t>
            </a:r>
            <a:r>
              <a:rPr lang="en-US" sz="2000" dirty="0">
                <a:solidFill>
                  <a:srgbClr val="002060"/>
                </a:solidFill>
                <a:latin typeface="Calibri" panose="020F0502020204030204" pitchFamily="34" charset="0"/>
                <a:cs typeface="Calibri" panose="020F0502020204030204" pitchFamily="34" charset="0"/>
              </a:rPr>
              <a:t>r</a:t>
            </a:r>
            <a:r>
              <a:rPr lang="en-US" sz="2000" spc="-5" dirty="0">
                <a:solidFill>
                  <a:srgbClr val="002060"/>
                </a:solidFill>
                <a:latin typeface="Calibri" panose="020F0502020204030204" pitchFamily="34" charset="0"/>
                <a:cs typeface="Calibri" panose="020F0502020204030204" pitchFamily="34" charset="0"/>
              </a:rPr>
              <a:t>odu</a:t>
            </a:r>
            <a:r>
              <a:rPr lang="en-US" sz="2000" dirty="0">
                <a:solidFill>
                  <a:srgbClr val="002060"/>
                </a:solidFill>
                <a:latin typeface="Calibri" panose="020F0502020204030204" pitchFamily="34" charset="0"/>
                <a:cs typeface="Calibri" panose="020F0502020204030204" pitchFamily="34" charset="0"/>
              </a:rPr>
              <a:t>ct</a:t>
            </a:r>
            <a:endParaRPr lang="en-US" sz="2000" dirty="0">
              <a:latin typeface="Calibri" panose="020F0502020204030204" pitchFamily="34" charset="0"/>
              <a:cs typeface="Calibri" panose="020F0502020204030204" pitchFamily="34" charset="0"/>
            </a:endParaRPr>
          </a:p>
          <a:p>
            <a:pPr marL="2365375">
              <a:lnSpc>
                <a:spcPct val="100000"/>
              </a:lnSpc>
              <a:spcBef>
                <a:spcPts val="655"/>
              </a:spcBef>
            </a:pPr>
            <a:r>
              <a:rPr lang="en-US" b="1" spc="-30" dirty="0">
                <a:solidFill>
                  <a:srgbClr val="FF0000"/>
                </a:solidFill>
                <a:latin typeface="Calibri" panose="020F0502020204030204" pitchFamily="34" charset="0"/>
                <a:cs typeface="Calibri" panose="020F0502020204030204" pitchFamily="34" charset="0"/>
              </a:rPr>
              <a:t>Am</a:t>
            </a:r>
            <a:r>
              <a:rPr lang="en-US" b="1" spc="-15" dirty="0">
                <a:solidFill>
                  <a:srgbClr val="FF0000"/>
                </a:solidFill>
                <a:latin typeface="Calibri" panose="020F0502020204030204" pitchFamily="34" charset="0"/>
                <a:cs typeface="Calibri" panose="020F0502020204030204" pitchFamily="34" charset="0"/>
              </a:rPr>
              <a:t>e</a:t>
            </a:r>
            <a:r>
              <a:rPr lang="en-US" b="1" spc="-10" dirty="0">
                <a:solidFill>
                  <a:srgbClr val="FF0000"/>
                </a:solidFill>
                <a:latin typeface="Calibri" panose="020F0502020204030204" pitchFamily="34" charset="0"/>
                <a:cs typeface="Calibri" panose="020F0502020204030204" pitchFamily="34" charset="0"/>
              </a:rPr>
              <a:t>ri</a:t>
            </a:r>
            <a:r>
              <a:rPr lang="en-US" b="1" spc="-15" dirty="0">
                <a:solidFill>
                  <a:srgbClr val="FF0000"/>
                </a:solidFill>
                <a:latin typeface="Calibri" panose="020F0502020204030204" pitchFamily="34" charset="0"/>
                <a:cs typeface="Calibri" panose="020F0502020204030204" pitchFamily="34" charset="0"/>
              </a:rPr>
              <a:t>ca</a:t>
            </a:r>
            <a:r>
              <a:rPr lang="en-US" b="1" spc="-30" dirty="0">
                <a:solidFill>
                  <a:srgbClr val="FF0000"/>
                </a:solidFill>
                <a:latin typeface="Calibri" panose="020F0502020204030204" pitchFamily="34" charset="0"/>
                <a:cs typeface="Calibri" panose="020F0502020204030204" pitchFamily="34" charset="0"/>
              </a:rPr>
              <a:t>n</a:t>
            </a:r>
            <a:r>
              <a:rPr lang="en-US" b="1" spc="-20" dirty="0">
                <a:solidFill>
                  <a:srgbClr val="FF0000"/>
                </a:solidFill>
                <a:latin typeface="Calibri" panose="020F0502020204030204" pitchFamily="34" charset="0"/>
                <a:cs typeface="Calibri" panose="020F0502020204030204" pitchFamily="34" charset="0"/>
              </a:rPr>
              <a:t>s</a:t>
            </a:r>
            <a:r>
              <a:rPr lang="en-US" b="1" spc="15" dirty="0">
                <a:solidFill>
                  <a:srgbClr val="FF0000"/>
                </a:solidFill>
                <a:latin typeface="Calibri" panose="020F0502020204030204" pitchFamily="34" charset="0"/>
                <a:cs typeface="Calibri" panose="020F0502020204030204" pitchFamily="34" charset="0"/>
              </a:rPr>
              <a:t> </a:t>
            </a:r>
            <a:r>
              <a:rPr lang="en-US" b="1" spc="-5" dirty="0">
                <a:solidFill>
                  <a:srgbClr val="FF0000"/>
                </a:solidFill>
                <a:latin typeface="Calibri" panose="020F0502020204030204" pitchFamily="34" charset="0"/>
                <a:cs typeface="Calibri" panose="020F0502020204030204" pitchFamily="34" charset="0"/>
              </a:rPr>
              <a:t>t</a:t>
            </a:r>
            <a:r>
              <a:rPr lang="en-US" b="1" spc="-25" dirty="0">
                <a:solidFill>
                  <a:srgbClr val="FF0000"/>
                </a:solidFill>
                <a:latin typeface="Calibri" panose="020F0502020204030204" pitchFamily="34" charset="0"/>
                <a:cs typeface="Calibri" panose="020F0502020204030204" pitchFamily="34" charset="0"/>
              </a:rPr>
              <a:t>h</a:t>
            </a:r>
            <a:r>
              <a:rPr lang="en-US" b="1" spc="-10" dirty="0">
                <a:solidFill>
                  <a:srgbClr val="FF0000"/>
                </a:solidFill>
                <a:latin typeface="Calibri" panose="020F0502020204030204" pitchFamily="34" charset="0"/>
                <a:cs typeface="Calibri" panose="020F0502020204030204" pitchFamily="34" charset="0"/>
              </a:rPr>
              <a:t>i</a:t>
            </a:r>
            <a:r>
              <a:rPr lang="en-US" b="1" spc="-25" dirty="0">
                <a:solidFill>
                  <a:srgbClr val="FF0000"/>
                </a:solidFill>
                <a:latin typeface="Calibri" panose="020F0502020204030204" pitchFamily="34" charset="0"/>
                <a:cs typeface="Calibri" panose="020F0502020204030204" pitchFamily="34" charset="0"/>
              </a:rPr>
              <a:t>n</a:t>
            </a:r>
            <a:r>
              <a:rPr lang="en-US" b="1" spc="-20" dirty="0">
                <a:solidFill>
                  <a:srgbClr val="FF0000"/>
                </a:solidFill>
                <a:latin typeface="Calibri" panose="020F0502020204030204" pitchFamily="34" charset="0"/>
                <a:cs typeface="Calibri" panose="020F0502020204030204" pitchFamily="34" charset="0"/>
              </a:rPr>
              <a:t>k</a:t>
            </a:r>
            <a:r>
              <a:rPr lang="en-US" b="1" spc="15" dirty="0">
                <a:solidFill>
                  <a:srgbClr val="FF0000"/>
                </a:solidFill>
                <a:latin typeface="Calibri" panose="020F0502020204030204" pitchFamily="34" charset="0"/>
                <a:cs typeface="Calibri" panose="020F0502020204030204" pitchFamily="34" charset="0"/>
              </a:rPr>
              <a:t> </a:t>
            </a:r>
            <a:r>
              <a:rPr lang="en-US" b="1" spc="-25" dirty="0">
                <a:solidFill>
                  <a:srgbClr val="FF0000"/>
                </a:solidFill>
                <a:latin typeface="Calibri" panose="020F0502020204030204" pitchFamily="34" charset="0"/>
                <a:cs typeface="Calibri" panose="020F0502020204030204" pitchFamily="34" charset="0"/>
              </a:rPr>
              <a:t>h</a:t>
            </a:r>
            <a:r>
              <a:rPr lang="en-US" b="1" spc="-15" dirty="0">
                <a:solidFill>
                  <a:srgbClr val="FF0000"/>
                </a:solidFill>
                <a:latin typeface="Calibri" panose="020F0502020204030204" pitchFamily="34" charset="0"/>
                <a:cs typeface="Calibri" panose="020F0502020204030204" pitchFamily="34" charset="0"/>
              </a:rPr>
              <a:t>ea</a:t>
            </a:r>
            <a:r>
              <a:rPr lang="en-US" b="1" spc="-10" dirty="0">
                <a:solidFill>
                  <a:srgbClr val="FF0000"/>
                </a:solidFill>
                <a:latin typeface="Calibri" panose="020F0502020204030204" pitchFamily="34" charset="0"/>
                <a:cs typeface="Calibri" panose="020F0502020204030204" pitchFamily="34" charset="0"/>
              </a:rPr>
              <a:t>l</a:t>
            </a:r>
            <a:r>
              <a:rPr lang="en-US" b="1" spc="-5" dirty="0">
                <a:solidFill>
                  <a:srgbClr val="FF0000"/>
                </a:solidFill>
                <a:latin typeface="Calibri" panose="020F0502020204030204" pitchFamily="34" charset="0"/>
                <a:cs typeface="Calibri" panose="020F0502020204030204" pitchFamily="34" charset="0"/>
              </a:rPr>
              <a:t>t</a:t>
            </a:r>
            <a:r>
              <a:rPr lang="en-US" b="1" spc="-25" dirty="0">
                <a:solidFill>
                  <a:srgbClr val="FF0000"/>
                </a:solidFill>
                <a:latin typeface="Calibri" panose="020F0502020204030204" pitchFamily="34" charset="0"/>
                <a:cs typeface="Calibri" panose="020F0502020204030204" pitchFamily="34" charset="0"/>
              </a:rPr>
              <a:t>h</a:t>
            </a:r>
            <a:r>
              <a:rPr lang="en-US" b="1" spc="-20" dirty="0">
                <a:solidFill>
                  <a:srgbClr val="FF0000"/>
                </a:solidFill>
                <a:latin typeface="Calibri" panose="020F0502020204030204" pitchFamily="34" charset="0"/>
                <a:cs typeface="Calibri" panose="020F0502020204030204" pitchFamily="34" charset="0"/>
              </a:rPr>
              <a:t>y</a:t>
            </a:r>
            <a:r>
              <a:rPr lang="en-US" b="1" spc="30" dirty="0">
                <a:solidFill>
                  <a:srgbClr val="FF0000"/>
                </a:solidFill>
                <a:latin typeface="Calibri" panose="020F0502020204030204" pitchFamily="34" charset="0"/>
                <a:cs typeface="Calibri" panose="020F0502020204030204" pitchFamily="34" charset="0"/>
              </a:rPr>
              <a:t> </a:t>
            </a:r>
            <a:r>
              <a:rPr lang="en-US" b="1" spc="-20" dirty="0">
                <a:solidFill>
                  <a:srgbClr val="FF0000"/>
                </a:solidFill>
                <a:latin typeface="Calibri" panose="020F0502020204030204" pitchFamily="34" charset="0"/>
                <a:cs typeface="Calibri" panose="020F0502020204030204" pitchFamily="34" charset="0"/>
              </a:rPr>
              <a:t>=</a:t>
            </a:r>
            <a:r>
              <a:rPr lang="en-US" b="1" dirty="0">
                <a:solidFill>
                  <a:srgbClr val="FF0000"/>
                </a:solidFill>
                <a:latin typeface="Calibri" panose="020F0502020204030204" pitchFamily="34" charset="0"/>
                <a:cs typeface="Calibri" panose="020F0502020204030204" pitchFamily="34" charset="0"/>
              </a:rPr>
              <a:t> </a:t>
            </a:r>
            <a:r>
              <a:rPr lang="en-US" b="1" spc="-10" dirty="0">
                <a:solidFill>
                  <a:srgbClr val="FF0000"/>
                </a:solidFill>
                <a:latin typeface="Calibri" panose="020F0502020204030204" pitchFamily="34" charset="0"/>
                <a:cs typeface="Calibri" panose="020F0502020204030204" pitchFamily="34" charset="0"/>
              </a:rPr>
              <a:t>safe</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815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2B6E0-8AA1-C69F-EE9F-9BE637EAC2E2}"/>
              </a:ext>
            </a:extLst>
          </p:cNvPr>
          <p:cNvSpPr>
            <a:spLocks noGrp="1"/>
          </p:cNvSpPr>
          <p:nvPr>
            <p:ph type="title"/>
          </p:nvPr>
        </p:nvSpPr>
        <p:spPr/>
        <p:txBody>
          <a:bodyPr/>
          <a:lstStyle/>
          <a:p>
            <a:r>
              <a:rPr lang="en-US" dirty="0">
                <a:solidFill>
                  <a:schemeClr val="tx1"/>
                </a:solidFill>
              </a:rPr>
              <a:t>The Magic Elixir</a:t>
            </a:r>
          </a:p>
        </p:txBody>
      </p:sp>
      <p:sp>
        <p:nvSpPr>
          <p:cNvPr id="3" name="Content Placeholder 2">
            <a:extLst>
              <a:ext uri="{FF2B5EF4-FFF2-40B4-BE49-F238E27FC236}">
                <a16:creationId xmlns:a16="http://schemas.microsoft.com/office/drawing/2014/main" id="{AAA9376D-1C6C-6B8C-7580-F9E44EEF81E6}"/>
              </a:ext>
            </a:extLst>
          </p:cNvPr>
          <p:cNvSpPr>
            <a:spLocks noGrp="1"/>
          </p:cNvSpPr>
          <p:nvPr>
            <p:ph sz="half" idx="1"/>
          </p:nvPr>
        </p:nvSpPr>
        <p:spPr/>
        <p:txBody>
          <a:bodyPr/>
          <a:lstStyle/>
          <a:p>
            <a:r>
              <a:rPr lang="en-US" dirty="0">
                <a:latin typeface="Calibri" panose="020F0502020204030204" pitchFamily="34" charset="0"/>
                <a:cs typeface="Calibri" panose="020F0502020204030204" pitchFamily="34" charset="0"/>
              </a:rPr>
              <a:t>Haven't we gone down this road before?</a:t>
            </a:r>
          </a:p>
        </p:txBody>
      </p:sp>
      <p:pic>
        <p:nvPicPr>
          <p:cNvPr id="6" name="Content Placeholder 5" descr="Six pins pointed on several spots on a road map">
            <a:extLst>
              <a:ext uri="{FF2B5EF4-FFF2-40B4-BE49-F238E27FC236}">
                <a16:creationId xmlns:a16="http://schemas.microsoft.com/office/drawing/2014/main" id="{EDE0F0D4-DB37-147D-65AB-2207A9583D5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97600" y="2574280"/>
            <a:ext cx="5080000" cy="3385839"/>
          </a:xfrm>
        </p:spPr>
      </p:pic>
    </p:spTree>
    <p:extLst>
      <p:ext uri="{BB962C8B-B14F-4D97-AF65-F5344CB8AC3E}">
        <p14:creationId xmlns:p14="http://schemas.microsoft.com/office/powerpoint/2010/main" val="3630977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mage result for cannabis advertising on social media">
            <a:extLst>
              <a:ext uri="{FF2B5EF4-FFF2-40B4-BE49-F238E27FC236}">
                <a16:creationId xmlns:a16="http://schemas.microsoft.com/office/drawing/2014/main" id="{DDC16607-8B41-4B9C-AC96-93EF4BEFA4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6275" y="2079625"/>
            <a:ext cx="4002088" cy="257175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Image result for cannabis advertising on social media">
            <a:extLst>
              <a:ext uri="{FF2B5EF4-FFF2-40B4-BE49-F238E27FC236}">
                <a16:creationId xmlns:a16="http://schemas.microsoft.com/office/drawing/2014/main" id="{5BDD9F4A-8614-434A-B25D-2BCE018D17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275" y="4708525"/>
            <a:ext cx="1663700" cy="1701800"/>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Image result for colorado marijuana festivals">
            <a:extLst>
              <a:ext uri="{FF2B5EF4-FFF2-40B4-BE49-F238E27FC236}">
                <a16:creationId xmlns:a16="http://schemas.microsoft.com/office/drawing/2014/main" id="{4A091B78-80A3-428C-9E01-B20397DEA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38" y="4708525"/>
            <a:ext cx="2282825" cy="1701800"/>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Image result for media and marijuana normalization">
            <a:extLst>
              <a:ext uri="{FF2B5EF4-FFF2-40B4-BE49-F238E27FC236}">
                <a16:creationId xmlns:a16="http://schemas.microsoft.com/office/drawing/2014/main" id="{D1D7CEBA-4AC4-4573-9B06-6D8BD1B462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5513" y="2079625"/>
            <a:ext cx="1839913" cy="1785938"/>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Image result for marijuana parades">
            <a:extLst>
              <a:ext uri="{FF2B5EF4-FFF2-40B4-BE49-F238E27FC236}">
                <a16:creationId xmlns:a16="http://schemas.microsoft.com/office/drawing/2014/main" id="{5FA5456D-FF01-4D3E-B38E-2CED279658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2575" y="2079625"/>
            <a:ext cx="2344738" cy="1785938"/>
          </a:xfrm>
          <a:prstGeom prst="rect">
            <a:avLst/>
          </a:prstGeom>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BFCA09-BF20-44D9-AE34-0BAA9514A1F3}"/>
              </a:ext>
            </a:extLst>
          </p:cNvPr>
          <p:cNvPicPr>
            <a:picLocks noChangeAspect="1"/>
          </p:cNvPicPr>
          <p:nvPr/>
        </p:nvPicPr>
        <p:blipFill>
          <a:blip r:embed="rId8"/>
          <a:stretch>
            <a:fillRect/>
          </a:stretch>
        </p:blipFill>
        <p:spPr>
          <a:xfrm>
            <a:off x="6005513" y="3922713"/>
            <a:ext cx="4241800" cy="160338"/>
          </a:xfrm>
          <a:prstGeom prst="rect">
            <a:avLst/>
          </a:prstGeom>
        </p:spPr>
      </p:pic>
      <p:pic>
        <p:nvPicPr>
          <p:cNvPr id="4" name="Picture 3">
            <a:extLst>
              <a:ext uri="{FF2B5EF4-FFF2-40B4-BE49-F238E27FC236}">
                <a16:creationId xmlns:a16="http://schemas.microsoft.com/office/drawing/2014/main" id="{2B6C4E5E-7824-4337-80AD-24F5EE8E4A1A}"/>
              </a:ext>
            </a:extLst>
          </p:cNvPr>
          <p:cNvPicPr>
            <a:picLocks noChangeAspect="1"/>
          </p:cNvPicPr>
          <p:nvPr/>
        </p:nvPicPr>
        <p:blipFill>
          <a:blip r:embed="rId9"/>
          <a:stretch>
            <a:fillRect/>
          </a:stretch>
        </p:blipFill>
        <p:spPr>
          <a:xfrm>
            <a:off x="6005513" y="4140200"/>
            <a:ext cx="4241800" cy="2271713"/>
          </a:xfrm>
          <a:prstGeom prst="rect">
            <a:avLst/>
          </a:prstGeom>
        </p:spPr>
      </p:pic>
      <p:sp>
        <p:nvSpPr>
          <p:cNvPr id="2" name="Title 1">
            <a:extLst>
              <a:ext uri="{FF2B5EF4-FFF2-40B4-BE49-F238E27FC236}">
                <a16:creationId xmlns:a16="http://schemas.microsoft.com/office/drawing/2014/main" id="{3B308E25-F638-45DD-85F9-E05BE6CEB6FF}"/>
              </a:ext>
            </a:extLst>
          </p:cNvPr>
          <p:cNvSpPr>
            <a:spLocks noGrp="1"/>
          </p:cNvSpPr>
          <p:nvPr>
            <p:ph type="title"/>
          </p:nvPr>
        </p:nvSpPr>
        <p:spPr>
          <a:xfrm>
            <a:off x="883920" y="548640"/>
            <a:ext cx="8458200" cy="1291590"/>
          </a:xfrm>
        </p:spPr>
        <p:txBody>
          <a:bodyPr wrap="square" anchor="ctr">
            <a:normAutofit/>
          </a:bodyPr>
          <a:lstStyle/>
          <a:p>
            <a:r>
              <a:rPr lang="en-US" b="1" dirty="0">
                <a:solidFill>
                  <a:schemeClr val="tx1"/>
                </a:solidFill>
              </a:rPr>
              <a:t>It’s everywhere…</a:t>
            </a:r>
          </a:p>
        </p:txBody>
      </p:sp>
    </p:spTree>
    <p:extLst>
      <p:ext uri="{BB962C8B-B14F-4D97-AF65-F5344CB8AC3E}">
        <p14:creationId xmlns:p14="http://schemas.microsoft.com/office/powerpoint/2010/main" val="1913559939"/>
      </p:ext>
    </p:extLst>
  </p:cSld>
  <p:clrMapOvr>
    <a:masterClrMapping/>
  </p:clrMapOvr>
  <p:transition spd="med"/>
</p:sld>
</file>

<file path=ppt/theme/theme1.xml><?xml version="1.0" encoding="utf-8"?>
<a:theme xmlns:a="http://schemas.openxmlformats.org/drawingml/2006/main" name="Caron Corporate PowerPoint template">
  <a:themeElements>
    <a:clrScheme name="">
      <a:dk1>
        <a:srgbClr val="000066"/>
      </a:dk1>
      <a:lt1>
        <a:srgbClr val="FFFFFF"/>
      </a:lt1>
      <a:dk2>
        <a:srgbClr val="0066CC"/>
      </a:dk2>
      <a:lt2>
        <a:srgbClr val="808080"/>
      </a:lt2>
      <a:accent1>
        <a:srgbClr val="3399FF"/>
      </a:accent1>
      <a:accent2>
        <a:srgbClr val="FFFFFF"/>
      </a:accent2>
      <a:accent3>
        <a:srgbClr val="FFFFFF"/>
      </a:accent3>
      <a:accent4>
        <a:srgbClr val="000056"/>
      </a:accent4>
      <a:accent5>
        <a:srgbClr val="ADCAFF"/>
      </a:accent5>
      <a:accent6>
        <a:srgbClr val="E7E7E7"/>
      </a:accent6>
      <a:hlink>
        <a:srgbClr val="000066"/>
      </a:hlink>
      <a:folHlink>
        <a:srgbClr val="B2B2B2"/>
      </a:folHlink>
    </a:clrScheme>
    <a:fontScheme name="car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r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r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r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r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r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r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r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EBINAR PPT TEMPLATE" id="{90BFB371-ED90-420B-8996-69137DC689B0}" vid="{40FD65D2-504F-4042-826F-F57E90F19011}"/>
    </a:ext>
  </a:extLst>
</a:theme>
</file>

<file path=ppt/theme/theme2.xml><?xml version="1.0" encoding="utf-8"?>
<a:theme xmlns:a="http://schemas.openxmlformats.org/drawingml/2006/main" name="1_Caron Corporate PowerPoint template">
  <a:themeElements>
    <a:clrScheme name="">
      <a:dk1>
        <a:srgbClr val="000066"/>
      </a:dk1>
      <a:lt1>
        <a:srgbClr val="FFFFFF"/>
      </a:lt1>
      <a:dk2>
        <a:srgbClr val="0066CC"/>
      </a:dk2>
      <a:lt2>
        <a:srgbClr val="808080"/>
      </a:lt2>
      <a:accent1>
        <a:srgbClr val="3399FF"/>
      </a:accent1>
      <a:accent2>
        <a:srgbClr val="FFFFFF"/>
      </a:accent2>
      <a:accent3>
        <a:srgbClr val="FFFFFF"/>
      </a:accent3>
      <a:accent4>
        <a:srgbClr val="000056"/>
      </a:accent4>
      <a:accent5>
        <a:srgbClr val="ADCAFF"/>
      </a:accent5>
      <a:accent6>
        <a:srgbClr val="E7E7E7"/>
      </a:accent6>
      <a:hlink>
        <a:srgbClr val="000066"/>
      </a:hlink>
      <a:folHlink>
        <a:srgbClr val="B2B2B2"/>
      </a:folHlink>
    </a:clrScheme>
    <a:fontScheme name="car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ar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r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r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r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r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r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r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EBINAR PPT TEMPLATE" id="{90BFB371-ED90-420B-8996-69137DC689B0}" vid="{39F9532D-8C4F-444F-85D8-85B67B693D49}"/>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EBINAR PPT TEMPLATE" id="{90BFB371-ED90-420B-8996-69137DC689B0}" vid="{E600DE70-4D51-4C34-BD38-E968BDB089E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3482</TotalTime>
  <Words>4131</Words>
  <Application>Microsoft Office PowerPoint</Application>
  <PresentationFormat>Widescreen</PresentationFormat>
  <Paragraphs>411</Paragraphs>
  <Slides>64</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64</vt:i4>
      </vt:variant>
    </vt:vector>
  </HeadingPairs>
  <TitlesOfParts>
    <vt:vector size="80" baseType="lpstr">
      <vt:lpstr>Aparajita</vt:lpstr>
      <vt:lpstr>Arial</vt:lpstr>
      <vt:lpstr>Arial Narrow</vt:lpstr>
      <vt:lpstr>Arial Nova</vt:lpstr>
      <vt:lpstr>Avenir Next LT Pro</vt:lpstr>
      <vt:lpstr>Calibri</vt:lpstr>
      <vt:lpstr>Calibri Light</vt:lpstr>
      <vt:lpstr>Century Gothic</vt:lpstr>
      <vt:lpstr>Impact</vt:lpstr>
      <vt:lpstr>Poppins</vt:lpstr>
      <vt:lpstr>Roboto</vt:lpstr>
      <vt:lpstr>Times New Roman</vt:lpstr>
      <vt:lpstr>Wingdings</vt:lpstr>
      <vt:lpstr>Caron Corporate PowerPoint template</vt:lpstr>
      <vt:lpstr>1_Caron Corporate PowerPoint template</vt:lpstr>
      <vt:lpstr>Custom Design</vt:lpstr>
      <vt:lpstr>Marijuana and the Current State of the Union:  Let’s Get in the Weeds…  Eric J. Webber, MA, CADC and Eric Rodriguez, LMSW, CAADC Presenting for the 2024 Annual PCB Conference </vt:lpstr>
      <vt:lpstr>Objectives</vt:lpstr>
      <vt:lpstr>Prelude: Conference Etiquette </vt:lpstr>
      <vt:lpstr>PowerPoint Presentation</vt:lpstr>
      <vt:lpstr>Cannabis State of the Union (as of Winter 2024)</vt:lpstr>
      <vt:lpstr>Attitudes About Legalization</vt:lpstr>
      <vt:lpstr>Medicalization</vt:lpstr>
      <vt:lpstr>The Magic Elixir</vt:lpstr>
      <vt:lpstr>It’s everywhere…</vt:lpstr>
      <vt:lpstr>Marijuana, Cannabis, Mary Jane? And Cannabis Availability</vt:lpstr>
      <vt:lpstr>PowerPoint Presentation</vt:lpstr>
      <vt:lpstr>PowerPoint Presentation</vt:lpstr>
      <vt:lpstr>Agent of Mind Alteration</vt:lpstr>
      <vt:lpstr>Methods of Consumption: Smoked </vt:lpstr>
      <vt:lpstr>Methods of Consumption: Vaporized </vt:lpstr>
      <vt:lpstr>Methods of Consumption: Vaporized </vt:lpstr>
      <vt:lpstr>Methods of Consumption: Vaporized </vt:lpstr>
      <vt:lpstr>PowerPoint Presentation</vt:lpstr>
      <vt:lpstr>Methods of Consumption: Eaten/Edibles </vt:lpstr>
      <vt:lpstr>Direct Consequences of Access</vt:lpstr>
      <vt:lpstr>Legal vs. illegal dispensaries </vt:lpstr>
      <vt:lpstr>What about CBD?</vt:lpstr>
      <vt:lpstr>Cannabinoid Basics</vt:lpstr>
      <vt:lpstr>Physiological Brain Disease</vt:lpstr>
      <vt:lpstr>THC Basics</vt:lpstr>
      <vt:lpstr>Endocannabinoid System (ECS)</vt:lpstr>
      <vt:lpstr> </vt:lpstr>
      <vt:lpstr>Plasticity of the Brain</vt:lpstr>
      <vt:lpstr>A Brain Disease</vt:lpstr>
      <vt:lpstr>Cannabis Addiction</vt:lpstr>
      <vt:lpstr>PowerPoint Presentation</vt:lpstr>
      <vt:lpstr>What We Know About Use</vt:lpstr>
      <vt:lpstr>Increase in Hospitalization</vt:lpstr>
      <vt:lpstr>Legal Marijuana or Illegal Marijuana</vt:lpstr>
      <vt:lpstr>Drug Interactions</vt:lpstr>
      <vt:lpstr>Medical Uses of Cannabis</vt:lpstr>
      <vt:lpstr>Marijuana &amp; Health</vt:lpstr>
      <vt:lpstr>Risks associated with THC</vt:lpstr>
      <vt:lpstr>Marijuana Makes All Mental Health Symptoms Worse </vt:lpstr>
      <vt:lpstr>PowerPoint Presentation</vt:lpstr>
      <vt:lpstr>Psychological Concerns</vt:lpstr>
      <vt:lpstr>What does research tell us?</vt:lpstr>
      <vt:lpstr>Stick to the Research</vt:lpstr>
      <vt:lpstr>Marijuana Exacerbates Psychiatric Issues </vt:lpstr>
      <vt:lpstr>Marijuana Use can Impact Intelligence</vt:lpstr>
      <vt:lpstr>What We Know</vt:lpstr>
      <vt:lpstr>What We Know</vt:lpstr>
      <vt:lpstr>What We Know</vt:lpstr>
      <vt:lpstr>Therapeutic Implications</vt:lpstr>
      <vt:lpstr>PowerPoint Presentation</vt:lpstr>
      <vt:lpstr>PowerPoint Presentation</vt:lpstr>
      <vt:lpstr>What is Impairment? </vt:lpstr>
      <vt:lpstr>Legal &amp; Ethical Considerations</vt:lpstr>
      <vt:lpstr>Legal vs. Ethical</vt:lpstr>
      <vt:lpstr>Legal and Regulatory Considerations</vt:lpstr>
      <vt:lpstr>Patient Empowerment and Informed Decision-Making</vt:lpstr>
      <vt:lpstr>Social and Cultural Impact</vt:lpstr>
      <vt:lpstr>Treatment Considerations</vt:lpstr>
      <vt:lpstr>PowerPoint Presentation</vt:lpstr>
      <vt:lpstr>PowerPoint Presentation</vt:lpstr>
      <vt:lpstr>Stages of Change</vt:lpstr>
      <vt:lpstr>The “Spirit” of MI</vt:lpstr>
      <vt:lpstr>Principles of MI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Value-Based Agreements:  Revolutionizing Addiction Treatment and Improving Outcomes</dc:title>
  <dc:creator>Kristin Campbell-Salamone</dc:creator>
  <cp:lastModifiedBy>Eric Webber</cp:lastModifiedBy>
  <cp:revision>209</cp:revision>
  <dcterms:created xsi:type="dcterms:W3CDTF">2021-04-14T22:16:02Z</dcterms:created>
  <dcterms:modified xsi:type="dcterms:W3CDTF">2024-03-22T18:11:29Z</dcterms:modified>
</cp:coreProperties>
</file>