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358" r:id="rId3"/>
    <p:sldId id="270" r:id="rId4"/>
    <p:sldId id="256" r:id="rId5"/>
    <p:sldId id="307" r:id="rId6"/>
    <p:sldId id="321" r:id="rId7"/>
    <p:sldId id="308" r:id="rId8"/>
    <p:sldId id="287" r:id="rId9"/>
    <p:sldId id="341" r:id="rId10"/>
    <p:sldId id="342" r:id="rId11"/>
    <p:sldId id="343" r:id="rId12"/>
    <p:sldId id="344" r:id="rId13"/>
    <p:sldId id="345" r:id="rId14"/>
    <p:sldId id="346" r:id="rId15"/>
    <p:sldId id="339" r:id="rId16"/>
    <p:sldId id="328" r:id="rId17"/>
    <p:sldId id="334" r:id="rId18"/>
    <p:sldId id="340" r:id="rId19"/>
    <p:sldId id="288" r:id="rId20"/>
    <p:sldId id="257" r:id="rId21"/>
    <p:sldId id="322" r:id="rId22"/>
    <p:sldId id="312" r:id="rId23"/>
    <p:sldId id="354" r:id="rId24"/>
    <p:sldId id="313" r:id="rId25"/>
    <p:sldId id="314" r:id="rId26"/>
    <p:sldId id="355" r:id="rId27"/>
    <p:sldId id="356" r:id="rId28"/>
    <p:sldId id="324" r:id="rId29"/>
    <p:sldId id="292" r:id="rId30"/>
    <p:sldId id="293" r:id="rId31"/>
    <p:sldId id="294" r:id="rId32"/>
    <p:sldId id="295" r:id="rId33"/>
    <p:sldId id="300" r:id="rId34"/>
    <p:sldId id="297" r:id="rId35"/>
    <p:sldId id="298" r:id="rId36"/>
    <p:sldId id="301" r:id="rId37"/>
    <p:sldId id="302" r:id="rId38"/>
    <p:sldId id="304" r:id="rId39"/>
    <p:sldId id="305" r:id="rId40"/>
    <p:sldId id="350" r:id="rId41"/>
    <p:sldId id="303" r:id="rId42"/>
    <p:sldId id="311" r:id="rId43"/>
    <p:sldId id="316" r:id="rId44"/>
    <p:sldId id="317" r:id="rId45"/>
    <p:sldId id="320" r:id="rId46"/>
    <p:sldId id="258" r:id="rId47"/>
    <p:sldId id="259" r:id="rId48"/>
    <p:sldId id="260" r:id="rId49"/>
    <p:sldId id="262" r:id="rId50"/>
    <p:sldId id="360" r:id="rId51"/>
    <p:sldId id="263" r:id="rId52"/>
    <p:sldId id="282" r:id="rId53"/>
    <p:sldId id="326" r:id="rId54"/>
    <p:sldId id="335" r:id="rId55"/>
    <p:sldId id="352" r:id="rId56"/>
    <p:sldId id="353" r:id="rId57"/>
    <p:sldId id="264" r:id="rId58"/>
    <p:sldId id="266" r:id="rId59"/>
    <p:sldId id="309" r:id="rId60"/>
    <p:sldId id="310" r:id="rId61"/>
    <p:sldId id="267" r:id="rId62"/>
    <p:sldId id="268" r:id="rId63"/>
    <p:sldId id="269" r:id="rId64"/>
    <p:sldId id="271" r:id="rId65"/>
    <p:sldId id="272" r:id="rId66"/>
    <p:sldId id="273" r:id="rId67"/>
    <p:sldId id="274" r:id="rId68"/>
    <p:sldId id="276" r:id="rId69"/>
    <p:sldId id="280" r:id="rId70"/>
    <p:sldId id="281" r:id="rId71"/>
    <p:sldId id="283" r:id="rId72"/>
    <p:sldId id="286" r:id="rId73"/>
    <p:sldId id="329" r:id="rId74"/>
    <p:sldId id="330" r:id="rId75"/>
    <p:sldId id="331" r:id="rId76"/>
    <p:sldId id="285" r:id="rId77"/>
    <p:sldId id="332" r:id="rId78"/>
    <p:sldId id="361" r:id="rId79"/>
    <p:sldId id="333" r:id="rId80"/>
    <p:sldId id="348" r:id="rId81"/>
    <p:sldId id="349" r:id="rId82"/>
    <p:sldId id="351" r:id="rId83"/>
    <p:sldId id="336" r:id="rId84"/>
    <p:sldId id="362" r:id="rId85"/>
    <p:sldId id="337" r:id="rId86"/>
    <p:sldId id="363" r:id="rId87"/>
    <p:sldId id="338" r:id="rId88"/>
    <p:sldId id="347" r:id="rId89"/>
    <p:sldId id="359" r:id="rId9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277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2B985-8E1A-4CAF-98DB-AE57C2EF237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D6CC25D-1E66-4B14-A66B-4F375EF22DF7}">
      <dgm:prSet phldrT="[Text]" custT="1"/>
      <dgm:spPr/>
      <dgm:t>
        <a:bodyPr/>
        <a:lstStyle/>
        <a:p>
          <a:r>
            <a:rPr lang="en-US" sz="2400" dirty="0"/>
            <a:t>2001</a:t>
          </a:r>
        </a:p>
      </dgm:t>
    </dgm:pt>
    <dgm:pt modelId="{1B8595C5-BD1F-454E-8D87-3A07DF8562A0}" type="parTrans" cxnId="{9D891E5B-5D24-4910-9E9E-C3F31E91E4AE}">
      <dgm:prSet/>
      <dgm:spPr/>
      <dgm:t>
        <a:bodyPr/>
        <a:lstStyle/>
        <a:p>
          <a:endParaRPr lang="en-US"/>
        </a:p>
      </dgm:t>
    </dgm:pt>
    <dgm:pt modelId="{EE06BF77-A732-4B5B-BB7E-DE0D55327608}" type="sibTrans" cxnId="{9D891E5B-5D24-4910-9E9E-C3F31E91E4AE}">
      <dgm:prSet/>
      <dgm:spPr/>
      <dgm:t>
        <a:bodyPr/>
        <a:lstStyle/>
        <a:p>
          <a:endParaRPr lang="en-US"/>
        </a:p>
      </dgm:t>
    </dgm:pt>
    <dgm:pt modelId="{94373D28-BEF7-49F9-B38D-7C968E7121A5}">
      <dgm:prSet phldrT="[Text]" custT="1"/>
      <dgm:spPr/>
      <dgm:t>
        <a:bodyPr/>
        <a:lstStyle/>
        <a:p>
          <a:r>
            <a:rPr lang="en-US" sz="2000" dirty="0"/>
            <a:t>W </a:t>
          </a:r>
          <a:r>
            <a:rPr lang="en-US" sz="2000" dirty="0" err="1"/>
            <a:t>Virgnia</a:t>
          </a:r>
          <a:r>
            <a:rPr lang="en-US" sz="2000" dirty="0"/>
            <a:t> sues Purdue Pharma over Oxycontin marketing</a:t>
          </a:r>
        </a:p>
      </dgm:t>
    </dgm:pt>
    <dgm:pt modelId="{A968FD29-3F8E-48AA-84DD-C46AE328518B}" type="parTrans" cxnId="{1C6AC95B-1FD7-4A79-B4B7-0F9F7263F194}">
      <dgm:prSet/>
      <dgm:spPr/>
      <dgm:t>
        <a:bodyPr/>
        <a:lstStyle/>
        <a:p>
          <a:endParaRPr lang="en-US"/>
        </a:p>
      </dgm:t>
    </dgm:pt>
    <dgm:pt modelId="{12974947-D2F2-4654-B808-1609F565CCAC}" type="sibTrans" cxnId="{1C6AC95B-1FD7-4A79-B4B7-0F9F7263F194}">
      <dgm:prSet/>
      <dgm:spPr/>
      <dgm:t>
        <a:bodyPr/>
        <a:lstStyle/>
        <a:p>
          <a:endParaRPr lang="en-US"/>
        </a:p>
      </dgm:t>
    </dgm:pt>
    <dgm:pt modelId="{0318DB3F-FFA0-4D3E-AA69-A62843B270EC}">
      <dgm:prSet phldrT="[Text]" custT="1"/>
      <dgm:spPr/>
      <dgm:t>
        <a:bodyPr/>
        <a:lstStyle/>
        <a:p>
          <a:r>
            <a:rPr lang="en-US" sz="2400" dirty="0"/>
            <a:t>2007-2008</a:t>
          </a:r>
        </a:p>
      </dgm:t>
    </dgm:pt>
    <dgm:pt modelId="{4C9D606D-1DDF-4D7F-A16D-51CAE4562D3C}" type="parTrans" cxnId="{5E9D8DFC-95CB-4590-890A-70AA08EFF172}">
      <dgm:prSet/>
      <dgm:spPr/>
      <dgm:t>
        <a:bodyPr/>
        <a:lstStyle/>
        <a:p>
          <a:endParaRPr lang="en-US"/>
        </a:p>
      </dgm:t>
    </dgm:pt>
    <dgm:pt modelId="{BB235557-D7FC-4D0A-AA5D-3CE78CBABC86}" type="sibTrans" cxnId="{5E9D8DFC-95CB-4590-890A-70AA08EFF172}">
      <dgm:prSet/>
      <dgm:spPr/>
      <dgm:t>
        <a:bodyPr/>
        <a:lstStyle/>
        <a:p>
          <a:endParaRPr lang="en-US"/>
        </a:p>
      </dgm:t>
    </dgm:pt>
    <dgm:pt modelId="{87F0A14D-3EC7-4CD8-BA36-F9535D9020E9}">
      <dgm:prSet phldrT="[Text]"/>
      <dgm:spPr/>
      <dgm:t>
        <a:bodyPr/>
        <a:lstStyle/>
        <a:p>
          <a:r>
            <a:rPr lang="en-US" sz="2300" dirty="0"/>
            <a:t>Purdue settles class action lawsuit filed by 26 states, pleads guilty to federal criminal charges for illegally marketing</a:t>
          </a:r>
        </a:p>
      </dgm:t>
    </dgm:pt>
    <dgm:pt modelId="{36453D14-38AA-43DE-A088-1C67C7C01E3E}" type="parTrans" cxnId="{D3C4E4B4-D188-4831-8BF8-9F50DC6E24D3}">
      <dgm:prSet/>
      <dgm:spPr/>
      <dgm:t>
        <a:bodyPr/>
        <a:lstStyle/>
        <a:p>
          <a:endParaRPr lang="en-US"/>
        </a:p>
      </dgm:t>
    </dgm:pt>
    <dgm:pt modelId="{57BC55E4-08AD-4EB9-B409-B5DCB49F35B3}" type="sibTrans" cxnId="{D3C4E4B4-D188-4831-8BF8-9F50DC6E24D3}">
      <dgm:prSet/>
      <dgm:spPr/>
      <dgm:t>
        <a:bodyPr/>
        <a:lstStyle/>
        <a:p>
          <a:endParaRPr lang="en-US"/>
        </a:p>
      </dgm:t>
    </dgm:pt>
    <dgm:pt modelId="{0196F67E-E162-451E-85EE-512633C5168B}">
      <dgm:prSet phldrT="[Text]"/>
      <dgm:spPr/>
      <dgm:t>
        <a:bodyPr/>
        <a:lstStyle/>
        <a:p>
          <a:r>
            <a:rPr lang="en-US" sz="2300" dirty="0"/>
            <a:t>Cephalon pleads guilty to illegally marketing 3 drugs, including </a:t>
          </a:r>
          <a:r>
            <a:rPr lang="en-US" sz="2300" dirty="0" err="1"/>
            <a:t>Actiq</a:t>
          </a:r>
          <a:endParaRPr lang="en-US" sz="2300" dirty="0"/>
        </a:p>
      </dgm:t>
    </dgm:pt>
    <dgm:pt modelId="{8CBDA243-4291-48F6-899E-42BE72E061A0}" type="parTrans" cxnId="{0DFA0B15-DA43-43F8-BFEB-068B4B70418D}">
      <dgm:prSet/>
      <dgm:spPr/>
      <dgm:t>
        <a:bodyPr/>
        <a:lstStyle/>
        <a:p>
          <a:endParaRPr lang="en-US"/>
        </a:p>
      </dgm:t>
    </dgm:pt>
    <dgm:pt modelId="{85B2E74A-DC33-453C-AEB0-2ECF17A6DCCF}" type="sibTrans" cxnId="{0DFA0B15-DA43-43F8-BFEB-068B4B70418D}">
      <dgm:prSet/>
      <dgm:spPr/>
      <dgm:t>
        <a:bodyPr/>
        <a:lstStyle/>
        <a:p>
          <a:endParaRPr lang="en-US"/>
        </a:p>
      </dgm:t>
    </dgm:pt>
    <dgm:pt modelId="{2A49D151-CBB4-493E-BEDC-09228638AA9F}">
      <dgm:prSet phldrT="[Text]" custT="1"/>
      <dgm:spPr/>
      <dgm:t>
        <a:bodyPr/>
        <a:lstStyle/>
        <a:p>
          <a:r>
            <a:rPr lang="en-US" sz="2400" dirty="0"/>
            <a:t>2015-2018</a:t>
          </a:r>
        </a:p>
      </dgm:t>
    </dgm:pt>
    <dgm:pt modelId="{0E02C339-0DE8-404F-8FD6-40DBE37BA381}" type="parTrans" cxnId="{84E84ABF-E87C-4C61-B827-E7C675D27DE9}">
      <dgm:prSet/>
      <dgm:spPr/>
      <dgm:t>
        <a:bodyPr/>
        <a:lstStyle/>
        <a:p>
          <a:endParaRPr lang="en-US"/>
        </a:p>
      </dgm:t>
    </dgm:pt>
    <dgm:pt modelId="{C7C1531F-3536-47D7-A060-2FA2DAFCA4D0}" type="sibTrans" cxnId="{84E84ABF-E87C-4C61-B827-E7C675D27DE9}">
      <dgm:prSet/>
      <dgm:spPr/>
      <dgm:t>
        <a:bodyPr/>
        <a:lstStyle/>
        <a:p>
          <a:endParaRPr lang="en-US"/>
        </a:p>
      </dgm:t>
    </dgm:pt>
    <dgm:pt modelId="{1274E577-85F1-4481-97ED-1E47ACA7AE3C}">
      <dgm:prSet phldrT="[Text]" custT="1"/>
      <dgm:spPr/>
      <dgm:t>
        <a:bodyPr/>
        <a:lstStyle/>
        <a:p>
          <a:r>
            <a:rPr lang="en-US" sz="1800" dirty="0" err="1"/>
            <a:t>Insys</a:t>
          </a:r>
          <a:r>
            <a:rPr lang="en-US" sz="1800" dirty="0"/>
            <a:t> settles with Illinois over off-label marketing and improper payments to prescribers</a:t>
          </a:r>
        </a:p>
      </dgm:t>
    </dgm:pt>
    <dgm:pt modelId="{2783F529-0941-4370-A060-1BCCD40B6BCE}" type="parTrans" cxnId="{899F6903-C444-42D8-AFF8-426A59F509AD}">
      <dgm:prSet/>
      <dgm:spPr/>
      <dgm:t>
        <a:bodyPr/>
        <a:lstStyle/>
        <a:p>
          <a:endParaRPr lang="en-US"/>
        </a:p>
      </dgm:t>
    </dgm:pt>
    <dgm:pt modelId="{F16CF2E7-8B9D-4CE9-A81F-8EFB3393B257}" type="sibTrans" cxnId="{899F6903-C444-42D8-AFF8-426A59F509AD}">
      <dgm:prSet/>
      <dgm:spPr/>
      <dgm:t>
        <a:bodyPr/>
        <a:lstStyle/>
        <a:p>
          <a:endParaRPr lang="en-US"/>
        </a:p>
      </dgm:t>
    </dgm:pt>
    <dgm:pt modelId="{76D3EC65-6966-4C12-8251-F33133C0007E}">
      <dgm:prSet phldrT="[Text]" custT="1"/>
      <dgm:spPr/>
      <dgm:t>
        <a:bodyPr/>
        <a:lstStyle/>
        <a:p>
          <a:r>
            <a:rPr lang="en-US" sz="1800" dirty="0"/>
            <a:t>Purdue settles lawsuits by NY and Kentucky over Oxycontin marketing</a:t>
          </a:r>
        </a:p>
      </dgm:t>
    </dgm:pt>
    <dgm:pt modelId="{670EB714-FB35-4A1B-B20F-5403607B5EB4}" type="parTrans" cxnId="{62D71FE5-AB3C-4DFB-9C31-8C58A84FF589}">
      <dgm:prSet/>
      <dgm:spPr/>
      <dgm:t>
        <a:bodyPr/>
        <a:lstStyle/>
        <a:p>
          <a:endParaRPr lang="en-US"/>
        </a:p>
      </dgm:t>
    </dgm:pt>
    <dgm:pt modelId="{5EF3361C-479C-42C1-8F0E-A2900B0CEC80}" type="sibTrans" cxnId="{62D71FE5-AB3C-4DFB-9C31-8C58A84FF589}">
      <dgm:prSet/>
      <dgm:spPr/>
      <dgm:t>
        <a:bodyPr/>
        <a:lstStyle/>
        <a:p>
          <a:endParaRPr lang="en-US"/>
        </a:p>
      </dgm:t>
    </dgm:pt>
    <dgm:pt modelId="{DCED9E87-A580-4524-B084-51AE61C84974}">
      <dgm:prSet phldrT="[Text]" custT="1"/>
      <dgm:spPr/>
      <dgm:t>
        <a:bodyPr/>
        <a:lstStyle/>
        <a:p>
          <a:r>
            <a:rPr lang="en-US" sz="1800" dirty="0"/>
            <a:t>Mississippi AG sues Purdue, Cephalon, Teva, Janssen, Johnson and Johnson, Endo and Allergan</a:t>
          </a:r>
        </a:p>
      </dgm:t>
    </dgm:pt>
    <dgm:pt modelId="{1E3EFD49-0924-4F1A-A09B-EF088BA2BC49}" type="parTrans" cxnId="{0598EA26-CE59-4C72-A8B9-E2E8AF039C17}">
      <dgm:prSet/>
      <dgm:spPr/>
      <dgm:t>
        <a:bodyPr/>
        <a:lstStyle/>
        <a:p>
          <a:endParaRPr lang="en-US"/>
        </a:p>
      </dgm:t>
    </dgm:pt>
    <dgm:pt modelId="{A776A86F-551D-4E66-BD9A-DBD0653AD09F}" type="sibTrans" cxnId="{0598EA26-CE59-4C72-A8B9-E2E8AF039C17}">
      <dgm:prSet/>
      <dgm:spPr/>
      <dgm:t>
        <a:bodyPr/>
        <a:lstStyle/>
        <a:p>
          <a:endParaRPr lang="en-US"/>
        </a:p>
      </dgm:t>
    </dgm:pt>
    <dgm:pt modelId="{61CC4D9D-1589-41CB-9639-DF338D42EA8C}">
      <dgm:prSet phldrT="[Text]" custT="1"/>
      <dgm:spPr/>
      <dgm:t>
        <a:bodyPr/>
        <a:lstStyle/>
        <a:p>
          <a:r>
            <a:rPr lang="en-US" sz="1800" dirty="0"/>
            <a:t>Additional states file suit. </a:t>
          </a:r>
        </a:p>
      </dgm:t>
    </dgm:pt>
    <dgm:pt modelId="{AABE9222-E3EC-4FFC-8EFF-CB57A07673CD}" type="parTrans" cxnId="{D741D178-E5BB-469F-ACF0-90F10C5336B3}">
      <dgm:prSet/>
      <dgm:spPr/>
      <dgm:t>
        <a:bodyPr/>
        <a:lstStyle/>
        <a:p>
          <a:endParaRPr lang="en-US"/>
        </a:p>
      </dgm:t>
    </dgm:pt>
    <dgm:pt modelId="{39CD3DAF-01C1-410D-8F42-3EAC97DD59F4}" type="sibTrans" cxnId="{D741D178-E5BB-469F-ACF0-90F10C5336B3}">
      <dgm:prSet/>
      <dgm:spPr/>
      <dgm:t>
        <a:bodyPr/>
        <a:lstStyle/>
        <a:p>
          <a:endParaRPr lang="en-US"/>
        </a:p>
      </dgm:t>
    </dgm:pt>
    <dgm:pt modelId="{7C300748-4AA1-48B3-BC4B-05D626E49A1C}">
      <dgm:prSet phldrT="[Text]" custT="1"/>
      <dgm:spPr/>
      <dgm:t>
        <a:bodyPr/>
        <a:lstStyle/>
        <a:p>
          <a:r>
            <a:rPr lang="en-US" sz="1800" dirty="0"/>
            <a:t>41 states AG announce bipartisan investigation</a:t>
          </a:r>
        </a:p>
      </dgm:t>
    </dgm:pt>
    <dgm:pt modelId="{A7ACBA06-72A2-491A-954D-3F679CC92377}" type="parTrans" cxnId="{58B6E95A-6001-4BCC-AC4C-A8A8225F5ED7}">
      <dgm:prSet/>
      <dgm:spPr/>
      <dgm:t>
        <a:bodyPr/>
        <a:lstStyle/>
        <a:p>
          <a:endParaRPr lang="en-US"/>
        </a:p>
      </dgm:t>
    </dgm:pt>
    <dgm:pt modelId="{C76F2EC8-697D-4FB4-85EA-407256953777}" type="sibTrans" cxnId="{58B6E95A-6001-4BCC-AC4C-A8A8225F5ED7}">
      <dgm:prSet/>
      <dgm:spPr/>
      <dgm:t>
        <a:bodyPr/>
        <a:lstStyle/>
        <a:p>
          <a:endParaRPr lang="en-US"/>
        </a:p>
      </dgm:t>
    </dgm:pt>
    <dgm:pt modelId="{E354E367-1C7A-4ECB-8FCF-0620663A878B}">
      <dgm:prSet phldrT="[Text]" custT="1"/>
      <dgm:spPr/>
      <dgm:t>
        <a:bodyPr/>
        <a:lstStyle/>
        <a:p>
          <a:r>
            <a:rPr lang="en-US" sz="1800" dirty="0"/>
            <a:t>At least 19 states and hundreds of local jurisdictions file suit</a:t>
          </a:r>
        </a:p>
      </dgm:t>
    </dgm:pt>
    <dgm:pt modelId="{A40BC9CA-3989-4E60-8640-5F3FC9C14655}" type="parTrans" cxnId="{81282B17-DFDA-4845-8378-DC64542FB581}">
      <dgm:prSet/>
      <dgm:spPr/>
      <dgm:t>
        <a:bodyPr/>
        <a:lstStyle/>
        <a:p>
          <a:endParaRPr lang="en-US"/>
        </a:p>
      </dgm:t>
    </dgm:pt>
    <dgm:pt modelId="{97BBD136-E084-473B-95BD-E39F505A1BC6}" type="sibTrans" cxnId="{81282B17-DFDA-4845-8378-DC64542FB581}">
      <dgm:prSet/>
      <dgm:spPr/>
      <dgm:t>
        <a:bodyPr/>
        <a:lstStyle/>
        <a:p>
          <a:endParaRPr lang="en-US"/>
        </a:p>
      </dgm:t>
    </dgm:pt>
    <dgm:pt modelId="{DEC8ACA6-6717-4EDD-82C6-043CBD329F48}" type="pres">
      <dgm:prSet presAssocID="{E422B985-8E1A-4CAF-98DB-AE57C2EF2370}" presName="CompostProcess" presStyleCnt="0">
        <dgm:presLayoutVars>
          <dgm:dir/>
          <dgm:resizeHandles val="exact"/>
        </dgm:presLayoutVars>
      </dgm:prSet>
      <dgm:spPr/>
      <dgm:t>
        <a:bodyPr/>
        <a:lstStyle/>
        <a:p>
          <a:endParaRPr lang="en-US"/>
        </a:p>
      </dgm:t>
    </dgm:pt>
    <dgm:pt modelId="{68F0B918-E0A0-4EE7-90AB-9EA8E7AD4A7D}" type="pres">
      <dgm:prSet presAssocID="{E422B985-8E1A-4CAF-98DB-AE57C2EF2370}" presName="arrow" presStyleLbl="bgShp" presStyleIdx="0" presStyleCnt="1" custLinFactNeighborX="0" custLinFactNeighborY="-1684"/>
      <dgm:spPr/>
    </dgm:pt>
    <dgm:pt modelId="{A6D071CE-1571-42D4-89E1-A26A7054DFDB}" type="pres">
      <dgm:prSet presAssocID="{E422B985-8E1A-4CAF-98DB-AE57C2EF2370}" presName="linearProcess" presStyleCnt="0"/>
      <dgm:spPr/>
    </dgm:pt>
    <dgm:pt modelId="{E301F2AF-50E6-425A-BFDA-56B2DD37B67E}" type="pres">
      <dgm:prSet presAssocID="{CD6CC25D-1E66-4B14-A66B-4F375EF22DF7}" presName="textNode" presStyleLbl="node1" presStyleIdx="0" presStyleCnt="3" custScaleX="63809" custScaleY="140565">
        <dgm:presLayoutVars>
          <dgm:bulletEnabled val="1"/>
        </dgm:presLayoutVars>
      </dgm:prSet>
      <dgm:spPr/>
      <dgm:t>
        <a:bodyPr/>
        <a:lstStyle/>
        <a:p>
          <a:endParaRPr lang="en-US"/>
        </a:p>
      </dgm:t>
    </dgm:pt>
    <dgm:pt modelId="{BC3A520B-E4E7-4B18-99F0-3E22E357AEE2}" type="pres">
      <dgm:prSet presAssocID="{EE06BF77-A732-4B5B-BB7E-DE0D55327608}" presName="sibTrans" presStyleCnt="0"/>
      <dgm:spPr/>
    </dgm:pt>
    <dgm:pt modelId="{9BDD6596-D48C-4A0E-8C9E-978EAE5A7B8F}" type="pres">
      <dgm:prSet presAssocID="{0318DB3F-FFA0-4D3E-AA69-A62843B270EC}" presName="textNode" presStyleLbl="node1" presStyleIdx="1" presStyleCnt="3" custScaleX="103560" custScaleY="227480">
        <dgm:presLayoutVars>
          <dgm:bulletEnabled val="1"/>
        </dgm:presLayoutVars>
      </dgm:prSet>
      <dgm:spPr/>
      <dgm:t>
        <a:bodyPr/>
        <a:lstStyle/>
        <a:p>
          <a:endParaRPr lang="en-US"/>
        </a:p>
      </dgm:t>
    </dgm:pt>
    <dgm:pt modelId="{CBB977D2-2CCD-4419-A725-03FF8F13FACB}" type="pres">
      <dgm:prSet presAssocID="{BB235557-D7FC-4D0A-AA5D-3CE78CBABC86}" presName="sibTrans" presStyleCnt="0"/>
      <dgm:spPr/>
    </dgm:pt>
    <dgm:pt modelId="{A53021CD-8A23-481E-A79C-FBAC2276DE76}" type="pres">
      <dgm:prSet presAssocID="{2A49D151-CBB4-493E-BEDC-09228638AA9F}" presName="textNode" presStyleLbl="node1" presStyleIdx="2" presStyleCnt="3" custAng="0" custScaleX="127614" custScaleY="250000">
        <dgm:presLayoutVars>
          <dgm:bulletEnabled val="1"/>
        </dgm:presLayoutVars>
      </dgm:prSet>
      <dgm:spPr/>
      <dgm:t>
        <a:bodyPr/>
        <a:lstStyle/>
        <a:p>
          <a:endParaRPr lang="en-US"/>
        </a:p>
      </dgm:t>
    </dgm:pt>
  </dgm:ptLst>
  <dgm:cxnLst>
    <dgm:cxn modelId="{50F6C47A-2024-49ED-92DC-8E45802D775A}" type="presOf" srcId="{2A49D151-CBB4-493E-BEDC-09228638AA9F}" destId="{A53021CD-8A23-481E-A79C-FBAC2276DE76}" srcOrd="0" destOrd="0" presId="urn:microsoft.com/office/officeart/2005/8/layout/hProcess9"/>
    <dgm:cxn modelId="{0DFA0B15-DA43-43F8-BFEB-068B4B70418D}" srcId="{0318DB3F-FFA0-4D3E-AA69-A62843B270EC}" destId="{0196F67E-E162-451E-85EE-512633C5168B}" srcOrd="1" destOrd="0" parTransId="{8CBDA243-4291-48F6-899E-42BE72E061A0}" sibTransId="{85B2E74A-DC33-453C-AEB0-2ECF17A6DCCF}"/>
    <dgm:cxn modelId="{84E84ABF-E87C-4C61-B827-E7C675D27DE9}" srcId="{E422B985-8E1A-4CAF-98DB-AE57C2EF2370}" destId="{2A49D151-CBB4-493E-BEDC-09228638AA9F}" srcOrd="2" destOrd="0" parTransId="{0E02C339-0DE8-404F-8FD6-40DBE37BA381}" sibTransId="{C7C1531F-3536-47D7-A060-2FA2DAFCA4D0}"/>
    <dgm:cxn modelId="{D63610CC-1E6E-4F07-84FA-91F5A147C8B9}" type="presOf" srcId="{DCED9E87-A580-4524-B084-51AE61C84974}" destId="{A53021CD-8A23-481E-A79C-FBAC2276DE76}" srcOrd="0" destOrd="3" presId="urn:microsoft.com/office/officeart/2005/8/layout/hProcess9"/>
    <dgm:cxn modelId="{5E9D8DFC-95CB-4590-890A-70AA08EFF172}" srcId="{E422B985-8E1A-4CAF-98DB-AE57C2EF2370}" destId="{0318DB3F-FFA0-4D3E-AA69-A62843B270EC}" srcOrd="1" destOrd="0" parTransId="{4C9D606D-1DDF-4D7F-A16D-51CAE4562D3C}" sibTransId="{BB235557-D7FC-4D0A-AA5D-3CE78CBABC86}"/>
    <dgm:cxn modelId="{D1A37115-90A4-4DCE-8EE1-2021129BAFAE}" type="presOf" srcId="{7C300748-4AA1-48B3-BC4B-05D626E49A1C}" destId="{A53021CD-8A23-481E-A79C-FBAC2276DE76}" srcOrd="0" destOrd="5" presId="urn:microsoft.com/office/officeart/2005/8/layout/hProcess9"/>
    <dgm:cxn modelId="{58B6E95A-6001-4BCC-AC4C-A8A8225F5ED7}" srcId="{2A49D151-CBB4-493E-BEDC-09228638AA9F}" destId="{7C300748-4AA1-48B3-BC4B-05D626E49A1C}" srcOrd="4" destOrd="0" parTransId="{A7ACBA06-72A2-491A-954D-3F679CC92377}" sibTransId="{C76F2EC8-697D-4FB4-85EA-407256953777}"/>
    <dgm:cxn modelId="{D741D178-E5BB-469F-ACF0-90F10C5336B3}" srcId="{2A49D151-CBB4-493E-BEDC-09228638AA9F}" destId="{61CC4D9D-1589-41CB-9639-DF338D42EA8C}" srcOrd="3" destOrd="0" parTransId="{AABE9222-E3EC-4FFC-8EFF-CB57A07673CD}" sibTransId="{39CD3DAF-01C1-410D-8F42-3EAC97DD59F4}"/>
    <dgm:cxn modelId="{9DC5F002-7FA6-461B-BAA6-79DF3B2F9E2D}" type="presOf" srcId="{E354E367-1C7A-4ECB-8FCF-0620663A878B}" destId="{A53021CD-8A23-481E-A79C-FBAC2276DE76}" srcOrd="0" destOrd="6" presId="urn:microsoft.com/office/officeart/2005/8/layout/hProcess9"/>
    <dgm:cxn modelId="{D36D32A4-BFDF-47F4-B6FC-8322F544DCA4}" type="presOf" srcId="{0318DB3F-FFA0-4D3E-AA69-A62843B270EC}" destId="{9BDD6596-D48C-4A0E-8C9E-978EAE5A7B8F}" srcOrd="0" destOrd="0" presId="urn:microsoft.com/office/officeart/2005/8/layout/hProcess9"/>
    <dgm:cxn modelId="{D3C4E4B4-D188-4831-8BF8-9F50DC6E24D3}" srcId="{0318DB3F-FFA0-4D3E-AA69-A62843B270EC}" destId="{87F0A14D-3EC7-4CD8-BA36-F9535D9020E9}" srcOrd="0" destOrd="0" parTransId="{36453D14-38AA-43DE-A088-1C67C7C01E3E}" sibTransId="{57BC55E4-08AD-4EB9-B409-B5DCB49F35B3}"/>
    <dgm:cxn modelId="{D703334C-748D-4331-BFFA-AF7358AC9947}" type="presOf" srcId="{E422B985-8E1A-4CAF-98DB-AE57C2EF2370}" destId="{DEC8ACA6-6717-4EDD-82C6-043CBD329F48}" srcOrd="0" destOrd="0" presId="urn:microsoft.com/office/officeart/2005/8/layout/hProcess9"/>
    <dgm:cxn modelId="{EC994DE1-81F2-4D24-838C-4B8BA1A12406}" type="presOf" srcId="{0196F67E-E162-451E-85EE-512633C5168B}" destId="{9BDD6596-D48C-4A0E-8C9E-978EAE5A7B8F}" srcOrd="0" destOrd="2" presId="urn:microsoft.com/office/officeart/2005/8/layout/hProcess9"/>
    <dgm:cxn modelId="{A7EB842D-A734-4940-BE46-89AF187E851F}" type="presOf" srcId="{87F0A14D-3EC7-4CD8-BA36-F9535D9020E9}" destId="{9BDD6596-D48C-4A0E-8C9E-978EAE5A7B8F}" srcOrd="0" destOrd="1" presId="urn:microsoft.com/office/officeart/2005/8/layout/hProcess9"/>
    <dgm:cxn modelId="{0598EA26-CE59-4C72-A8B9-E2E8AF039C17}" srcId="{2A49D151-CBB4-493E-BEDC-09228638AA9F}" destId="{DCED9E87-A580-4524-B084-51AE61C84974}" srcOrd="2" destOrd="0" parTransId="{1E3EFD49-0924-4F1A-A09B-EF088BA2BC49}" sibTransId="{A776A86F-551D-4E66-BD9A-DBD0653AD09F}"/>
    <dgm:cxn modelId="{1C6AC95B-1FD7-4A79-B4B7-0F9F7263F194}" srcId="{CD6CC25D-1E66-4B14-A66B-4F375EF22DF7}" destId="{94373D28-BEF7-49F9-B38D-7C968E7121A5}" srcOrd="0" destOrd="0" parTransId="{A968FD29-3F8E-48AA-84DD-C46AE328518B}" sibTransId="{12974947-D2F2-4654-B808-1609F565CCAC}"/>
    <dgm:cxn modelId="{F7009FBB-87CE-4FD5-B8F6-5FAED9BBCE7F}" type="presOf" srcId="{94373D28-BEF7-49F9-B38D-7C968E7121A5}" destId="{E301F2AF-50E6-425A-BFDA-56B2DD37B67E}" srcOrd="0" destOrd="1" presId="urn:microsoft.com/office/officeart/2005/8/layout/hProcess9"/>
    <dgm:cxn modelId="{E07CAD47-6900-4193-83BB-D5B17666A569}" type="presOf" srcId="{CD6CC25D-1E66-4B14-A66B-4F375EF22DF7}" destId="{E301F2AF-50E6-425A-BFDA-56B2DD37B67E}" srcOrd="0" destOrd="0" presId="urn:microsoft.com/office/officeart/2005/8/layout/hProcess9"/>
    <dgm:cxn modelId="{62D71FE5-AB3C-4DFB-9C31-8C58A84FF589}" srcId="{2A49D151-CBB4-493E-BEDC-09228638AA9F}" destId="{76D3EC65-6966-4C12-8251-F33133C0007E}" srcOrd="1" destOrd="0" parTransId="{670EB714-FB35-4A1B-B20F-5403607B5EB4}" sibTransId="{5EF3361C-479C-42C1-8F0E-A2900B0CEC80}"/>
    <dgm:cxn modelId="{B91D4503-78DD-48C6-8446-1F167D19795F}" type="presOf" srcId="{61CC4D9D-1589-41CB-9639-DF338D42EA8C}" destId="{A53021CD-8A23-481E-A79C-FBAC2276DE76}" srcOrd="0" destOrd="4" presId="urn:microsoft.com/office/officeart/2005/8/layout/hProcess9"/>
    <dgm:cxn modelId="{4552CAC1-8B2E-49CC-9838-D781F5519F5D}" type="presOf" srcId="{76D3EC65-6966-4C12-8251-F33133C0007E}" destId="{A53021CD-8A23-481E-A79C-FBAC2276DE76}" srcOrd="0" destOrd="2" presId="urn:microsoft.com/office/officeart/2005/8/layout/hProcess9"/>
    <dgm:cxn modelId="{81282B17-DFDA-4845-8378-DC64542FB581}" srcId="{2A49D151-CBB4-493E-BEDC-09228638AA9F}" destId="{E354E367-1C7A-4ECB-8FCF-0620663A878B}" srcOrd="5" destOrd="0" parTransId="{A40BC9CA-3989-4E60-8640-5F3FC9C14655}" sibTransId="{97BBD136-E084-473B-95BD-E39F505A1BC6}"/>
    <dgm:cxn modelId="{899F6903-C444-42D8-AFF8-426A59F509AD}" srcId="{2A49D151-CBB4-493E-BEDC-09228638AA9F}" destId="{1274E577-85F1-4481-97ED-1E47ACA7AE3C}" srcOrd="0" destOrd="0" parTransId="{2783F529-0941-4370-A060-1BCCD40B6BCE}" sibTransId="{F16CF2E7-8B9D-4CE9-A81F-8EFB3393B257}"/>
    <dgm:cxn modelId="{9D891E5B-5D24-4910-9E9E-C3F31E91E4AE}" srcId="{E422B985-8E1A-4CAF-98DB-AE57C2EF2370}" destId="{CD6CC25D-1E66-4B14-A66B-4F375EF22DF7}" srcOrd="0" destOrd="0" parTransId="{1B8595C5-BD1F-454E-8D87-3A07DF8562A0}" sibTransId="{EE06BF77-A732-4B5B-BB7E-DE0D55327608}"/>
    <dgm:cxn modelId="{D3061B8C-EEDC-490D-98FA-E4BF25F411B3}" type="presOf" srcId="{1274E577-85F1-4481-97ED-1E47ACA7AE3C}" destId="{A53021CD-8A23-481E-A79C-FBAC2276DE76}" srcOrd="0" destOrd="1" presId="urn:microsoft.com/office/officeart/2005/8/layout/hProcess9"/>
    <dgm:cxn modelId="{867EC518-7884-464D-AF39-B84679A01F24}" type="presParOf" srcId="{DEC8ACA6-6717-4EDD-82C6-043CBD329F48}" destId="{68F0B918-E0A0-4EE7-90AB-9EA8E7AD4A7D}" srcOrd="0" destOrd="0" presId="urn:microsoft.com/office/officeart/2005/8/layout/hProcess9"/>
    <dgm:cxn modelId="{6C9294E2-27B9-4C7F-90F3-8216903AB343}" type="presParOf" srcId="{DEC8ACA6-6717-4EDD-82C6-043CBD329F48}" destId="{A6D071CE-1571-42D4-89E1-A26A7054DFDB}" srcOrd="1" destOrd="0" presId="urn:microsoft.com/office/officeart/2005/8/layout/hProcess9"/>
    <dgm:cxn modelId="{F10B859C-09FE-42D8-8AFB-4837B63E91FD}" type="presParOf" srcId="{A6D071CE-1571-42D4-89E1-A26A7054DFDB}" destId="{E301F2AF-50E6-425A-BFDA-56B2DD37B67E}" srcOrd="0" destOrd="0" presId="urn:microsoft.com/office/officeart/2005/8/layout/hProcess9"/>
    <dgm:cxn modelId="{7850F09C-BFB1-4677-9B01-4FFA5A0015C5}" type="presParOf" srcId="{A6D071CE-1571-42D4-89E1-A26A7054DFDB}" destId="{BC3A520B-E4E7-4B18-99F0-3E22E357AEE2}" srcOrd="1" destOrd="0" presId="urn:microsoft.com/office/officeart/2005/8/layout/hProcess9"/>
    <dgm:cxn modelId="{683A81EA-50FE-41FD-8E85-8BBD51CD365B}" type="presParOf" srcId="{A6D071CE-1571-42D4-89E1-A26A7054DFDB}" destId="{9BDD6596-D48C-4A0E-8C9E-978EAE5A7B8F}" srcOrd="2" destOrd="0" presId="urn:microsoft.com/office/officeart/2005/8/layout/hProcess9"/>
    <dgm:cxn modelId="{34C19AFA-0791-413B-953C-C0017F2B565D}" type="presParOf" srcId="{A6D071CE-1571-42D4-89E1-A26A7054DFDB}" destId="{CBB977D2-2CCD-4419-A725-03FF8F13FACB}" srcOrd="3" destOrd="0" presId="urn:microsoft.com/office/officeart/2005/8/layout/hProcess9"/>
    <dgm:cxn modelId="{210B151A-29DE-424E-BDDD-B1C33E07124A}" type="presParOf" srcId="{A6D071CE-1571-42D4-89E1-A26A7054DFDB}" destId="{A53021CD-8A23-481E-A79C-FBAC2276DE7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0B918-E0A0-4EE7-90AB-9EA8E7AD4A7D}">
      <dsp:nvSpPr>
        <dsp:cNvPr id="0" name=""/>
        <dsp:cNvSpPr/>
      </dsp:nvSpPr>
      <dsp:spPr>
        <a:xfrm>
          <a:off x="662939" y="0"/>
          <a:ext cx="7513320" cy="57451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1F2AF-50E6-425A-BFDA-56B2DD37B67E}">
      <dsp:nvSpPr>
        <dsp:cNvPr id="0" name=""/>
        <dsp:cNvSpPr/>
      </dsp:nvSpPr>
      <dsp:spPr>
        <a:xfrm>
          <a:off x="272956" y="1257443"/>
          <a:ext cx="1632626" cy="32302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2001</a:t>
          </a:r>
        </a:p>
        <a:p>
          <a:pPr marL="228600" lvl="1" indent="-228600" algn="l" defTabSz="889000">
            <a:lnSpc>
              <a:spcPct val="90000"/>
            </a:lnSpc>
            <a:spcBef>
              <a:spcPct val="0"/>
            </a:spcBef>
            <a:spcAft>
              <a:spcPct val="15000"/>
            </a:spcAft>
            <a:buChar char="••"/>
          </a:pPr>
          <a:r>
            <a:rPr lang="en-US" sz="2000" kern="1200" dirty="0"/>
            <a:t>W </a:t>
          </a:r>
          <a:r>
            <a:rPr lang="en-US" sz="2000" kern="1200" dirty="0" err="1"/>
            <a:t>Virgnia</a:t>
          </a:r>
          <a:r>
            <a:rPr lang="en-US" sz="2000" kern="1200" dirty="0"/>
            <a:t> sues Purdue Pharma over Oxycontin marketing</a:t>
          </a:r>
        </a:p>
      </dsp:txBody>
      <dsp:txXfrm>
        <a:off x="272956" y="1257443"/>
        <a:ext cx="1632626" cy="3230274"/>
      </dsp:txXfrm>
    </dsp:sp>
    <dsp:sp modelId="{9BDD6596-D48C-4A0E-8C9E-978EAE5A7B8F}">
      <dsp:nvSpPr>
        <dsp:cNvPr id="0" name=""/>
        <dsp:cNvSpPr/>
      </dsp:nvSpPr>
      <dsp:spPr>
        <a:xfrm>
          <a:off x="2278487" y="258762"/>
          <a:ext cx="2649701" cy="522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2007-2008</a:t>
          </a:r>
        </a:p>
        <a:p>
          <a:pPr marL="228600" lvl="1" indent="-228600" algn="l" defTabSz="1022350">
            <a:lnSpc>
              <a:spcPct val="90000"/>
            </a:lnSpc>
            <a:spcBef>
              <a:spcPct val="0"/>
            </a:spcBef>
            <a:spcAft>
              <a:spcPct val="15000"/>
            </a:spcAft>
            <a:buChar char="••"/>
          </a:pPr>
          <a:r>
            <a:rPr lang="en-US" sz="2300" kern="1200" dirty="0"/>
            <a:t>Purdue settles class action lawsuit filed by 26 states, pleads guilty to federal criminal charges for illegally marketing</a:t>
          </a:r>
        </a:p>
        <a:p>
          <a:pPr marL="228600" lvl="1" indent="-228600" algn="l" defTabSz="1022350">
            <a:lnSpc>
              <a:spcPct val="90000"/>
            </a:lnSpc>
            <a:spcBef>
              <a:spcPct val="0"/>
            </a:spcBef>
            <a:spcAft>
              <a:spcPct val="15000"/>
            </a:spcAft>
            <a:buChar char="••"/>
          </a:pPr>
          <a:r>
            <a:rPr lang="en-US" sz="2300" kern="1200" dirty="0"/>
            <a:t>Cephalon pleads guilty to illegally marketing 3 drugs, including </a:t>
          </a:r>
          <a:r>
            <a:rPr lang="en-US" sz="2300" kern="1200" dirty="0" err="1"/>
            <a:t>Actiq</a:t>
          </a:r>
          <a:endParaRPr lang="en-US" sz="2300" kern="1200" dirty="0"/>
        </a:p>
      </dsp:txBody>
      <dsp:txXfrm>
        <a:off x="2278487" y="258762"/>
        <a:ext cx="2649701" cy="5227637"/>
      </dsp:txXfrm>
    </dsp:sp>
    <dsp:sp modelId="{A53021CD-8A23-481E-A79C-FBAC2276DE76}">
      <dsp:nvSpPr>
        <dsp:cNvPr id="0" name=""/>
        <dsp:cNvSpPr/>
      </dsp:nvSpPr>
      <dsp:spPr>
        <a:xfrm>
          <a:off x="5301092" y="0"/>
          <a:ext cx="3265150" cy="5745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2015-2018</a:t>
          </a:r>
        </a:p>
        <a:p>
          <a:pPr marL="171450" lvl="1" indent="-171450" algn="l" defTabSz="800100">
            <a:lnSpc>
              <a:spcPct val="90000"/>
            </a:lnSpc>
            <a:spcBef>
              <a:spcPct val="0"/>
            </a:spcBef>
            <a:spcAft>
              <a:spcPct val="15000"/>
            </a:spcAft>
            <a:buChar char="••"/>
          </a:pPr>
          <a:r>
            <a:rPr lang="en-US" sz="1800" kern="1200" dirty="0" err="1"/>
            <a:t>Insys</a:t>
          </a:r>
          <a:r>
            <a:rPr lang="en-US" sz="1800" kern="1200" dirty="0"/>
            <a:t> settles with Illinois over off-label marketing and improper payments to prescribers</a:t>
          </a:r>
        </a:p>
        <a:p>
          <a:pPr marL="171450" lvl="1" indent="-171450" algn="l" defTabSz="800100">
            <a:lnSpc>
              <a:spcPct val="90000"/>
            </a:lnSpc>
            <a:spcBef>
              <a:spcPct val="0"/>
            </a:spcBef>
            <a:spcAft>
              <a:spcPct val="15000"/>
            </a:spcAft>
            <a:buChar char="••"/>
          </a:pPr>
          <a:r>
            <a:rPr lang="en-US" sz="1800" kern="1200" dirty="0"/>
            <a:t>Purdue settles lawsuits by NY and Kentucky over Oxycontin marketing</a:t>
          </a:r>
        </a:p>
        <a:p>
          <a:pPr marL="171450" lvl="1" indent="-171450" algn="l" defTabSz="800100">
            <a:lnSpc>
              <a:spcPct val="90000"/>
            </a:lnSpc>
            <a:spcBef>
              <a:spcPct val="0"/>
            </a:spcBef>
            <a:spcAft>
              <a:spcPct val="15000"/>
            </a:spcAft>
            <a:buChar char="••"/>
          </a:pPr>
          <a:r>
            <a:rPr lang="en-US" sz="1800" kern="1200" dirty="0"/>
            <a:t>Mississippi AG sues Purdue, Cephalon, Teva, Janssen, Johnson and Johnson, Endo and Allergan</a:t>
          </a:r>
        </a:p>
        <a:p>
          <a:pPr marL="171450" lvl="1" indent="-171450" algn="l" defTabSz="800100">
            <a:lnSpc>
              <a:spcPct val="90000"/>
            </a:lnSpc>
            <a:spcBef>
              <a:spcPct val="0"/>
            </a:spcBef>
            <a:spcAft>
              <a:spcPct val="15000"/>
            </a:spcAft>
            <a:buChar char="••"/>
          </a:pPr>
          <a:r>
            <a:rPr lang="en-US" sz="1800" kern="1200" dirty="0"/>
            <a:t>Additional states file suit. </a:t>
          </a:r>
        </a:p>
        <a:p>
          <a:pPr marL="171450" lvl="1" indent="-171450" algn="l" defTabSz="800100">
            <a:lnSpc>
              <a:spcPct val="90000"/>
            </a:lnSpc>
            <a:spcBef>
              <a:spcPct val="0"/>
            </a:spcBef>
            <a:spcAft>
              <a:spcPct val="15000"/>
            </a:spcAft>
            <a:buChar char="••"/>
          </a:pPr>
          <a:r>
            <a:rPr lang="en-US" sz="1800" kern="1200" dirty="0"/>
            <a:t>41 states AG announce bipartisan investigation</a:t>
          </a:r>
        </a:p>
        <a:p>
          <a:pPr marL="171450" lvl="1" indent="-171450" algn="l" defTabSz="800100">
            <a:lnSpc>
              <a:spcPct val="90000"/>
            </a:lnSpc>
            <a:spcBef>
              <a:spcPct val="0"/>
            </a:spcBef>
            <a:spcAft>
              <a:spcPct val="15000"/>
            </a:spcAft>
            <a:buChar char="••"/>
          </a:pPr>
          <a:r>
            <a:rPr lang="en-US" sz="1800" kern="1200" dirty="0"/>
            <a:t>At least 19 states and hundreds of local jurisdictions file suit</a:t>
          </a:r>
        </a:p>
      </dsp:txBody>
      <dsp:txXfrm>
        <a:off x="5301092" y="0"/>
        <a:ext cx="3265150" cy="57451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F5F81-E83A-4E08-B3BB-35608556F775}" type="datetimeFigureOut">
              <a:rPr lang="en-US" smtClean="0"/>
              <a:pPr/>
              <a:t>10/25/2007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D0B1C-4D03-4573-97D1-AB4AEAD1A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F5F81-E83A-4E08-B3BB-35608556F775}" type="datetimeFigureOut">
              <a:rPr lang="en-US" smtClean="0"/>
              <a:pPr/>
              <a:t>10/25/2007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D0B1C-4D03-4573-97D1-AB4AEAD1A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B050EB3-8439-44DD-9766-BE4C41062735}"/>
              </a:ext>
            </a:extLst>
          </p:cNvPr>
          <p:cNvSpPr>
            <a:spLocks noGrp="1"/>
          </p:cNvSpPr>
          <p:nvPr>
            <p:ph type="ctrTitle"/>
          </p:nvPr>
        </p:nvSpPr>
        <p:spPr>
          <a:xfrm>
            <a:off x="685800" y="1143001"/>
            <a:ext cx="7772400" cy="2457450"/>
          </a:xfrm>
        </p:spPr>
        <p:txBody>
          <a:bodyPr/>
          <a:lstStyle/>
          <a:p>
            <a:r>
              <a:rPr lang="en-US" b="1" i="1" dirty="0"/>
              <a:t>Big Pharma, Big Solutions</a:t>
            </a:r>
          </a:p>
        </p:txBody>
      </p:sp>
      <p:sp>
        <p:nvSpPr>
          <p:cNvPr id="5" name="Subtitle 4">
            <a:extLst>
              <a:ext uri="{FF2B5EF4-FFF2-40B4-BE49-F238E27FC236}">
                <a16:creationId xmlns:a16="http://schemas.microsoft.com/office/drawing/2014/main" xmlns="" id="{8EE54272-8BDB-4988-9CDF-0643FCE9789A}"/>
              </a:ext>
            </a:extLst>
          </p:cNvPr>
          <p:cNvSpPr>
            <a:spLocks noGrp="1"/>
          </p:cNvSpPr>
          <p:nvPr>
            <p:ph type="subTitle" idx="1"/>
          </p:nvPr>
        </p:nvSpPr>
        <p:spPr>
          <a:xfrm>
            <a:off x="1371600" y="3600451"/>
            <a:ext cx="6934200" cy="2038349"/>
          </a:xfrm>
        </p:spPr>
        <p:txBody>
          <a:bodyPr>
            <a:normAutofit fontScale="62500" lnSpcReduction="20000"/>
          </a:bodyPr>
          <a:lstStyle/>
          <a:p>
            <a:r>
              <a:rPr lang="en-US" sz="4000" dirty="0"/>
              <a:t>A Close Look at the Opioid Epidemic and Lessons Learned from Big Tobacco</a:t>
            </a:r>
          </a:p>
          <a:p>
            <a:endParaRPr lang="en-US" dirty="0"/>
          </a:p>
          <a:p>
            <a:endParaRPr lang="en-US" dirty="0"/>
          </a:p>
          <a:p>
            <a:r>
              <a:rPr lang="en-US" dirty="0"/>
              <a:t>Mike Palladini, </a:t>
            </a:r>
            <a:r>
              <a:rPr lang="en-US" dirty="0" err="1"/>
              <a:t>RPh</a:t>
            </a:r>
            <a:r>
              <a:rPr lang="en-US" dirty="0"/>
              <a:t> MBA</a:t>
            </a:r>
          </a:p>
          <a:p>
            <a:r>
              <a:rPr lang="en-US" dirty="0"/>
              <a:t>Pyramid Healthcare, Inc</a:t>
            </a:r>
          </a:p>
          <a:p>
            <a:endParaRPr lang="en-US" dirty="0"/>
          </a:p>
          <a:p>
            <a:endParaRPr lang="en-US" dirty="0"/>
          </a:p>
        </p:txBody>
      </p:sp>
    </p:spTree>
    <p:extLst>
      <p:ext uri="{BB962C8B-B14F-4D97-AF65-F5344CB8AC3E}">
        <p14:creationId xmlns:p14="http://schemas.microsoft.com/office/powerpoint/2010/main" xmlns="" val="373079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7BEF4-D5A6-4292-946F-3B51D6FF2FEC}"/>
              </a:ext>
            </a:extLst>
          </p:cNvPr>
          <p:cNvSpPr>
            <a:spLocks noGrp="1"/>
          </p:cNvSpPr>
          <p:nvPr>
            <p:ph type="title"/>
          </p:nvPr>
        </p:nvSpPr>
        <p:spPr/>
        <p:txBody>
          <a:bodyPr/>
          <a:lstStyle/>
          <a:p>
            <a:r>
              <a:rPr lang="en-US" dirty="0"/>
              <a:t>West Virginia v Purdue Pharma</a:t>
            </a:r>
          </a:p>
        </p:txBody>
      </p:sp>
      <p:sp>
        <p:nvSpPr>
          <p:cNvPr id="3" name="Content Placeholder 2">
            <a:extLst>
              <a:ext uri="{FF2B5EF4-FFF2-40B4-BE49-F238E27FC236}">
                <a16:creationId xmlns:a16="http://schemas.microsoft.com/office/drawing/2014/main" xmlns="" id="{02FD69D6-5A9E-4C2C-BB7D-620B1AA77EC4}"/>
              </a:ext>
            </a:extLst>
          </p:cNvPr>
          <p:cNvSpPr>
            <a:spLocks noGrp="1"/>
          </p:cNvSpPr>
          <p:nvPr>
            <p:ph idx="1"/>
          </p:nvPr>
        </p:nvSpPr>
        <p:spPr/>
        <p:txBody>
          <a:bodyPr>
            <a:normAutofit fontScale="92500" lnSpcReduction="10000"/>
          </a:bodyPr>
          <a:lstStyle/>
          <a:p>
            <a:r>
              <a:rPr lang="en-US" dirty="0"/>
              <a:t>Settled Nov, 2004</a:t>
            </a:r>
          </a:p>
          <a:p>
            <a:r>
              <a:rPr lang="en-US" dirty="0"/>
              <a:t>Allegations</a:t>
            </a:r>
          </a:p>
          <a:p>
            <a:pPr marL="0" indent="0">
              <a:buNone/>
            </a:pPr>
            <a:r>
              <a:rPr lang="en-US" dirty="0"/>
              <a:t>	-Aggressively marketed Oxycontin</a:t>
            </a:r>
          </a:p>
          <a:p>
            <a:pPr marL="0" indent="0">
              <a:buNone/>
            </a:pPr>
            <a:r>
              <a:rPr lang="en-US" dirty="0"/>
              <a:t>	-Concealed from prescribers the extent to 	 which Oxycontin could lead to addiction</a:t>
            </a:r>
          </a:p>
          <a:p>
            <a:r>
              <a:rPr lang="en-US" dirty="0"/>
              <a:t>Settlement</a:t>
            </a:r>
          </a:p>
          <a:p>
            <a:pPr marL="0" indent="0">
              <a:buNone/>
            </a:pPr>
            <a:r>
              <a:rPr lang="en-US" dirty="0"/>
              <a:t>	-$10 million paid over 4 years to support drug 	and education programs, law enforcement 	initiatives</a:t>
            </a:r>
          </a:p>
        </p:txBody>
      </p:sp>
    </p:spTree>
    <p:extLst>
      <p:ext uri="{BB962C8B-B14F-4D97-AF65-F5344CB8AC3E}">
        <p14:creationId xmlns:p14="http://schemas.microsoft.com/office/powerpoint/2010/main" xmlns="" val="266282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4FFC2-E9EB-4180-B6F4-FF62A7D57B77}"/>
              </a:ext>
            </a:extLst>
          </p:cNvPr>
          <p:cNvSpPr>
            <a:spLocks noGrp="1"/>
          </p:cNvSpPr>
          <p:nvPr>
            <p:ph type="title"/>
          </p:nvPr>
        </p:nvSpPr>
        <p:spPr/>
        <p:txBody>
          <a:bodyPr/>
          <a:lstStyle/>
          <a:p>
            <a:r>
              <a:rPr lang="en-US" dirty="0"/>
              <a:t>State of Oregon v Purdue Pharma</a:t>
            </a:r>
          </a:p>
        </p:txBody>
      </p:sp>
      <p:sp>
        <p:nvSpPr>
          <p:cNvPr id="3" name="Content Placeholder 2">
            <a:extLst>
              <a:ext uri="{FF2B5EF4-FFF2-40B4-BE49-F238E27FC236}">
                <a16:creationId xmlns:a16="http://schemas.microsoft.com/office/drawing/2014/main" xmlns="" id="{06EAE60F-5D2E-4CD8-AC1A-35EBCD559878}"/>
              </a:ext>
            </a:extLst>
          </p:cNvPr>
          <p:cNvSpPr>
            <a:spLocks noGrp="1"/>
          </p:cNvSpPr>
          <p:nvPr>
            <p:ph idx="1"/>
          </p:nvPr>
        </p:nvSpPr>
        <p:spPr>
          <a:xfrm>
            <a:off x="457200" y="1417638"/>
            <a:ext cx="8229600" cy="5165724"/>
          </a:xfrm>
        </p:spPr>
        <p:txBody>
          <a:bodyPr>
            <a:normAutofit fontScale="85000" lnSpcReduction="20000"/>
          </a:bodyPr>
          <a:lstStyle/>
          <a:p>
            <a:r>
              <a:rPr lang="en-US" dirty="0"/>
              <a:t>Settled May 2007</a:t>
            </a:r>
          </a:p>
          <a:p>
            <a:r>
              <a:rPr lang="en-US" dirty="0"/>
              <a:t>Allegations</a:t>
            </a:r>
          </a:p>
          <a:p>
            <a:pPr marL="0" indent="0">
              <a:buNone/>
            </a:pPr>
            <a:r>
              <a:rPr lang="en-US" dirty="0"/>
              <a:t>	-Unlawfully marketing Oxycontin for off-label use</a:t>
            </a:r>
          </a:p>
          <a:p>
            <a:pPr marL="0" indent="0">
              <a:buNone/>
            </a:pPr>
            <a:r>
              <a:rPr lang="en-US" dirty="0"/>
              <a:t>	-Misbranding Oxycontin as “less addictive, less 	subject to abuse and diversion, and less likely to 	cause tolerance and withdrawal than other pain 	medications”</a:t>
            </a:r>
          </a:p>
          <a:p>
            <a:r>
              <a:rPr lang="en-US" dirty="0"/>
              <a:t>Settlement</a:t>
            </a:r>
          </a:p>
          <a:p>
            <a:pPr marL="0" indent="0">
              <a:buNone/>
            </a:pPr>
            <a:r>
              <a:rPr lang="en-US" dirty="0"/>
              <a:t>	-$19.5 million</a:t>
            </a:r>
          </a:p>
          <a:p>
            <a:pPr marL="0" indent="0">
              <a:buNone/>
            </a:pPr>
            <a:r>
              <a:rPr lang="en-US" dirty="0"/>
              <a:t>	-Purdue pledged not to promote for off-label use</a:t>
            </a:r>
          </a:p>
          <a:p>
            <a:pPr marL="0" indent="0">
              <a:buNone/>
            </a:pPr>
            <a:r>
              <a:rPr lang="en-US" dirty="0"/>
              <a:t>	-Requires Purdue to maintain abuse and diversion 	detection programs, report problem prescribing, 	and specially train field personnel.</a:t>
            </a:r>
          </a:p>
        </p:txBody>
      </p:sp>
    </p:spTree>
    <p:extLst>
      <p:ext uri="{BB962C8B-B14F-4D97-AF65-F5344CB8AC3E}">
        <p14:creationId xmlns:p14="http://schemas.microsoft.com/office/powerpoint/2010/main" xmlns="" val="233053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2ABEA-1814-4FEB-BC17-DBDD95F11358}"/>
              </a:ext>
            </a:extLst>
          </p:cNvPr>
          <p:cNvSpPr>
            <a:spLocks noGrp="1"/>
          </p:cNvSpPr>
          <p:nvPr>
            <p:ph type="title"/>
          </p:nvPr>
        </p:nvSpPr>
        <p:spPr/>
        <p:txBody>
          <a:bodyPr>
            <a:normAutofit fontScale="90000"/>
          </a:bodyPr>
          <a:lstStyle/>
          <a:p>
            <a:r>
              <a:rPr lang="en-US" i="1" dirty="0"/>
              <a:t>Off-Label Marketing and Misbranding</a:t>
            </a:r>
          </a:p>
        </p:txBody>
      </p:sp>
      <p:sp>
        <p:nvSpPr>
          <p:cNvPr id="3" name="Content Placeholder 2">
            <a:extLst>
              <a:ext uri="{FF2B5EF4-FFF2-40B4-BE49-F238E27FC236}">
                <a16:creationId xmlns:a16="http://schemas.microsoft.com/office/drawing/2014/main" xmlns="" id="{940AA128-9602-4A47-86FB-821D159080E6}"/>
              </a:ext>
            </a:extLst>
          </p:cNvPr>
          <p:cNvSpPr>
            <a:spLocks noGrp="1"/>
          </p:cNvSpPr>
          <p:nvPr>
            <p:ph idx="1"/>
          </p:nvPr>
        </p:nvSpPr>
        <p:spPr>
          <a:xfrm>
            <a:off x="457200" y="1600200"/>
            <a:ext cx="8229600" cy="5181600"/>
          </a:xfrm>
        </p:spPr>
        <p:txBody>
          <a:bodyPr>
            <a:normAutofit fontScale="70000" lnSpcReduction="20000"/>
          </a:bodyPr>
          <a:lstStyle/>
          <a:p>
            <a:r>
              <a:rPr lang="en-US" dirty="0"/>
              <a:t>OxyContin, a time-released narcotic drug approved for the treatment of moderate to severe pain over an extended period of time. Purdue engaged in extensive </a:t>
            </a:r>
            <a:r>
              <a:rPr lang="en-US" b="1" i="1" dirty="0"/>
              <a:t>off-label marketing </a:t>
            </a:r>
            <a:r>
              <a:rPr lang="en-US" dirty="0"/>
              <a:t>of OxyContin and Purdue failed to adequately disclose abuse and diversion risks associated with the drug in violation of the Consumer Protection Act. </a:t>
            </a:r>
          </a:p>
          <a:p>
            <a:pPr marL="0" indent="0">
              <a:buNone/>
            </a:pPr>
            <a:endParaRPr lang="en-US" dirty="0"/>
          </a:p>
          <a:p>
            <a:r>
              <a:rPr lang="en-US" dirty="0"/>
              <a:t>A complaint filed by the Consumer Protection Division alleges that Purdue aggressively promoted OxyContin to doctors and consumers as a first-choice analgesic for treatment of a wide variety of pain symptoms, including those beyond the approved indications and uses of the drug. Although OxyContin has addictive qualities similar to morphine, Purdue downplayed the known risks of OxyContin abuse, addiction and diversion for inappropriate uses. Purdue failed to adequately warn doctors or consumers of OxyContin’s significant risks and failed to take reasonable steps to guard against OxyContin abuse and diversion</a:t>
            </a:r>
          </a:p>
          <a:p>
            <a:endParaRPr lang="en-US" dirty="0"/>
          </a:p>
        </p:txBody>
      </p:sp>
    </p:spTree>
    <p:extLst>
      <p:ext uri="{BB962C8B-B14F-4D97-AF65-F5344CB8AC3E}">
        <p14:creationId xmlns:p14="http://schemas.microsoft.com/office/powerpoint/2010/main" xmlns="" val="415319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0FADB-FD61-4E4A-9038-A3D098F00C4F}"/>
              </a:ext>
            </a:extLst>
          </p:cNvPr>
          <p:cNvSpPr>
            <a:spLocks noGrp="1"/>
          </p:cNvSpPr>
          <p:nvPr>
            <p:ph type="title"/>
          </p:nvPr>
        </p:nvSpPr>
        <p:spPr/>
        <p:txBody>
          <a:bodyPr/>
          <a:lstStyle/>
          <a:p>
            <a:pPr algn="l"/>
            <a:r>
              <a:rPr lang="en-US" i="1" dirty="0"/>
              <a:t>Misbranding</a:t>
            </a:r>
          </a:p>
        </p:txBody>
      </p:sp>
      <p:sp>
        <p:nvSpPr>
          <p:cNvPr id="3" name="Content Placeholder 2">
            <a:extLst>
              <a:ext uri="{FF2B5EF4-FFF2-40B4-BE49-F238E27FC236}">
                <a16:creationId xmlns:a16="http://schemas.microsoft.com/office/drawing/2014/main" xmlns="" id="{F9023EA0-937F-4C2F-88F7-26480E916738}"/>
              </a:ext>
            </a:extLst>
          </p:cNvPr>
          <p:cNvSpPr>
            <a:spLocks noGrp="1"/>
          </p:cNvSpPr>
          <p:nvPr>
            <p:ph idx="1"/>
          </p:nvPr>
        </p:nvSpPr>
        <p:spPr/>
        <p:txBody>
          <a:bodyPr>
            <a:normAutofit lnSpcReduction="10000"/>
          </a:bodyPr>
          <a:lstStyle/>
          <a:p>
            <a:r>
              <a:rPr lang="en-US" dirty="0"/>
              <a:t>Section 502 of the Federal Food, Drug and Cosmetic Act (FFDCA) contains provisions on misbranding including some that relate to false or misleading labeling.  A device’s labeling misbrands the product if:</a:t>
            </a:r>
          </a:p>
          <a:p>
            <a:r>
              <a:rPr lang="en-US" dirty="0"/>
              <a:t>“It is dangerous to health when used in the dosage or manner or with the frequency or duration prescribed, recommended or suggested in the labeling”</a:t>
            </a:r>
          </a:p>
          <a:p>
            <a:endParaRPr lang="en-US" dirty="0"/>
          </a:p>
        </p:txBody>
      </p:sp>
    </p:spTree>
    <p:extLst>
      <p:ext uri="{BB962C8B-B14F-4D97-AF65-F5344CB8AC3E}">
        <p14:creationId xmlns:p14="http://schemas.microsoft.com/office/powerpoint/2010/main" xmlns="" val="372316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A1C99-A836-4205-B9AA-35EC3639F16C}"/>
              </a:ext>
            </a:extLst>
          </p:cNvPr>
          <p:cNvSpPr>
            <a:spLocks noGrp="1"/>
          </p:cNvSpPr>
          <p:nvPr>
            <p:ph type="title"/>
          </p:nvPr>
        </p:nvSpPr>
        <p:spPr/>
        <p:txBody>
          <a:bodyPr/>
          <a:lstStyle/>
          <a:p>
            <a:r>
              <a:rPr lang="en-US" dirty="0"/>
              <a:t>Additional Settlements</a:t>
            </a:r>
          </a:p>
        </p:txBody>
      </p:sp>
      <p:sp>
        <p:nvSpPr>
          <p:cNvPr id="3" name="Content Placeholder 2">
            <a:extLst>
              <a:ext uri="{FF2B5EF4-FFF2-40B4-BE49-F238E27FC236}">
                <a16:creationId xmlns:a16="http://schemas.microsoft.com/office/drawing/2014/main" xmlns="" id="{DC5A8C81-358B-4A7B-8942-516347FDC01F}"/>
              </a:ext>
            </a:extLst>
          </p:cNvPr>
          <p:cNvSpPr>
            <a:spLocks noGrp="1"/>
          </p:cNvSpPr>
          <p:nvPr>
            <p:ph idx="1"/>
          </p:nvPr>
        </p:nvSpPr>
        <p:spPr>
          <a:xfrm>
            <a:off x="228600" y="1600200"/>
            <a:ext cx="8763000" cy="4525963"/>
          </a:xfrm>
        </p:spPr>
        <p:txBody>
          <a:bodyPr/>
          <a:lstStyle/>
          <a:p>
            <a:r>
              <a:rPr lang="en-US" dirty="0"/>
              <a:t>Kentucky v Purdue: Medicaid Fraud ($24m)</a:t>
            </a:r>
          </a:p>
          <a:p>
            <a:r>
              <a:rPr lang="en-US" dirty="0"/>
              <a:t>California v Purdue: Deceptive marketing ($1.6m)</a:t>
            </a:r>
          </a:p>
          <a:p>
            <a:r>
              <a:rPr lang="en-US" dirty="0"/>
              <a:t>Illinois v </a:t>
            </a:r>
            <a:r>
              <a:rPr lang="en-US" dirty="0" err="1"/>
              <a:t>Insys</a:t>
            </a:r>
            <a:r>
              <a:rPr lang="en-US" dirty="0"/>
              <a:t>: Consumer Fraud ($4.5m)</a:t>
            </a:r>
          </a:p>
          <a:p>
            <a:r>
              <a:rPr lang="en-US" dirty="0"/>
              <a:t>USA v Purdue: Misbranding ($600m)</a:t>
            </a:r>
          </a:p>
          <a:p>
            <a:r>
              <a:rPr lang="en-US" dirty="0"/>
              <a:t>USA v Cardinal Health: CSA Violation ($44m)</a:t>
            </a:r>
          </a:p>
          <a:p>
            <a:r>
              <a:rPr lang="en-US" dirty="0"/>
              <a:t>USA v McKesson: CSA Violation ($150m)</a:t>
            </a:r>
          </a:p>
          <a:p>
            <a:r>
              <a:rPr lang="en-US" dirty="0"/>
              <a:t>USA V Mallinckrodt: CSA Violation ($35m)</a:t>
            </a:r>
          </a:p>
        </p:txBody>
      </p:sp>
    </p:spTree>
    <p:extLst>
      <p:ext uri="{BB962C8B-B14F-4D97-AF65-F5344CB8AC3E}">
        <p14:creationId xmlns:p14="http://schemas.microsoft.com/office/powerpoint/2010/main" xmlns="" val="314108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1E838-BB8C-43BF-8A8D-196D99AFF490}"/>
              </a:ext>
            </a:extLst>
          </p:cNvPr>
          <p:cNvSpPr>
            <a:spLocks noGrp="1"/>
          </p:cNvSpPr>
          <p:nvPr>
            <p:ph type="title"/>
          </p:nvPr>
        </p:nvSpPr>
        <p:spPr>
          <a:xfrm>
            <a:off x="457200" y="274638"/>
            <a:ext cx="8229600" cy="2163762"/>
          </a:xfrm>
        </p:spPr>
        <p:txBody>
          <a:bodyPr>
            <a:normAutofit fontScale="90000"/>
          </a:bodyPr>
          <a:lstStyle/>
          <a:p>
            <a:r>
              <a:rPr lang="en-US" sz="2800" b="1" i="1" dirty="0"/>
              <a:t>In Guilty Plea, OxyContin Maker to Pay $600 Million</a:t>
            </a:r>
            <a:br>
              <a:rPr lang="en-US" sz="2800" b="1" i="1" dirty="0"/>
            </a:br>
            <a:r>
              <a:rPr lang="en-US" sz="2200" dirty="0"/>
              <a:t>Purdue Pharma acknowledged in the court proceeding today that “with the intent to defraud or mislead,” it marketed and promoted OxyContin as a drug that was less addictive, less subject to abuse and less likely to cause other narcotic side effects than other pain medications.</a:t>
            </a:r>
            <a:br>
              <a:rPr lang="en-US" sz="2200" dirty="0"/>
            </a:br>
            <a:r>
              <a:rPr lang="en-US" sz="1800" b="1" dirty="0"/>
              <a:t>MAY 10, 2007</a:t>
            </a:r>
            <a:r>
              <a:rPr lang="en-US" sz="1800" dirty="0"/>
              <a:t> </a:t>
            </a:r>
          </a:p>
        </p:txBody>
      </p:sp>
      <p:pic>
        <p:nvPicPr>
          <p:cNvPr id="5" name="Content Placeholder 4">
            <a:extLst>
              <a:ext uri="{FF2B5EF4-FFF2-40B4-BE49-F238E27FC236}">
                <a16:creationId xmlns:a16="http://schemas.microsoft.com/office/drawing/2014/main" xmlns="" id="{F5DB9B78-867B-42FE-AC74-632AD4909E9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38400" y="2406316"/>
            <a:ext cx="6459222" cy="3306762"/>
          </a:xfrm>
        </p:spPr>
      </p:pic>
      <p:sp>
        <p:nvSpPr>
          <p:cNvPr id="8" name="TextBox 7">
            <a:extLst>
              <a:ext uri="{FF2B5EF4-FFF2-40B4-BE49-F238E27FC236}">
                <a16:creationId xmlns:a16="http://schemas.microsoft.com/office/drawing/2014/main" xmlns="" id="{32B3E082-6EFD-47A0-AD59-C9726EE1C9A3}"/>
              </a:ext>
            </a:extLst>
          </p:cNvPr>
          <p:cNvSpPr txBox="1"/>
          <p:nvPr/>
        </p:nvSpPr>
        <p:spPr>
          <a:xfrm>
            <a:off x="2514600" y="5867400"/>
            <a:ext cx="6459222" cy="523220"/>
          </a:xfrm>
          <a:prstGeom prst="rect">
            <a:avLst/>
          </a:prstGeom>
          <a:noFill/>
        </p:spPr>
        <p:txBody>
          <a:bodyPr wrap="square" rtlCol="0">
            <a:spAutoFit/>
          </a:bodyPr>
          <a:lstStyle/>
          <a:p>
            <a:r>
              <a:rPr lang="en-US" sz="1400" dirty="0"/>
              <a:t>From left, Howard R. </a:t>
            </a:r>
            <a:r>
              <a:rPr lang="en-US" sz="1400" dirty="0" err="1"/>
              <a:t>Udell</a:t>
            </a:r>
            <a:r>
              <a:rPr lang="en-US" sz="1400" dirty="0"/>
              <a:t>, the top lawyer for Purdue Pharma; Dr. Paul D. </a:t>
            </a:r>
            <a:r>
              <a:rPr lang="en-US" sz="1400" dirty="0" err="1"/>
              <a:t>Goldenheim</a:t>
            </a:r>
            <a:r>
              <a:rPr lang="en-US" sz="1400" dirty="0"/>
              <a:t>, the company’s former medical director; and Michael Friedman, Purdue’s president. </a:t>
            </a:r>
          </a:p>
        </p:txBody>
      </p:sp>
    </p:spTree>
    <p:extLst>
      <p:ext uri="{BB962C8B-B14F-4D97-AF65-F5344CB8AC3E}">
        <p14:creationId xmlns:p14="http://schemas.microsoft.com/office/powerpoint/2010/main" xmlns="" val="29995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Purdue </a:t>
            </a:r>
            <a:r>
              <a:rPr lang="en-US" dirty="0" err="1"/>
              <a:t>Pharma</a:t>
            </a:r>
            <a:r>
              <a:rPr lang="en-US" dirty="0"/>
              <a:t> Pleads Guilty</a:t>
            </a:r>
            <a:br>
              <a:rPr lang="en-US" dirty="0"/>
            </a:br>
            <a:r>
              <a:rPr lang="en-US" dirty="0"/>
              <a:t>$635 million in criminal fines</a:t>
            </a:r>
          </a:p>
        </p:txBody>
      </p:sp>
      <p:sp>
        <p:nvSpPr>
          <p:cNvPr id="3" name="Content Placeholder 2"/>
          <p:cNvSpPr>
            <a:spLocks noGrp="1"/>
          </p:cNvSpPr>
          <p:nvPr>
            <p:ph idx="1"/>
          </p:nvPr>
        </p:nvSpPr>
        <p:spPr/>
        <p:txBody>
          <a:bodyPr/>
          <a:lstStyle/>
          <a:p>
            <a:r>
              <a:rPr lang="en-US" dirty="0"/>
              <a:t>Admitting to stating:	</a:t>
            </a:r>
          </a:p>
          <a:p>
            <a:pPr lvl="1"/>
            <a:r>
              <a:rPr lang="en-US" dirty="0" err="1"/>
              <a:t>Oxycontin</a:t>
            </a:r>
            <a:r>
              <a:rPr lang="en-US" dirty="0"/>
              <a:t> did not cause a buzz of euphoria</a:t>
            </a:r>
          </a:p>
          <a:p>
            <a:pPr lvl="1"/>
            <a:r>
              <a:rPr lang="en-US" dirty="0" err="1"/>
              <a:t>Oxycontin</a:t>
            </a:r>
            <a:r>
              <a:rPr lang="en-US" dirty="0"/>
              <a:t> had less addictive potential</a:t>
            </a:r>
          </a:p>
          <a:p>
            <a:pPr lvl="1"/>
            <a:r>
              <a:rPr lang="en-US" dirty="0" err="1"/>
              <a:t>Oxycontin</a:t>
            </a:r>
            <a:r>
              <a:rPr lang="en-US" dirty="0"/>
              <a:t> had less abuse potential</a:t>
            </a:r>
          </a:p>
          <a:p>
            <a:pPr lvl="1"/>
            <a:r>
              <a:rPr lang="en-US" dirty="0" err="1"/>
              <a:t>Oxycontin</a:t>
            </a:r>
            <a:r>
              <a:rPr lang="en-US" dirty="0"/>
              <a:t> was less likely to be diverted</a:t>
            </a:r>
          </a:p>
          <a:p>
            <a:pPr lvl="1"/>
            <a:r>
              <a:rPr lang="en-US" dirty="0"/>
              <a:t>Patients could stop </a:t>
            </a:r>
            <a:r>
              <a:rPr lang="en-US" dirty="0" err="1"/>
              <a:t>Oxycontin</a:t>
            </a:r>
            <a:r>
              <a:rPr lang="en-US" dirty="0"/>
              <a:t> therapy abruptly without experiencing withdrawal symptoms</a:t>
            </a:r>
          </a:p>
          <a:p>
            <a:pPr lvl="1"/>
            <a:r>
              <a:rPr lang="en-US" dirty="0"/>
              <a:t>Patients taking </a:t>
            </a:r>
            <a:r>
              <a:rPr lang="en-US" dirty="0" err="1"/>
              <a:t>Oxycontin</a:t>
            </a:r>
            <a:r>
              <a:rPr lang="en-US" dirty="0"/>
              <a:t> would not develop tolerance to the drug</a:t>
            </a:r>
          </a:p>
          <a:p>
            <a:pPr lvl="1">
              <a:buNone/>
            </a:pPr>
            <a:endParaRPr lang="en-US" dirty="0"/>
          </a:p>
        </p:txBody>
      </p:sp>
    </p:spTree>
    <p:extLst>
      <p:ext uri="{BB962C8B-B14F-4D97-AF65-F5344CB8AC3E}">
        <p14:creationId xmlns:p14="http://schemas.microsoft.com/office/powerpoint/2010/main" xmlns="" val="164601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Status of Opioid Litigation</a:t>
            </a:r>
          </a:p>
        </p:txBody>
      </p:sp>
      <p:sp>
        <p:nvSpPr>
          <p:cNvPr id="6" name="Content Placeholder 5"/>
          <p:cNvSpPr>
            <a:spLocks noGrp="1"/>
          </p:cNvSpPr>
          <p:nvPr>
            <p:ph idx="1"/>
          </p:nvPr>
        </p:nvSpPr>
        <p:spPr/>
        <p:txBody>
          <a:bodyPr>
            <a:normAutofit fontScale="92500" lnSpcReduction="10000"/>
          </a:bodyPr>
          <a:lstStyle/>
          <a:p>
            <a:r>
              <a:rPr lang="en-US" dirty="0"/>
              <a:t>500+ lawsuits consolidated into multidistrict litigation (MDL) in federal district court for the Northern District of Ohio</a:t>
            </a:r>
          </a:p>
          <a:p>
            <a:r>
              <a:rPr lang="en-US" dirty="0"/>
              <a:t>Defendants include drug makers, distribution companies and companies that manage pharmacy benefits for most Americans.</a:t>
            </a:r>
          </a:p>
          <a:p>
            <a:r>
              <a:rPr lang="en-US" dirty="0"/>
              <a:t>US DOJ filed a statement of interest</a:t>
            </a:r>
          </a:p>
          <a:p>
            <a:r>
              <a:rPr lang="en-US" dirty="0"/>
              <a:t>Ongoing settlement discussions</a:t>
            </a:r>
          </a:p>
          <a:p>
            <a:pPr>
              <a:buNone/>
            </a:pPr>
            <a:r>
              <a:rPr lang="en-US" dirty="0"/>
              <a:t>		-Purdue Pharma, Federal Judge Dan </a:t>
            </a:r>
            <a:r>
              <a:rPr lang="en-US" dirty="0" err="1"/>
              <a:t>Polster</a:t>
            </a:r>
            <a:r>
              <a:rPr lang="en-US" dirty="0"/>
              <a:t> </a:t>
            </a:r>
          </a:p>
        </p:txBody>
      </p:sp>
    </p:spTree>
    <p:extLst>
      <p:ext uri="{BB962C8B-B14F-4D97-AF65-F5344CB8AC3E}">
        <p14:creationId xmlns:p14="http://schemas.microsoft.com/office/powerpoint/2010/main" xmlns="" val="30204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E5C63-4351-4049-9832-234D443327F9}"/>
              </a:ext>
            </a:extLst>
          </p:cNvPr>
          <p:cNvSpPr>
            <a:spLocks noGrp="1"/>
          </p:cNvSpPr>
          <p:nvPr>
            <p:ph type="title"/>
          </p:nvPr>
        </p:nvSpPr>
        <p:spPr>
          <a:xfrm>
            <a:off x="457200" y="274638"/>
            <a:ext cx="8229600" cy="2163762"/>
          </a:xfrm>
        </p:spPr>
        <p:txBody>
          <a:bodyPr>
            <a:normAutofit fontScale="90000"/>
          </a:bodyPr>
          <a:lstStyle/>
          <a:p>
            <a:r>
              <a:rPr lang="en-US" sz="3100" dirty="0"/>
              <a:t>In November 1998, the Attorneys General of 46 states, five U.S. territories, and the District of Columbia reached a $246 billion settlement with the five largest American tobacco companies. </a:t>
            </a:r>
            <a:r>
              <a:rPr lang="en-US" dirty="0"/>
              <a:t/>
            </a:r>
            <a:br>
              <a:rPr lang="en-US" dirty="0"/>
            </a:br>
            <a:endParaRPr lang="en-US" dirty="0"/>
          </a:p>
        </p:txBody>
      </p:sp>
      <p:pic>
        <p:nvPicPr>
          <p:cNvPr id="5" name="Content Placeholder 4">
            <a:extLst>
              <a:ext uri="{FF2B5EF4-FFF2-40B4-BE49-F238E27FC236}">
                <a16:creationId xmlns:a16="http://schemas.microsoft.com/office/drawing/2014/main" xmlns="" id="{1CFAEDB3-1FF2-4B69-B681-29770807A42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33600" y="2109522"/>
            <a:ext cx="6743700" cy="4491304"/>
          </a:xfrm>
        </p:spPr>
      </p:pic>
    </p:spTree>
    <p:extLst>
      <p:ext uri="{BB962C8B-B14F-4D97-AF65-F5344CB8AC3E}">
        <p14:creationId xmlns:p14="http://schemas.microsoft.com/office/powerpoint/2010/main" xmlns="" val="449601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803D04-B9B4-424B-A0BB-D116655FBC57}"/>
              </a:ext>
            </a:extLst>
          </p:cNvPr>
          <p:cNvSpPr>
            <a:spLocks noGrp="1"/>
          </p:cNvSpPr>
          <p:nvPr>
            <p:ph type="title"/>
          </p:nvPr>
        </p:nvSpPr>
        <p:spPr/>
        <p:txBody>
          <a:bodyPr>
            <a:normAutofit fontScale="90000"/>
          </a:bodyPr>
          <a:lstStyle/>
          <a:p>
            <a:r>
              <a:rPr lang="en-US" dirty="0"/>
              <a:t>Master Settlement Agreement</a:t>
            </a:r>
            <a:br>
              <a:rPr lang="en-US" dirty="0"/>
            </a:br>
            <a:endParaRPr lang="en-US" dirty="0"/>
          </a:p>
        </p:txBody>
      </p:sp>
      <p:sp>
        <p:nvSpPr>
          <p:cNvPr id="3" name="Content Placeholder 2">
            <a:extLst>
              <a:ext uri="{FF2B5EF4-FFF2-40B4-BE49-F238E27FC236}">
                <a16:creationId xmlns:a16="http://schemas.microsoft.com/office/drawing/2014/main" xmlns="" id="{16757CC9-EA28-491A-9F80-ED38FE99E2FA}"/>
              </a:ext>
            </a:extLst>
          </p:cNvPr>
          <p:cNvSpPr>
            <a:spLocks noGrp="1"/>
          </p:cNvSpPr>
          <p:nvPr>
            <p:ph idx="1"/>
          </p:nvPr>
        </p:nvSpPr>
        <p:spPr/>
        <p:txBody>
          <a:bodyPr>
            <a:normAutofit fontScale="92500" lnSpcReduction="20000"/>
          </a:bodyPr>
          <a:lstStyle/>
          <a:p>
            <a:pPr marL="0" indent="0">
              <a:buNone/>
            </a:pPr>
            <a:r>
              <a:rPr lang="en-US" dirty="0"/>
              <a:t/>
            </a:r>
            <a:br>
              <a:rPr lang="en-US" dirty="0"/>
            </a:br>
            <a:r>
              <a:rPr lang="en-US" dirty="0"/>
              <a:t>The Master Settlement Agreement (MSA) is an accord reached in November 1998 between the state Attorneys General of 46 states, five U.S. territories, the District of Columbia and the five largest cigarette manufacturers in America concerning the advertising, marketing and promotion of cigarettes. In addition to requiring the tobacco industry to pay the settling states billions of dollars annually forever, the MSA also imposed restrictions on the sale and marketing of cigarettes by participating cigarette manufacturers.</a:t>
            </a:r>
          </a:p>
          <a:p>
            <a:endParaRPr lang="en-US" dirty="0"/>
          </a:p>
        </p:txBody>
      </p:sp>
    </p:spTree>
    <p:extLst>
      <p:ext uri="{BB962C8B-B14F-4D97-AF65-F5344CB8AC3E}">
        <p14:creationId xmlns:p14="http://schemas.microsoft.com/office/powerpoint/2010/main" xmlns="" val="353478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C45EE-1082-4E29-BD21-94943AD32191}"/>
              </a:ext>
            </a:extLst>
          </p:cNvPr>
          <p:cNvSpPr>
            <a:spLocks noGrp="1"/>
          </p:cNvSpPr>
          <p:nvPr>
            <p:ph type="title"/>
          </p:nvPr>
        </p:nvSpPr>
        <p:spPr/>
        <p:txBody>
          <a:bodyPr/>
          <a:lstStyle/>
          <a:p>
            <a:pPr algn="l"/>
            <a:r>
              <a:rPr lang="en-US" i="1" dirty="0"/>
              <a:t>Disclaimer</a:t>
            </a:r>
          </a:p>
        </p:txBody>
      </p:sp>
      <p:sp>
        <p:nvSpPr>
          <p:cNvPr id="3" name="Content Placeholder 2">
            <a:extLst>
              <a:ext uri="{FF2B5EF4-FFF2-40B4-BE49-F238E27FC236}">
                <a16:creationId xmlns:a16="http://schemas.microsoft.com/office/drawing/2014/main" xmlns="" id="{1A7B2F12-D8F5-4BE5-9478-AE1530D72205}"/>
              </a:ext>
            </a:extLst>
          </p:cNvPr>
          <p:cNvSpPr>
            <a:spLocks noGrp="1"/>
          </p:cNvSpPr>
          <p:nvPr>
            <p:ph idx="1"/>
          </p:nvPr>
        </p:nvSpPr>
        <p:spPr/>
        <p:txBody>
          <a:bodyPr/>
          <a:lstStyle/>
          <a:p>
            <a:r>
              <a:rPr lang="en-US" i="1" dirty="0"/>
              <a:t>The views expressed in this presentation are those of the author and do not reflect the official policy or position of any other agency, organization, employer or company”</a:t>
            </a:r>
          </a:p>
          <a:p>
            <a:endParaRPr lang="en-US" i="1" dirty="0"/>
          </a:p>
          <a:p>
            <a:r>
              <a:rPr lang="en-US" i="1" dirty="0"/>
              <a:t>Thank you</a:t>
            </a:r>
          </a:p>
          <a:p>
            <a:pPr marL="0" indent="0">
              <a:buNone/>
            </a:pPr>
            <a:r>
              <a:rPr lang="en-US" i="1" dirty="0"/>
              <a:t>	Mike Palladini</a:t>
            </a:r>
          </a:p>
          <a:p>
            <a:pPr marL="0" indent="0">
              <a:buNone/>
            </a:pPr>
            <a:r>
              <a:rPr lang="en-US" i="1" dirty="0"/>
              <a:t>	palladini.michael@gmail.com</a:t>
            </a:r>
          </a:p>
        </p:txBody>
      </p:sp>
    </p:spTree>
    <p:extLst>
      <p:ext uri="{BB962C8B-B14F-4D97-AF65-F5344CB8AC3E}">
        <p14:creationId xmlns:p14="http://schemas.microsoft.com/office/powerpoint/2010/main" xmlns="" val="272974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Defendants</a:t>
            </a:r>
          </a:p>
        </p:txBody>
      </p:sp>
      <p:sp>
        <p:nvSpPr>
          <p:cNvPr id="3" name="Content Placeholder 2"/>
          <p:cNvSpPr>
            <a:spLocks noGrp="1"/>
          </p:cNvSpPr>
          <p:nvPr>
            <p:ph idx="1"/>
          </p:nvPr>
        </p:nvSpPr>
        <p:spPr/>
        <p:txBody>
          <a:bodyPr/>
          <a:lstStyle/>
          <a:p>
            <a:r>
              <a:rPr lang="en-US" dirty="0"/>
              <a:t>Four tobacco companies that accounted for nearly all cigarette sales in US</a:t>
            </a:r>
          </a:p>
          <a:p>
            <a:pPr lvl="1"/>
            <a:r>
              <a:rPr lang="en-US" dirty="0"/>
              <a:t>Philip Morris</a:t>
            </a:r>
          </a:p>
          <a:p>
            <a:pPr lvl="1"/>
            <a:r>
              <a:rPr lang="en-US" dirty="0"/>
              <a:t>RJ Reynolds</a:t>
            </a:r>
          </a:p>
          <a:p>
            <a:pPr lvl="1"/>
            <a:r>
              <a:rPr lang="en-US" dirty="0"/>
              <a:t>Brown and Williamson</a:t>
            </a:r>
          </a:p>
          <a:p>
            <a:pPr lvl="1"/>
            <a:r>
              <a:rPr lang="en-US" dirty="0" err="1"/>
              <a:t>Lorilland</a:t>
            </a:r>
            <a:endParaRPr lang="en-US" dirty="0"/>
          </a:p>
        </p:txBody>
      </p:sp>
    </p:spTree>
    <p:extLst>
      <p:ext uri="{BB962C8B-B14F-4D97-AF65-F5344CB8AC3E}">
        <p14:creationId xmlns:p14="http://schemas.microsoft.com/office/powerpoint/2010/main" xmlns="" val="58310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Lawsuits Against the Tobacco Industry</a:t>
            </a:r>
          </a:p>
        </p:txBody>
      </p:sp>
      <p:sp>
        <p:nvSpPr>
          <p:cNvPr id="3" name="Content Placeholder 2"/>
          <p:cNvSpPr>
            <a:spLocks noGrp="1"/>
          </p:cNvSpPr>
          <p:nvPr>
            <p:ph idx="1"/>
          </p:nvPr>
        </p:nvSpPr>
        <p:spPr/>
        <p:txBody>
          <a:bodyPr>
            <a:normAutofit fontScale="92500" lnSpcReduction="10000"/>
          </a:bodyPr>
          <a:lstStyle/>
          <a:p>
            <a:r>
              <a:rPr lang="en-US" dirty="0"/>
              <a:t>1950s: Individual smoker suits</a:t>
            </a:r>
          </a:p>
          <a:p>
            <a:pPr>
              <a:buNone/>
            </a:pPr>
            <a:r>
              <a:rPr lang="en-US" dirty="0"/>
              <a:t>		-Companies negligent in failing to disclose 	harmful nature of tobacco products</a:t>
            </a:r>
          </a:p>
          <a:p>
            <a:pPr>
              <a:buNone/>
            </a:pPr>
            <a:r>
              <a:rPr lang="en-US" dirty="0"/>
              <a:t>		-Argue for strict liability for marketing a 	dangerous product</a:t>
            </a:r>
          </a:p>
          <a:p>
            <a:r>
              <a:rPr lang="en-US" dirty="0"/>
              <a:t>1954 – 1994: Over 800 cases files, none successful. Manufacturers, raising defenses such as contributory negligence and the individual responsibility of smokers, generally prevailed in these lawsuits. </a:t>
            </a:r>
          </a:p>
        </p:txBody>
      </p:sp>
    </p:spTree>
    <p:extLst>
      <p:ext uri="{BB962C8B-B14F-4D97-AF65-F5344CB8AC3E}">
        <p14:creationId xmlns:p14="http://schemas.microsoft.com/office/powerpoint/2010/main" xmlns="" val="29272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FA650-A682-49EC-87C5-B99C5A21F2C8}"/>
              </a:ext>
            </a:extLst>
          </p:cNvPr>
          <p:cNvSpPr>
            <a:spLocks noGrp="1"/>
          </p:cNvSpPr>
          <p:nvPr>
            <p:ph type="title"/>
          </p:nvPr>
        </p:nvSpPr>
        <p:spPr/>
        <p:txBody>
          <a:bodyPr/>
          <a:lstStyle/>
          <a:p>
            <a:r>
              <a:rPr lang="en-US" dirty="0"/>
              <a:t>Federal Compromise 1965</a:t>
            </a:r>
          </a:p>
        </p:txBody>
      </p:sp>
      <p:sp>
        <p:nvSpPr>
          <p:cNvPr id="3" name="Content Placeholder 2">
            <a:extLst>
              <a:ext uri="{FF2B5EF4-FFF2-40B4-BE49-F238E27FC236}">
                <a16:creationId xmlns:a16="http://schemas.microsoft.com/office/drawing/2014/main" xmlns="" id="{25043C28-C642-4BD8-B0A0-1723B7063B5D}"/>
              </a:ext>
            </a:extLst>
          </p:cNvPr>
          <p:cNvSpPr>
            <a:spLocks noGrp="1"/>
          </p:cNvSpPr>
          <p:nvPr>
            <p:ph idx="1"/>
          </p:nvPr>
        </p:nvSpPr>
        <p:spPr/>
        <p:txBody>
          <a:bodyPr>
            <a:normAutofit fontScale="92500" lnSpcReduction="20000"/>
          </a:bodyPr>
          <a:lstStyle/>
          <a:p>
            <a:r>
              <a:rPr lang="en-US" dirty="0"/>
              <a:t>The first federal health legislation addressing tobacco was the Federal Cigarette Labeling and Advertising Act, passed in 1965. </a:t>
            </a:r>
          </a:p>
          <a:p>
            <a:r>
              <a:rPr lang="en-US" dirty="0"/>
              <a:t>Passed in the wake of growing public concern triggered by the original 1964 Surgeon General's report that concluded that smoking caused lung cancer (in men). </a:t>
            </a:r>
          </a:p>
          <a:p>
            <a:pPr>
              <a:buNone/>
            </a:pPr>
            <a:r>
              <a:rPr lang="en-US" i="1" dirty="0"/>
              <a:t>“ Warning: The Surgeon General has determined that cigarette smoking is dangerous to your health”  </a:t>
            </a:r>
            <a:r>
              <a:rPr lang="en-US" dirty="0"/>
              <a:t>….. Surgeon General via Cigarette Labeling and Advertising Act of 1965</a:t>
            </a:r>
          </a:p>
        </p:txBody>
      </p:sp>
    </p:spTree>
    <p:extLst>
      <p:ext uri="{BB962C8B-B14F-4D97-AF65-F5344CB8AC3E}">
        <p14:creationId xmlns:p14="http://schemas.microsoft.com/office/powerpoint/2010/main" xmlns="" val="179304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8A914-C356-4435-9468-288A0B1065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F4B6B2B0-7AA5-4F91-BF17-08B05BB282C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274638"/>
            <a:ext cx="3352800" cy="4777741"/>
          </a:xfrm>
        </p:spPr>
      </p:pic>
      <p:pic>
        <p:nvPicPr>
          <p:cNvPr id="7" name="Picture 6">
            <a:extLst>
              <a:ext uri="{FF2B5EF4-FFF2-40B4-BE49-F238E27FC236}">
                <a16:creationId xmlns:a16="http://schemas.microsoft.com/office/drawing/2014/main" xmlns="" id="{F295333D-4CE6-4D36-B795-AA20F20EB41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48129" y="609600"/>
            <a:ext cx="4670323" cy="6858000"/>
          </a:xfrm>
          <a:prstGeom prst="rect">
            <a:avLst/>
          </a:prstGeom>
        </p:spPr>
      </p:pic>
      <p:sp>
        <p:nvSpPr>
          <p:cNvPr id="8" name="TextBox 7">
            <a:extLst>
              <a:ext uri="{FF2B5EF4-FFF2-40B4-BE49-F238E27FC236}">
                <a16:creationId xmlns:a16="http://schemas.microsoft.com/office/drawing/2014/main" xmlns="" id="{6982F06B-F393-4E16-8BB8-53907A53876D}"/>
              </a:ext>
            </a:extLst>
          </p:cNvPr>
          <p:cNvSpPr txBox="1"/>
          <p:nvPr/>
        </p:nvSpPr>
        <p:spPr>
          <a:xfrm>
            <a:off x="304800" y="5638800"/>
            <a:ext cx="4038600" cy="584775"/>
          </a:xfrm>
          <a:prstGeom prst="rect">
            <a:avLst/>
          </a:prstGeom>
          <a:noFill/>
        </p:spPr>
        <p:txBody>
          <a:bodyPr wrap="square" rtlCol="0">
            <a:spAutoFit/>
          </a:bodyPr>
          <a:lstStyle/>
          <a:p>
            <a:r>
              <a:rPr lang="en-US" sz="3200" b="1" i="1" dirty="0"/>
              <a:t>“Scientific Evidence”</a:t>
            </a:r>
          </a:p>
        </p:txBody>
      </p:sp>
    </p:spTree>
    <p:extLst>
      <p:ext uri="{BB962C8B-B14F-4D97-AF65-F5344CB8AC3E}">
        <p14:creationId xmlns:p14="http://schemas.microsoft.com/office/powerpoint/2010/main" xmlns="" val="184126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FC878-A9C4-4053-86D0-D65EC2EA09FF}"/>
              </a:ext>
            </a:extLst>
          </p:cNvPr>
          <p:cNvSpPr>
            <a:spLocks noGrp="1"/>
          </p:cNvSpPr>
          <p:nvPr>
            <p:ph type="title"/>
          </p:nvPr>
        </p:nvSpPr>
        <p:spPr/>
        <p:txBody>
          <a:bodyPr/>
          <a:lstStyle/>
          <a:p>
            <a:r>
              <a:rPr lang="en-US" dirty="0"/>
              <a:t>Federal Compromise 1965</a:t>
            </a:r>
          </a:p>
        </p:txBody>
      </p:sp>
      <p:sp>
        <p:nvSpPr>
          <p:cNvPr id="3" name="Content Placeholder 2">
            <a:extLst>
              <a:ext uri="{FF2B5EF4-FFF2-40B4-BE49-F238E27FC236}">
                <a16:creationId xmlns:a16="http://schemas.microsoft.com/office/drawing/2014/main" xmlns="" id="{77805751-67FB-427B-9BDC-5055B89764A7}"/>
              </a:ext>
            </a:extLst>
          </p:cNvPr>
          <p:cNvSpPr>
            <a:spLocks noGrp="1"/>
          </p:cNvSpPr>
          <p:nvPr>
            <p:ph idx="1"/>
          </p:nvPr>
        </p:nvSpPr>
        <p:spPr/>
        <p:txBody>
          <a:bodyPr>
            <a:normAutofit fontScale="77500" lnSpcReduction="20000"/>
          </a:bodyPr>
          <a:lstStyle/>
          <a:p>
            <a:r>
              <a:rPr lang="en-US" dirty="0"/>
              <a:t>The price of the law was </a:t>
            </a:r>
            <a:r>
              <a:rPr lang="en-US" i="1" dirty="0"/>
              <a:t>federal pre-emption </a:t>
            </a:r>
            <a:r>
              <a:rPr lang="en-US" dirty="0"/>
              <a:t>of any controls on cigarette advertising including at the state or local level. The result was to choke off all subsequent local efforts that had anything to do with cigarette advertising. </a:t>
            </a:r>
            <a:endParaRPr lang="en-US" dirty="0" smtClean="0"/>
          </a:p>
          <a:p>
            <a:r>
              <a:rPr lang="en-US" dirty="0" smtClean="0"/>
              <a:t>The </a:t>
            </a:r>
            <a:r>
              <a:rPr lang="en-US" dirty="0"/>
              <a:t>warning labels also provided the tobacco companies an important defense in court to fight liability for the disease and death that their products cause. At the time the FDA bill passed—44 years later—the US still had the weakest, least effective warning labels in the world. Indeed, one of the arguments for the FDA bill was that it required graphical warning labels and repealed this pre-emption </a:t>
            </a:r>
          </a:p>
        </p:txBody>
      </p:sp>
    </p:spTree>
    <p:extLst>
      <p:ext uri="{BB962C8B-B14F-4D97-AF65-F5344CB8AC3E}">
        <p14:creationId xmlns:p14="http://schemas.microsoft.com/office/powerpoint/2010/main" xmlns="" val="165426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CDD7C-51C4-4367-BAA4-B86665427E73}"/>
              </a:ext>
            </a:extLst>
          </p:cNvPr>
          <p:cNvSpPr>
            <a:spLocks noGrp="1"/>
          </p:cNvSpPr>
          <p:nvPr>
            <p:ph type="title"/>
          </p:nvPr>
        </p:nvSpPr>
        <p:spPr/>
        <p:txBody>
          <a:bodyPr/>
          <a:lstStyle/>
          <a:p>
            <a:r>
              <a:rPr lang="en-US" dirty="0"/>
              <a:t>Federal Compromise 1970</a:t>
            </a:r>
          </a:p>
        </p:txBody>
      </p:sp>
      <p:sp>
        <p:nvSpPr>
          <p:cNvPr id="3" name="Content Placeholder 2">
            <a:extLst>
              <a:ext uri="{FF2B5EF4-FFF2-40B4-BE49-F238E27FC236}">
                <a16:creationId xmlns:a16="http://schemas.microsoft.com/office/drawing/2014/main" xmlns="" id="{A78A7A32-53AC-4FB6-98AB-FBA3AC1091B2}"/>
              </a:ext>
            </a:extLst>
          </p:cNvPr>
          <p:cNvSpPr>
            <a:spLocks noGrp="1"/>
          </p:cNvSpPr>
          <p:nvPr>
            <p:ph idx="1"/>
          </p:nvPr>
        </p:nvSpPr>
        <p:spPr/>
        <p:txBody>
          <a:bodyPr>
            <a:normAutofit fontScale="77500" lnSpcReduction="20000"/>
          </a:bodyPr>
          <a:lstStyle/>
          <a:p>
            <a:r>
              <a:rPr lang="en-US" dirty="0"/>
              <a:t>The next compromise came in 1970, when health advocates worked with tobacco companies to remove cigarette advertising from television and radio. This compromise, too, turned out to be a strategic error because once the pro-tobacco advertisements were gone, the</a:t>
            </a:r>
            <a:r>
              <a:rPr lang="en-US" i="1" dirty="0"/>
              <a:t> Federal Communications Commission “Fairness Doctrine” </a:t>
            </a:r>
            <a:r>
              <a:rPr lang="en-US" dirty="0"/>
              <a:t>that had required free anti-smoking messages to counter the tobacco advertisements no longer applied. These anti-smoking advertisements were having a more profound effect on consumers than the cigarette advertisements and the industry wanted them gone. The tobacco companies simply shifted their marketing to other venues and public health messages disappeared from the airwaves.</a:t>
            </a:r>
          </a:p>
        </p:txBody>
      </p:sp>
    </p:spTree>
    <p:extLst>
      <p:ext uri="{BB962C8B-B14F-4D97-AF65-F5344CB8AC3E}">
        <p14:creationId xmlns:p14="http://schemas.microsoft.com/office/powerpoint/2010/main" xmlns="" val="283148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030E4-53DC-4B8B-B08E-2BF921D4D65F}"/>
              </a:ext>
            </a:extLst>
          </p:cNvPr>
          <p:cNvSpPr>
            <a:spLocks noGrp="1"/>
          </p:cNvSpPr>
          <p:nvPr>
            <p:ph type="title"/>
          </p:nvPr>
        </p:nvSpPr>
        <p:spPr/>
        <p:txBody>
          <a:bodyPr/>
          <a:lstStyle/>
          <a:p>
            <a:r>
              <a:rPr lang="en-US" dirty="0"/>
              <a:t>LLL</a:t>
            </a:r>
          </a:p>
        </p:txBody>
      </p:sp>
      <p:pic>
        <p:nvPicPr>
          <p:cNvPr id="5" name="Content Placeholder 4">
            <a:extLst>
              <a:ext uri="{FF2B5EF4-FFF2-40B4-BE49-F238E27FC236}">
                <a16:creationId xmlns:a16="http://schemas.microsoft.com/office/drawing/2014/main" xmlns="" id="{7E1C049B-EDCD-4C08-9B98-9F4C4429390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177102"/>
            <a:ext cx="1905000" cy="2584450"/>
          </a:xfrm>
        </p:spPr>
      </p:pic>
      <p:pic>
        <p:nvPicPr>
          <p:cNvPr id="7" name="Picture 6">
            <a:extLst>
              <a:ext uri="{FF2B5EF4-FFF2-40B4-BE49-F238E27FC236}">
                <a16:creationId xmlns:a16="http://schemas.microsoft.com/office/drawing/2014/main" xmlns="" id="{2852683C-4399-4F67-9EAD-35DE1A1CC9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22869" y="2073276"/>
            <a:ext cx="3784789" cy="4882260"/>
          </a:xfrm>
          <a:prstGeom prst="rect">
            <a:avLst/>
          </a:prstGeom>
        </p:spPr>
      </p:pic>
      <p:pic>
        <p:nvPicPr>
          <p:cNvPr id="9" name="Picture 8">
            <a:extLst>
              <a:ext uri="{FF2B5EF4-FFF2-40B4-BE49-F238E27FC236}">
                <a16:creationId xmlns:a16="http://schemas.microsoft.com/office/drawing/2014/main" xmlns="" id="{04CD3663-2EC8-44B0-AA79-6AC640F4BA3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1" y="2895601"/>
            <a:ext cx="3124200" cy="3962399"/>
          </a:xfrm>
          <a:prstGeom prst="rect">
            <a:avLst/>
          </a:prstGeom>
        </p:spPr>
      </p:pic>
      <p:pic>
        <p:nvPicPr>
          <p:cNvPr id="11" name="Picture 10">
            <a:extLst>
              <a:ext uri="{FF2B5EF4-FFF2-40B4-BE49-F238E27FC236}">
                <a16:creationId xmlns:a16="http://schemas.microsoft.com/office/drawing/2014/main" xmlns="" id="{D8A3657C-C56F-40A0-A167-C057DE8EA61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67000" y="-381000"/>
            <a:ext cx="3149374" cy="4401625"/>
          </a:xfrm>
          <a:prstGeom prst="rect">
            <a:avLst/>
          </a:prstGeom>
        </p:spPr>
      </p:pic>
      <p:sp>
        <p:nvSpPr>
          <p:cNvPr id="13" name="TextBox 12">
            <a:extLst>
              <a:ext uri="{FF2B5EF4-FFF2-40B4-BE49-F238E27FC236}">
                <a16:creationId xmlns:a16="http://schemas.microsoft.com/office/drawing/2014/main" xmlns="" id="{4EF57E16-C71A-43BF-A1C5-56ECA417526C}"/>
              </a:ext>
            </a:extLst>
          </p:cNvPr>
          <p:cNvSpPr txBox="1"/>
          <p:nvPr/>
        </p:nvSpPr>
        <p:spPr>
          <a:xfrm>
            <a:off x="6273573" y="914400"/>
            <a:ext cx="2198669" cy="646331"/>
          </a:xfrm>
          <a:prstGeom prst="rect">
            <a:avLst/>
          </a:prstGeom>
          <a:noFill/>
        </p:spPr>
        <p:txBody>
          <a:bodyPr wrap="square" rtlCol="0">
            <a:spAutoFit/>
          </a:bodyPr>
          <a:lstStyle/>
          <a:p>
            <a:r>
              <a:rPr lang="en-US" sz="3600" b="1" i="1" dirty="0"/>
              <a:t>“Lifestyle”</a:t>
            </a:r>
          </a:p>
        </p:txBody>
      </p:sp>
    </p:spTree>
    <p:extLst>
      <p:ext uri="{BB962C8B-B14F-4D97-AF65-F5344CB8AC3E}">
        <p14:creationId xmlns:p14="http://schemas.microsoft.com/office/powerpoint/2010/main" xmlns="" val="1663558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E3DBE-4C67-4AAC-9DCA-C013922058B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E088323-34CF-40E4-A600-0C5EC080D71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34" y="152400"/>
            <a:ext cx="1724025" cy="2200275"/>
          </a:xfrm>
        </p:spPr>
      </p:pic>
      <p:pic>
        <p:nvPicPr>
          <p:cNvPr id="7" name="Picture 6">
            <a:extLst>
              <a:ext uri="{FF2B5EF4-FFF2-40B4-BE49-F238E27FC236}">
                <a16:creationId xmlns:a16="http://schemas.microsoft.com/office/drawing/2014/main" xmlns="" id="{2CED5268-80B1-4654-A099-EF8213E72F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1917" y="152400"/>
            <a:ext cx="1724025" cy="2295525"/>
          </a:xfrm>
          <a:prstGeom prst="rect">
            <a:avLst/>
          </a:prstGeom>
        </p:spPr>
      </p:pic>
      <p:pic>
        <p:nvPicPr>
          <p:cNvPr id="9" name="Picture 8">
            <a:extLst>
              <a:ext uri="{FF2B5EF4-FFF2-40B4-BE49-F238E27FC236}">
                <a16:creationId xmlns:a16="http://schemas.microsoft.com/office/drawing/2014/main" xmlns="" id="{ECBA80C3-B00A-4CCA-87DB-FF82657DC43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3845" y="634120"/>
            <a:ext cx="1724025" cy="2333625"/>
          </a:xfrm>
          <a:prstGeom prst="rect">
            <a:avLst/>
          </a:prstGeom>
        </p:spPr>
      </p:pic>
      <p:pic>
        <p:nvPicPr>
          <p:cNvPr id="11" name="Picture 10">
            <a:extLst>
              <a:ext uri="{FF2B5EF4-FFF2-40B4-BE49-F238E27FC236}">
                <a16:creationId xmlns:a16="http://schemas.microsoft.com/office/drawing/2014/main" xmlns="" id="{7CC13C78-0A21-4472-A76F-5DFCF305E57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7283" y="2352675"/>
            <a:ext cx="1724025" cy="2371725"/>
          </a:xfrm>
          <a:prstGeom prst="rect">
            <a:avLst/>
          </a:prstGeom>
        </p:spPr>
      </p:pic>
      <p:pic>
        <p:nvPicPr>
          <p:cNvPr id="13" name="Picture 12">
            <a:extLst>
              <a:ext uri="{FF2B5EF4-FFF2-40B4-BE49-F238E27FC236}">
                <a16:creationId xmlns:a16="http://schemas.microsoft.com/office/drawing/2014/main" xmlns="" id="{A4A1CFDD-19B6-48C7-99F3-C0BAEBC746E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08247" y="4533900"/>
            <a:ext cx="1724025" cy="2324100"/>
          </a:xfrm>
          <a:prstGeom prst="rect">
            <a:avLst/>
          </a:prstGeom>
        </p:spPr>
      </p:pic>
      <p:pic>
        <p:nvPicPr>
          <p:cNvPr id="15" name="Picture 14">
            <a:extLst>
              <a:ext uri="{FF2B5EF4-FFF2-40B4-BE49-F238E27FC236}">
                <a16:creationId xmlns:a16="http://schemas.microsoft.com/office/drawing/2014/main" xmlns="" id="{65EA9EC9-3831-43D3-9538-F195E395E44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19240" y="1152525"/>
            <a:ext cx="1724025" cy="2276475"/>
          </a:xfrm>
          <a:prstGeom prst="rect">
            <a:avLst/>
          </a:prstGeom>
        </p:spPr>
      </p:pic>
      <p:pic>
        <p:nvPicPr>
          <p:cNvPr id="17" name="Picture 16">
            <a:extLst>
              <a:ext uri="{FF2B5EF4-FFF2-40B4-BE49-F238E27FC236}">
                <a16:creationId xmlns:a16="http://schemas.microsoft.com/office/drawing/2014/main" xmlns="" id="{BF5215DF-7D93-414D-B700-57C76D1B51D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703921" y="3547085"/>
            <a:ext cx="1724025" cy="2295525"/>
          </a:xfrm>
          <a:prstGeom prst="rect">
            <a:avLst/>
          </a:prstGeom>
        </p:spPr>
      </p:pic>
      <p:pic>
        <p:nvPicPr>
          <p:cNvPr id="19" name="Picture 18">
            <a:extLst>
              <a:ext uri="{FF2B5EF4-FFF2-40B4-BE49-F238E27FC236}">
                <a16:creationId xmlns:a16="http://schemas.microsoft.com/office/drawing/2014/main" xmlns="" id="{F91B3307-287A-43D3-A5FC-C7068B0B288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19240" y="3875283"/>
            <a:ext cx="1724025" cy="2390775"/>
          </a:xfrm>
          <a:prstGeom prst="rect">
            <a:avLst/>
          </a:prstGeom>
        </p:spPr>
      </p:pic>
      <p:pic>
        <p:nvPicPr>
          <p:cNvPr id="21" name="Picture 20">
            <a:extLst>
              <a:ext uri="{FF2B5EF4-FFF2-40B4-BE49-F238E27FC236}">
                <a16:creationId xmlns:a16="http://schemas.microsoft.com/office/drawing/2014/main" xmlns="" id="{070C10E3-5138-488A-9C6F-9F4ECF5A1665}"/>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588602" y="2408848"/>
            <a:ext cx="1724025" cy="2276475"/>
          </a:xfrm>
          <a:prstGeom prst="rect">
            <a:avLst/>
          </a:prstGeom>
        </p:spPr>
      </p:pic>
      <p:sp>
        <p:nvSpPr>
          <p:cNvPr id="22" name="TextBox 21">
            <a:extLst>
              <a:ext uri="{FF2B5EF4-FFF2-40B4-BE49-F238E27FC236}">
                <a16:creationId xmlns:a16="http://schemas.microsoft.com/office/drawing/2014/main" xmlns="" id="{1BEC2151-468B-4058-B90B-A88B59A78E34}"/>
              </a:ext>
            </a:extLst>
          </p:cNvPr>
          <p:cNvSpPr txBox="1"/>
          <p:nvPr/>
        </p:nvSpPr>
        <p:spPr>
          <a:xfrm>
            <a:off x="3581400" y="6266058"/>
            <a:ext cx="3465500" cy="523220"/>
          </a:xfrm>
          <a:prstGeom prst="rect">
            <a:avLst/>
          </a:prstGeom>
          <a:noFill/>
        </p:spPr>
        <p:txBody>
          <a:bodyPr wrap="none" rtlCol="0">
            <a:spAutoFit/>
          </a:bodyPr>
          <a:lstStyle/>
          <a:p>
            <a:r>
              <a:rPr lang="en-US" sz="2800" b="1" i="1" dirty="0"/>
              <a:t>“Targeted Marketing”</a:t>
            </a:r>
          </a:p>
        </p:txBody>
      </p:sp>
    </p:spTree>
    <p:extLst>
      <p:ext uri="{BB962C8B-B14F-4D97-AF65-F5344CB8AC3E}">
        <p14:creationId xmlns:p14="http://schemas.microsoft.com/office/powerpoint/2010/main" xmlns="" val="3463595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Wave of Litigation</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a:t>Focus on industry misconduct</a:t>
            </a:r>
          </a:p>
          <a:p>
            <a:r>
              <a:rPr lang="en-US" dirty="0"/>
              <a:t>1990s: Several cases with settlements</a:t>
            </a:r>
          </a:p>
          <a:p>
            <a:pPr>
              <a:buNone/>
            </a:pPr>
            <a:endParaRPr lang="en-US" dirty="0"/>
          </a:p>
          <a:p>
            <a:pPr>
              <a:buNone/>
            </a:pPr>
            <a:r>
              <a:rPr lang="en-US" dirty="0"/>
              <a:t>Cipollone v Liggett Group, Inc  (1992)</a:t>
            </a:r>
          </a:p>
          <a:p>
            <a:pPr>
              <a:buNone/>
            </a:pPr>
            <a:r>
              <a:rPr lang="en-US" dirty="0"/>
              <a:t>	-Federal warnings preempt most litigation</a:t>
            </a:r>
          </a:p>
          <a:p>
            <a:pPr>
              <a:buNone/>
            </a:pPr>
            <a:r>
              <a:rPr lang="en-US" dirty="0"/>
              <a:t>	-Federal law does not prohibit lawsuits based on tobacco industry efforts to mislead</a:t>
            </a:r>
          </a:p>
          <a:p>
            <a:pPr>
              <a:buNone/>
            </a:pPr>
            <a:r>
              <a:rPr lang="en-US" dirty="0"/>
              <a:t>	-Internal documents become publicly available</a:t>
            </a:r>
          </a:p>
          <a:p>
            <a:endParaRPr lang="en-US" dirty="0"/>
          </a:p>
          <a:p>
            <a:r>
              <a:rPr lang="en-US" dirty="0"/>
              <a:t>May 1994: Mississippi AG files first state lawsuit:</a:t>
            </a:r>
          </a:p>
          <a:p>
            <a:pPr lvl="1"/>
            <a:r>
              <a:rPr lang="en-US" dirty="0"/>
              <a:t>Industry efforts to mislead public</a:t>
            </a:r>
          </a:p>
          <a:p>
            <a:pPr lvl="1"/>
            <a:r>
              <a:rPr lang="en-US" dirty="0"/>
              <a:t>Liable for health costs incurred by state</a:t>
            </a:r>
          </a:p>
          <a:p>
            <a:pPr lvl="1"/>
            <a:r>
              <a:rPr lang="en-US" dirty="0"/>
              <a:t>Similar lawsuits filed by Minnesota, W Virginia, Florida, Massachusetts</a:t>
            </a:r>
          </a:p>
          <a:p>
            <a:pPr lvl="1"/>
            <a:r>
              <a:rPr lang="en-US" dirty="0"/>
              <a:t>48 states by 1998</a:t>
            </a:r>
          </a:p>
          <a:p>
            <a:pPr lvl="1">
              <a:buNone/>
            </a:pPr>
            <a:endParaRPr lang="en-US" dirty="0"/>
          </a:p>
        </p:txBody>
      </p:sp>
    </p:spTree>
    <p:extLst>
      <p:ext uri="{BB962C8B-B14F-4D97-AF65-F5344CB8AC3E}">
        <p14:creationId xmlns:p14="http://schemas.microsoft.com/office/powerpoint/2010/main" xmlns="" val="2426487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845A2-437F-4C38-8690-6B2AE0F12C1A}"/>
              </a:ext>
            </a:extLst>
          </p:cNvPr>
          <p:cNvSpPr>
            <a:spLocks noGrp="1"/>
          </p:cNvSpPr>
          <p:nvPr>
            <p:ph type="title"/>
          </p:nvPr>
        </p:nvSpPr>
        <p:spPr/>
        <p:txBody>
          <a:bodyPr/>
          <a:lstStyle/>
          <a:p>
            <a:r>
              <a:rPr lang="en-US" dirty="0"/>
              <a:t>New Strategy</a:t>
            </a:r>
          </a:p>
        </p:txBody>
      </p:sp>
      <p:sp>
        <p:nvSpPr>
          <p:cNvPr id="3" name="Content Placeholder 2">
            <a:extLst>
              <a:ext uri="{FF2B5EF4-FFF2-40B4-BE49-F238E27FC236}">
                <a16:creationId xmlns:a16="http://schemas.microsoft.com/office/drawing/2014/main" xmlns="" id="{DBC2A0D4-57D5-4127-A875-3CD0BD10C855}"/>
              </a:ext>
            </a:extLst>
          </p:cNvPr>
          <p:cNvSpPr>
            <a:spLocks noGrp="1"/>
          </p:cNvSpPr>
          <p:nvPr>
            <p:ph idx="1"/>
          </p:nvPr>
        </p:nvSpPr>
        <p:spPr/>
        <p:txBody>
          <a:bodyPr/>
          <a:lstStyle/>
          <a:p>
            <a:r>
              <a:rPr lang="en-US" dirty="0"/>
              <a:t>In 1994, a number of states, beginning with Mississippi, sued the largest cigarette manufacturers under a variety of legal theories, including state consumer protection and antitrust laws, arguing that cigarettes contributed to health problems that triggered significant costs to state health-care systems</a:t>
            </a:r>
          </a:p>
        </p:txBody>
      </p:sp>
    </p:spTree>
    <p:extLst>
      <p:ext uri="{BB962C8B-B14F-4D97-AF65-F5344CB8AC3E}">
        <p14:creationId xmlns:p14="http://schemas.microsoft.com/office/powerpoint/2010/main" xmlns="" val="65073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BBC22-A526-4D67-8C74-44AA9451569D}"/>
              </a:ext>
            </a:extLst>
          </p:cNvPr>
          <p:cNvSpPr>
            <a:spLocks noGrp="1"/>
          </p:cNvSpPr>
          <p:nvPr>
            <p:ph type="title"/>
          </p:nvPr>
        </p:nvSpPr>
        <p:spPr/>
        <p:txBody>
          <a:bodyPr/>
          <a:lstStyle/>
          <a:p>
            <a:pPr algn="l"/>
            <a:r>
              <a:rPr lang="en-US" i="1" dirty="0"/>
              <a:t>Opioid Litigation</a:t>
            </a:r>
          </a:p>
        </p:txBody>
      </p:sp>
      <p:sp>
        <p:nvSpPr>
          <p:cNvPr id="3" name="Content Placeholder 2">
            <a:extLst>
              <a:ext uri="{FF2B5EF4-FFF2-40B4-BE49-F238E27FC236}">
                <a16:creationId xmlns:a16="http://schemas.microsoft.com/office/drawing/2014/main" xmlns="" id="{DF847C5F-149D-4A5E-A4A1-669C6279FEEF}"/>
              </a:ext>
            </a:extLst>
          </p:cNvPr>
          <p:cNvSpPr>
            <a:spLocks noGrp="1"/>
          </p:cNvSpPr>
          <p:nvPr>
            <p:ph idx="1"/>
          </p:nvPr>
        </p:nvSpPr>
        <p:spPr/>
        <p:txBody>
          <a:bodyPr/>
          <a:lstStyle/>
          <a:p>
            <a:r>
              <a:rPr lang="en-US" dirty="0"/>
              <a:t>Manufacturers and distributors fostered explosion of abuse of addicting, opioid drugs</a:t>
            </a:r>
          </a:p>
          <a:p>
            <a:pPr marL="0" indent="0">
              <a:buNone/>
            </a:pPr>
            <a:endParaRPr lang="en-US" dirty="0"/>
          </a:p>
          <a:p>
            <a:r>
              <a:rPr lang="en-US" dirty="0"/>
              <a:t>Seeking to cover costs of treatment and law enforcement</a:t>
            </a:r>
          </a:p>
        </p:txBody>
      </p:sp>
    </p:spTree>
    <p:extLst>
      <p:ext uri="{BB962C8B-B14F-4D97-AF65-F5344CB8AC3E}">
        <p14:creationId xmlns:p14="http://schemas.microsoft.com/office/powerpoint/2010/main" xmlns="" val="212862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8CFF8-B9B2-4783-881D-7DD7A2BD3641}"/>
              </a:ext>
            </a:extLst>
          </p:cNvPr>
          <p:cNvSpPr>
            <a:spLocks noGrp="1"/>
          </p:cNvSpPr>
          <p:nvPr>
            <p:ph type="title"/>
          </p:nvPr>
        </p:nvSpPr>
        <p:spPr/>
        <p:txBody>
          <a:bodyPr/>
          <a:lstStyle/>
          <a:p>
            <a:r>
              <a:rPr lang="en-US" dirty="0"/>
              <a:t>1997 (Pre) MSA</a:t>
            </a:r>
          </a:p>
        </p:txBody>
      </p:sp>
      <p:sp>
        <p:nvSpPr>
          <p:cNvPr id="3" name="Content Placeholder 2">
            <a:extLst>
              <a:ext uri="{FF2B5EF4-FFF2-40B4-BE49-F238E27FC236}">
                <a16:creationId xmlns:a16="http://schemas.microsoft.com/office/drawing/2014/main" xmlns="" id="{3D278016-CE53-42A7-AC43-CDD3456C945E}"/>
              </a:ext>
            </a:extLst>
          </p:cNvPr>
          <p:cNvSpPr>
            <a:spLocks noGrp="1"/>
          </p:cNvSpPr>
          <p:nvPr>
            <p:ph idx="1"/>
          </p:nvPr>
        </p:nvSpPr>
        <p:spPr>
          <a:xfrm>
            <a:off x="457200" y="1600200"/>
            <a:ext cx="8229600" cy="4983162"/>
          </a:xfrm>
        </p:spPr>
        <p:txBody>
          <a:bodyPr>
            <a:normAutofit fontScale="85000" lnSpcReduction="20000"/>
          </a:bodyPr>
          <a:lstStyle/>
          <a:p>
            <a:r>
              <a:rPr lang="en-US" dirty="0"/>
              <a:t> Four states (Mississippi, Minnesota Florida, and Texas), reached settlements to recover for Medicaid and other health expenses resulting from smoking-caused illnesses. </a:t>
            </a:r>
          </a:p>
          <a:p>
            <a:r>
              <a:rPr lang="en-US" dirty="0"/>
              <a:t>After these settlements, the major manufacturers, facing a growing number of suits by other states, joined with those states and petitioned Congress for a global resolution in June 1997. </a:t>
            </a:r>
          </a:p>
          <a:p>
            <a:r>
              <a:rPr lang="en-US" dirty="0"/>
              <a:t>Congress failed to pass the global settlement agreement, but the manufacturers and the Settling States were still able to reach a settlement in November of the following year: the </a:t>
            </a:r>
            <a:r>
              <a:rPr lang="en-US" b="1" i="1" dirty="0"/>
              <a:t>Master Settlement Agreement.</a:t>
            </a:r>
          </a:p>
        </p:txBody>
      </p:sp>
    </p:spTree>
    <p:extLst>
      <p:ext uri="{BB962C8B-B14F-4D97-AF65-F5344CB8AC3E}">
        <p14:creationId xmlns:p14="http://schemas.microsoft.com/office/powerpoint/2010/main" xmlns="" val="116847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4DE48-B9CF-412D-A455-F405A9ADB81E}"/>
              </a:ext>
            </a:extLst>
          </p:cNvPr>
          <p:cNvSpPr>
            <a:spLocks noGrp="1"/>
          </p:cNvSpPr>
          <p:nvPr>
            <p:ph type="title"/>
          </p:nvPr>
        </p:nvSpPr>
        <p:spPr/>
        <p:txBody>
          <a:bodyPr/>
          <a:lstStyle/>
          <a:p>
            <a:r>
              <a:rPr lang="en-US" dirty="0"/>
              <a:t>MSA </a:t>
            </a:r>
          </a:p>
        </p:txBody>
      </p:sp>
      <p:sp>
        <p:nvSpPr>
          <p:cNvPr id="3" name="Content Placeholder 2">
            <a:extLst>
              <a:ext uri="{FF2B5EF4-FFF2-40B4-BE49-F238E27FC236}">
                <a16:creationId xmlns:a16="http://schemas.microsoft.com/office/drawing/2014/main" xmlns="" id="{319D3B13-04F4-4D08-940D-3D69B2DDFAC5}"/>
              </a:ext>
            </a:extLst>
          </p:cNvPr>
          <p:cNvSpPr>
            <a:spLocks noGrp="1"/>
          </p:cNvSpPr>
          <p:nvPr>
            <p:ph idx="1"/>
          </p:nvPr>
        </p:nvSpPr>
        <p:spPr>
          <a:xfrm>
            <a:off x="304800" y="1295400"/>
            <a:ext cx="8686800" cy="5029200"/>
          </a:xfrm>
        </p:spPr>
        <p:txBody>
          <a:bodyPr>
            <a:normAutofit fontScale="77500" lnSpcReduction="20000"/>
          </a:bodyPr>
          <a:lstStyle/>
          <a:p>
            <a:r>
              <a:rPr lang="en-US" dirty="0"/>
              <a:t>First section of the MSA, the parties settled </a:t>
            </a:r>
          </a:p>
          <a:p>
            <a:pPr marL="0" indent="0">
              <a:buNone/>
            </a:pPr>
            <a:r>
              <a:rPr lang="en-US" dirty="0"/>
              <a:t>	-to avoid the further expense, delay, inconvenience, 	burden and uncertainty of continued litigation (including 	appeals from any verdicts).” </a:t>
            </a:r>
          </a:p>
          <a:p>
            <a:pPr marL="0" indent="0">
              <a:buNone/>
            </a:pPr>
            <a:endParaRPr lang="en-US" dirty="0"/>
          </a:p>
          <a:p>
            <a:pPr marL="0" indent="0">
              <a:buNone/>
            </a:pPr>
            <a:r>
              <a:rPr lang="en-US" dirty="0"/>
              <a:t>	-to further the Settling States’ policies designed to:			1. reduce youth smoking</a:t>
            </a:r>
          </a:p>
          <a:p>
            <a:pPr marL="0" indent="0">
              <a:buNone/>
            </a:pPr>
            <a:r>
              <a:rPr lang="en-US" dirty="0"/>
              <a:t>		2. promote public health </a:t>
            </a:r>
          </a:p>
          <a:p>
            <a:pPr marL="0" indent="0">
              <a:buNone/>
            </a:pPr>
            <a:r>
              <a:rPr lang="en-US" dirty="0"/>
              <a:t>		3. secure monetary payment to the settling states</a:t>
            </a:r>
          </a:p>
          <a:p>
            <a:pPr marL="0" indent="0">
              <a:buNone/>
            </a:pPr>
            <a:endParaRPr lang="en-US" i="1" dirty="0"/>
          </a:p>
          <a:p>
            <a:pPr marL="0" indent="0">
              <a:buNone/>
            </a:pPr>
            <a:r>
              <a:rPr lang="en-US" i="1" dirty="0"/>
              <a:t> The MSA only settles state and local government lawsuits; the tobacco industry gains no protection from class-action lawsuits and claims brought by individuals, labor unions, and private health-care insurers.</a:t>
            </a:r>
          </a:p>
        </p:txBody>
      </p:sp>
    </p:spTree>
    <p:extLst>
      <p:ext uri="{BB962C8B-B14F-4D97-AF65-F5344CB8AC3E}">
        <p14:creationId xmlns:p14="http://schemas.microsoft.com/office/powerpoint/2010/main" xmlns="" val="107387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E3B35-51B3-4CE7-A782-B1D1D8AFA3E0}"/>
              </a:ext>
            </a:extLst>
          </p:cNvPr>
          <p:cNvSpPr>
            <a:spLocks noGrp="1"/>
          </p:cNvSpPr>
          <p:nvPr>
            <p:ph type="title"/>
          </p:nvPr>
        </p:nvSpPr>
        <p:spPr/>
        <p:txBody>
          <a:bodyPr/>
          <a:lstStyle/>
          <a:p>
            <a:r>
              <a:rPr lang="en-US" dirty="0"/>
              <a:t>MSA Payment Details</a:t>
            </a:r>
          </a:p>
        </p:txBody>
      </p:sp>
      <p:sp>
        <p:nvSpPr>
          <p:cNvPr id="3" name="Content Placeholder 2">
            <a:extLst>
              <a:ext uri="{FF2B5EF4-FFF2-40B4-BE49-F238E27FC236}">
                <a16:creationId xmlns:a16="http://schemas.microsoft.com/office/drawing/2014/main" xmlns="" id="{4F1DE650-B333-41BA-82B5-FB2EB5EB9C85}"/>
              </a:ext>
            </a:extLst>
          </p:cNvPr>
          <p:cNvSpPr>
            <a:spLocks noGrp="1"/>
          </p:cNvSpPr>
          <p:nvPr>
            <p:ph idx="1"/>
          </p:nvPr>
        </p:nvSpPr>
        <p:spPr/>
        <p:txBody>
          <a:bodyPr>
            <a:normAutofit fontScale="62500" lnSpcReduction="20000"/>
          </a:bodyPr>
          <a:lstStyle/>
          <a:p>
            <a:r>
              <a:rPr lang="en-US" dirty="0"/>
              <a:t>Just as the Settling States’ Medicaid and other health-care costs due to their citizens’ smoking-related illnesses will likely continue indefinitely, the MSA provides that the Participating Manufacturers’ payments to the Settling States will continue in perpetuity. </a:t>
            </a:r>
          </a:p>
          <a:p>
            <a:r>
              <a:rPr lang="en-US" dirty="0"/>
              <a:t> The “base amounts” of these annual payments gradually increase, beginning at $4.5 billion in 2000, $6.5 billion from 2002–2003, $8.14 billion from 2008–2017, and $9 billion in 2018 and each subsequent year in perpetuity.</a:t>
            </a:r>
          </a:p>
          <a:p>
            <a:r>
              <a:rPr lang="en-US" dirty="0"/>
              <a:t> Importantly, calculations of annual payments are complex and are subject to a variety of potential adjustments and offsets, including an inflation adjustment and a volume adjustment. </a:t>
            </a:r>
          </a:p>
          <a:p>
            <a:r>
              <a:rPr lang="en-US" dirty="0"/>
              <a:t> Most significantly, percentage reductions in cigarette shipment volumes have been greater than inflation adjustments since 1997, so actual annual payments have been lower than those set forth as base amounts in the MSA and can be expected to continue to be. </a:t>
            </a:r>
          </a:p>
          <a:p>
            <a:r>
              <a:rPr lang="en-US" dirty="0"/>
              <a:t>Participating Manufacturers are required to make annual payments based on their shares of national cigarette sales and shipments. </a:t>
            </a:r>
          </a:p>
        </p:txBody>
      </p:sp>
    </p:spTree>
    <p:extLst>
      <p:ext uri="{BB962C8B-B14F-4D97-AF65-F5344CB8AC3E}">
        <p14:creationId xmlns:p14="http://schemas.microsoft.com/office/powerpoint/2010/main" xmlns="" val="357807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52FF5-8055-487C-9D2A-CA3ACEC684B2}"/>
              </a:ext>
            </a:extLst>
          </p:cNvPr>
          <p:cNvSpPr>
            <a:spLocks noGrp="1"/>
          </p:cNvSpPr>
          <p:nvPr>
            <p:ph type="title"/>
          </p:nvPr>
        </p:nvSpPr>
        <p:spPr/>
        <p:txBody>
          <a:bodyPr>
            <a:noAutofit/>
          </a:bodyPr>
          <a:lstStyle/>
          <a:p>
            <a:r>
              <a:rPr lang="en-US" sz="3200" dirty="0"/>
              <a:t>MSA imposed significant prohibitions and restrictions on tobacco advertising, marketing </a:t>
            </a:r>
            <a:r>
              <a:rPr lang="en-US" sz="3200" u="sng" dirty="0"/>
              <a:t>and promotional programs or activities:</a:t>
            </a:r>
          </a:p>
        </p:txBody>
      </p:sp>
      <p:sp>
        <p:nvSpPr>
          <p:cNvPr id="3" name="Content Placeholder 2">
            <a:extLst>
              <a:ext uri="{FF2B5EF4-FFF2-40B4-BE49-F238E27FC236}">
                <a16:creationId xmlns:a16="http://schemas.microsoft.com/office/drawing/2014/main" xmlns="" id="{FC826B91-44F7-4D0A-BA12-DF2C18FFB919}"/>
              </a:ext>
            </a:extLst>
          </p:cNvPr>
          <p:cNvSpPr>
            <a:spLocks noGrp="1"/>
          </p:cNvSpPr>
          <p:nvPr>
            <p:ph idx="1"/>
          </p:nvPr>
        </p:nvSpPr>
        <p:spPr>
          <a:xfrm>
            <a:off x="457200" y="1752600"/>
            <a:ext cx="8229600" cy="4953000"/>
          </a:xfrm>
        </p:spPr>
        <p:txBody>
          <a:bodyPr>
            <a:normAutofit fontScale="92500" lnSpcReduction="20000"/>
          </a:bodyPr>
          <a:lstStyle/>
          <a:p>
            <a:r>
              <a:rPr lang="en-US" dirty="0"/>
              <a:t>Direct and indirect targeting of youth </a:t>
            </a:r>
          </a:p>
          <a:p>
            <a:r>
              <a:rPr lang="en-US" dirty="0"/>
              <a:t>Use of cartoon characters </a:t>
            </a:r>
          </a:p>
          <a:p>
            <a:r>
              <a:rPr lang="en-US" dirty="0"/>
              <a:t>Billboards, transit ads, and other outdoor advertising not in direct proximity to a retail establishment that sells tobacco products</a:t>
            </a:r>
          </a:p>
          <a:p>
            <a:r>
              <a:rPr lang="en-US" dirty="0"/>
              <a:t>Product placements in entertainment media </a:t>
            </a:r>
          </a:p>
          <a:p>
            <a:r>
              <a:rPr lang="en-US" dirty="0"/>
              <a:t>Free tobacco product samples (except in adult-only facilities)</a:t>
            </a:r>
          </a:p>
          <a:p>
            <a:r>
              <a:rPr lang="en-US" dirty="0"/>
              <a:t>Gifts to youth in exchange for proofs of purchase</a:t>
            </a:r>
          </a:p>
          <a:p>
            <a:r>
              <a:rPr lang="en-US" dirty="0"/>
              <a:t>Branded merchandise </a:t>
            </a:r>
          </a:p>
          <a:p>
            <a:r>
              <a:rPr lang="en-US" dirty="0"/>
              <a:t>Brand name sponsorships</a:t>
            </a:r>
          </a:p>
        </p:txBody>
      </p:sp>
    </p:spTree>
    <p:extLst>
      <p:ext uri="{BB962C8B-B14F-4D97-AF65-F5344CB8AC3E}">
        <p14:creationId xmlns:p14="http://schemas.microsoft.com/office/powerpoint/2010/main" xmlns="" val="15901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28F-BEA6-4E50-99EF-DE8B56227F3C}"/>
              </a:ext>
            </a:extLst>
          </p:cNvPr>
          <p:cNvSpPr>
            <a:spLocks noGrp="1"/>
          </p:cNvSpPr>
          <p:nvPr>
            <p:ph type="title"/>
          </p:nvPr>
        </p:nvSpPr>
        <p:spPr>
          <a:xfrm>
            <a:off x="457200" y="274638"/>
            <a:ext cx="8229600" cy="2087562"/>
          </a:xfrm>
        </p:spPr>
        <p:txBody>
          <a:bodyPr>
            <a:normAutofit fontScale="90000"/>
          </a:bodyPr>
          <a:lstStyle/>
          <a:p>
            <a:r>
              <a:rPr lang="en-US" dirty="0"/>
              <a:t>MSA prohibits certain practices that seek to hide negative information about smoking</a:t>
            </a:r>
            <a:br>
              <a:rPr lang="en-US" dirty="0"/>
            </a:br>
            <a:endParaRPr lang="en-US" dirty="0"/>
          </a:p>
        </p:txBody>
      </p:sp>
      <p:sp>
        <p:nvSpPr>
          <p:cNvPr id="3" name="Content Placeholder 2">
            <a:extLst>
              <a:ext uri="{FF2B5EF4-FFF2-40B4-BE49-F238E27FC236}">
                <a16:creationId xmlns:a16="http://schemas.microsoft.com/office/drawing/2014/main" xmlns="" id="{7AD3F552-39AE-408C-9583-3CE1400A0795}"/>
              </a:ext>
            </a:extLst>
          </p:cNvPr>
          <p:cNvSpPr>
            <a:spLocks noGrp="1"/>
          </p:cNvSpPr>
          <p:nvPr>
            <p:ph idx="1"/>
          </p:nvPr>
        </p:nvSpPr>
        <p:spPr/>
        <p:txBody>
          <a:bodyPr>
            <a:normAutofit fontScale="92500" lnSpcReduction="20000"/>
          </a:bodyPr>
          <a:lstStyle/>
          <a:p>
            <a:pPr marL="0" indent="0">
              <a:buNone/>
            </a:pPr>
            <a:endParaRPr lang="en-US" dirty="0"/>
          </a:p>
          <a:p>
            <a:r>
              <a:rPr lang="en-US" dirty="0"/>
              <a:t>Lobbying against particular kinds of tobacco control legislation and administrative rules</a:t>
            </a:r>
          </a:p>
          <a:p>
            <a:r>
              <a:rPr lang="en-US" dirty="0"/>
              <a:t> Agreements to suppress health-related research </a:t>
            </a:r>
          </a:p>
          <a:p>
            <a:r>
              <a:rPr lang="en-US" dirty="0"/>
              <a:t>Material misrepresentations about health consequences of using tobacco</a:t>
            </a:r>
          </a:p>
          <a:p>
            <a:r>
              <a:rPr lang="en-US" i="1" dirty="0"/>
              <a:t>It requires the Participating Manufacturers to make available online the nonprivileged documents they disclosed during the discovery phase of the tobacco litigation</a:t>
            </a:r>
            <a:r>
              <a:rPr lang="en-US" dirty="0"/>
              <a:t/>
            </a:r>
            <a:br>
              <a:rPr lang="en-US" dirty="0"/>
            </a:br>
            <a:endParaRPr lang="en-US" dirty="0"/>
          </a:p>
        </p:txBody>
      </p:sp>
    </p:spTree>
    <p:extLst>
      <p:ext uri="{BB962C8B-B14F-4D97-AF65-F5344CB8AC3E}">
        <p14:creationId xmlns:p14="http://schemas.microsoft.com/office/powerpoint/2010/main" xmlns="" val="351706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8772C-C93F-4D5F-AF05-6D127B5B2C2F}"/>
              </a:ext>
            </a:extLst>
          </p:cNvPr>
          <p:cNvSpPr>
            <a:spLocks noGrp="1"/>
          </p:cNvSpPr>
          <p:nvPr>
            <p:ph type="title"/>
          </p:nvPr>
        </p:nvSpPr>
        <p:spPr>
          <a:xfrm>
            <a:off x="457200" y="274638"/>
            <a:ext cx="8229600" cy="1325562"/>
          </a:xfrm>
        </p:spPr>
        <p:txBody>
          <a:bodyPr>
            <a:noAutofit/>
          </a:bodyPr>
          <a:lstStyle/>
          <a:p>
            <a:r>
              <a:rPr lang="en-US" sz="3200" dirty="0"/>
              <a:t>MSA created a tobacco prevention foundation and disbanded tobacco-industry initiatives</a:t>
            </a:r>
            <a:br>
              <a:rPr lang="en-US" sz="3200" dirty="0"/>
            </a:br>
            <a:endParaRPr lang="en-US" sz="3200" dirty="0"/>
          </a:p>
        </p:txBody>
      </p:sp>
      <p:sp>
        <p:nvSpPr>
          <p:cNvPr id="3" name="Content Placeholder 2">
            <a:extLst>
              <a:ext uri="{FF2B5EF4-FFF2-40B4-BE49-F238E27FC236}">
                <a16:creationId xmlns:a16="http://schemas.microsoft.com/office/drawing/2014/main" xmlns="" id="{E7D5EFE4-7F0D-4DD5-9CB9-1995192AEF4A}"/>
              </a:ext>
            </a:extLst>
          </p:cNvPr>
          <p:cNvSpPr>
            <a:spLocks noGrp="1"/>
          </p:cNvSpPr>
          <p:nvPr>
            <p:ph idx="1"/>
          </p:nvPr>
        </p:nvSpPr>
        <p:spPr/>
        <p:txBody>
          <a:bodyPr>
            <a:normAutofit fontScale="77500" lnSpcReduction="20000"/>
          </a:bodyPr>
          <a:lstStyle/>
          <a:p>
            <a:r>
              <a:rPr lang="en-US" dirty="0"/>
              <a:t>The MSA created the American Legacy Foundation, a research and educational organization that focuses its efforts on preventing teen smoking and encouraging smokers to quit. (</a:t>
            </a:r>
            <a:r>
              <a:rPr lang="en-US" i="1" dirty="0"/>
              <a:t>The Truth Initiative</a:t>
            </a:r>
            <a:r>
              <a:rPr lang="en-US" dirty="0"/>
              <a:t>)</a:t>
            </a:r>
          </a:p>
          <a:p>
            <a:endParaRPr lang="en-US" dirty="0"/>
          </a:p>
          <a:p>
            <a:r>
              <a:rPr lang="en-US" dirty="0"/>
              <a:t>The MSA dismantled key tobacco industry initiatives, including The Center for Indoor Air Research,  The Tobacco Institute,  and The Council for Tobacco Research.</a:t>
            </a:r>
          </a:p>
          <a:p>
            <a:pPr marL="0" indent="0">
              <a:buNone/>
            </a:pPr>
            <a:r>
              <a:rPr lang="en-US" dirty="0"/>
              <a:t> </a:t>
            </a:r>
          </a:p>
          <a:p>
            <a:r>
              <a:rPr lang="en-US" dirty="0"/>
              <a:t> In addition to disbanding these specific centers, the MSA prohibits Participating Manufacturers from creating other industry-wide groups unless such groups agree to act consistently with the MSA’s provisions. </a:t>
            </a:r>
          </a:p>
        </p:txBody>
      </p:sp>
    </p:spTree>
    <p:extLst>
      <p:ext uri="{BB962C8B-B14F-4D97-AF65-F5344CB8AC3E}">
        <p14:creationId xmlns:p14="http://schemas.microsoft.com/office/powerpoint/2010/main" xmlns="" val="2838402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DF278-A85D-4239-A914-3A40B019F7C5}"/>
              </a:ext>
            </a:extLst>
          </p:cNvPr>
          <p:cNvSpPr>
            <a:spLocks noGrp="1"/>
          </p:cNvSpPr>
          <p:nvPr>
            <p:ph type="title"/>
          </p:nvPr>
        </p:nvSpPr>
        <p:spPr/>
        <p:txBody>
          <a:bodyPr/>
          <a:lstStyle/>
          <a:p>
            <a:r>
              <a:rPr lang="en-US" dirty="0"/>
              <a:t>MSA Money</a:t>
            </a:r>
          </a:p>
        </p:txBody>
      </p:sp>
      <p:sp>
        <p:nvSpPr>
          <p:cNvPr id="3" name="Content Placeholder 2">
            <a:extLst>
              <a:ext uri="{FF2B5EF4-FFF2-40B4-BE49-F238E27FC236}">
                <a16:creationId xmlns:a16="http://schemas.microsoft.com/office/drawing/2014/main" xmlns="" id="{BFA9A849-F663-413C-BD3A-ABBFA7FF792E}"/>
              </a:ext>
            </a:extLst>
          </p:cNvPr>
          <p:cNvSpPr>
            <a:spLocks noGrp="1"/>
          </p:cNvSpPr>
          <p:nvPr>
            <p:ph idx="1"/>
          </p:nvPr>
        </p:nvSpPr>
        <p:spPr/>
        <p:txBody>
          <a:bodyPr>
            <a:normAutofit fontScale="77500" lnSpcReduction="20000"/>
          </a:bodyPr>
          <a:lstStyle/>
          <a:p>
            <a:r>
              <a:rPr lang="en-US" dirty="0"/>
              <a:t>While the MSA states that its primary purpose is to decrease youth smoking and promote public health, </a:t>
            </a:r>
            <a:r>
              <a:rPr lang="en-US" i="1" dirty="0"/>
              <a:t>it does not contain any provisions requiring states to allocate settlement revenues to tobacco prevention and cessation</a:t>
            </a:r>
            <a:r>
              <a:rPr lang="en-US" dirty="0"/>
              <a:t>.</a:t>
            </a:r>
          </a:p>
          <a:p>
            <a:r>
              <a:rPr lang="en-US" dirty="0"/>
              <a:t>As a result of decisions by state legislatures, which are responsible for deciding how the money is spent, state coffers lined with this money, coupled with billions in tobacco taxes and other substantial funds from tobacco companies, have not been used for tobacco control and prevention programs.</a:t>
            </a:r>
          </a:p>
          <a:p>
            <a:r>
              <a:rPr lang="en-US" dirty="0"/>
              <a:t> In 2015, states will receive $25.6 billion in revenue from the MSA settlement and tobacco taxes, but only 1.9% of these funds have been earmarked for tobacco control programs.</a:t>
            </a:r>
          </a:p>
        </p:txBody>
      </p:sp>
    </p:spTree>
    <p:extLst>
      <p:ext uri="{BB962C8B-B14F-4D97-AF65-F5344CB8AC3E}">
        <p14:creationId xmlns:p14="http://schemas.microsoft.com/office/powerpoint/2010/main" xmlns="" val="1901448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B7531-6B61-4B12-B5B4-0838B421953F}"/>
              </a:ext>
            </a:extLst>
          </p:cNvPr>
          <p:cNvSpPr>
            <a:spLocks noGrp="1"/>
          </p:cNvSpPr>
          <p:nvPr>
            <p:ph type="title"/>
          </p:nvPr>
        </p:nvSpPr>
        <p:spPr>
          <a:xfrm>
            <a:off x="457200" y="228600"/>
            <a:ext cx="8229600" cy="914400"/>
          </a:xfrm>
        </p:spPr>
        <p:txBody>
          <a:bodyPr/>
          <a:lstStyle/>
          <a:p>
            <a:r>
              <a:rPr lang="en-US" dirty="0"/>
              <a:t>Securitization</a:t>
            </a:r>
          </a:p>
        </p:txBody>
      </p:sp>
      <p:sp>
        <p:nvSpPr>
          <p:cNvPr id="3" name="Content Placeholder 2">
            <a:extLst>
              <a:ext uri="{FF2B5EF4-FFF2-40B4-BE49-F238E27FC236}">
                <a16:creationId xmlns:a16="http://schemas.microsoft.com/office/drawing/2014/main" xmlns="" id="{82F802C2-6A87-4E76-841E-11A0F55C981E}"/>
              </a:ext>
            </a:extLst>
          </p:cNvPr>
          <p:cNvSpPr>
            <a:spLocks noGrp="1"/>
          </p:cNvSpPr>
          <p:nvPr>
            <p:ph idx="1"/>
          </p:nvPr>
        </p:nvSpPr>
        <p:spPr>
          <a:xfrm>
            <a:off x="457200" y="1295400"/>
            <a:ext cx="8229600" cy="4830763"/>
          </a:xfrm>
        </p:spPr>
        <p:txBody>
          <a:bodyPr>
            <a:normAutofit fontScale="70000" lnSpcReduction="20000"/>
          </a:bodyPr>
          <a:lstStyle/>
          <a:p>
            <a:r>
              <a:rPr lang="en-US" dirty="0"/>
              <a:t>The MSA does not limit the purposes for which the Settling States may use their funds. Some state and local governments have securitized their future MSA payments to generate short-term cash to cover budget shortfalls.</a:t>
            </a:r>
          </a:p>
          <a:p>
            <a:pPr marL="0" indent="0">
              <a:buNone/>
            </a:pPr>
            <a:endParaRPr lang="en-US" dirty="0"/>
          </a:p>
          <a:p>
            <a:r>
              <a:rPr lang="en-US" dirty="0"/>
              <a:t>Many state and local governments’ tobacco bond ratings have been downgraded in recent years, reflecting the difficulty they now face in meeting interest and maturity requirements.</a:t>
            </a:r>
          </a:p>
          <a:p>
            <a:endParaRPr lang="en-US" dirty="0"/>
          </a:p>
          <a:p>
            <a:r>
              <a:rPr lang="en-US" dirty="0"/>
              <a:t>The downgrade was the result of several factors, including downward MSA payment adjustments based on the declining volume of cigarette sales by Participating Manufacturers, unanticipated by the financial industry. The declining sales were caused in turn by declining cigarette consumption, the increased sale of products by cigarette manufacturers not signatories to the MSA, and tax increases.</a:t>
            </a:r>
          </a:p>
        </p:txBody>
      </p:sp>
    </p:spTree>
    <p:extLst>
      <p:ext uri="{BB962C8B-B14F-4D97-AF65-F5344CB8AC3E}">
        <p14:creationId xmlns:p14="http://schemas.microsoft.com/office/powerpoint/2010/main" xmlns="" val="361228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63862-0A9A-4B51-B794-FF8920881C57}"/>
              </a:ext>
            </a:extLst>
          </p:cNvPr>
          <p:cNvSpPr>
            <a:spLocks noGrp="1"/>
          </p:cNvSpPr>
          <p:nvPr>
            <p:ph type="title"/>
          </p:nvPr>
        </p:nvSpPr>
        <p:spPr/>
        <p:txBody>
          <a:bodyPr/>
          <a:lstStyle/>
          <a:p>
            <a:r>
              <a:rPr lang="en-US" dirty="0"/>
              <a:t>MSA Shortcomings</a:t>
            </a:r>
          </a:p>
        </p:txBody>
      </p:sp>
      <p:sp>
        <p:nvSpPr>
          <p:cNvPr id="3" name="Content Placeholder 2">
            <a:extLst>
              <a:ext uri="{FF2B5EF4-FFF2-40B4-BE49-F238E27FC236}">
                <a16:creationId xmlns:a16="http://schemas.microsoft.com/office/drawing/2014/main" xmlns="" id="{373AF62C-04ED-4436-98DD-3762EC93C5E6}"/>
              </a:ext>
            </a:extLst>
          </p:cNvPr>
          <p:cNvSpPr>
            <a:spLocks noGrp="1"/>
          </p:cNvSpPr>
          <p:nvPr>
            <p:ph idx="1"/>
          </p:nvPr>
        </p:nvSpPr>
        <p:spPr/>
        <p:txBody>
          <a:bodyPr>
            <a:normAutofit fontScale="77500" lnSpcReduction="20000"/>
          </a:bodyPr>
          <a:lstStyle/>
          <a:p>
            <a:r>
              <a:rPr lang="en-US" dirty="0"/>
              <a:t>Settlement payments were based on tobacco company sales rather than as a lump sum obligation, which would have been borne by shareholders, the payment schedule was structured like a per unit excise tax imposed on a commodity.</a:t>
            </a:r>
          </a:p>
          <a:p>
            <a:r>
              <a:rPr lang="en-US" dirty="0"/>
              <a:t> Conceptually, such a tax is shifted to consumers of the product, and when the market structure is oligopolistic, as is the tobacco industry, there may be an over shifting of the tax. Imposition of an excise tax-like payment may facilitate collusion in price among competing companies.</a:t>
            </a:r>
          </a:p>
          <a:p>
            <a:r>
              <a:rPr lang="en-US" dirty="0"/>
              <a:t>Thus, profitability may increase after the tax is imposed. In the month following passage of the MSA alone, tobacco retail prices rose by 18.8% per pack</a:t>
            </a:r>
          </a:p>
        </p:txBody>
      </p:sp>
    </p:spTree>
    <p:extLst>
      <p:ext uri="{BB962C8B-B14F-4D97-AF65-F5344CB8AC3E}">
        <p14:creationId xmlns:p14="http://schemas.microsoft.com/office/powerpoint/2010/main" xmlns="" val="399512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EDE33-5B67-4ACA-831D-D7AC97934EB4}"/>
              </a:ext>
            </a:extLst>
          </p:cNvPr>
          <p:cNvSpPr>
            <a:spLocks noGrp="1"/>
          </p:cNvSpPr>
          <p:nvPr>
            <p:ph type="title"/>
          </p:nvPr>
        </p:nvSpPr>
        <p:spPr/>
        <p:txBody>
          <a:bodyPr/>
          <a:lstStyle/>
          <a:p>
            <a:r>
              <a:rPr lang="en-US" dirty="0"/>
              <a:t>Tobacco Industry Response</a:t>
            </a:r>
          </a:p>
        </p:txBody>
      </p:sp>
      <p:sp>
        <p:nvSpPr>
          <p:cNvPr id="3" name="Content Placeholder 2">
            <a:extLst>
              <a:ext uri="{FF2B5EF4-FFF2-40B4-BE49-F238E27FC236}">
                <a16:creationId xmlns:a16="http://schemas.microsoft.com/office/drawing/2014/main" xmlns="" id="{94D1FD0A-C553-441E-A80E-DD5FDE42970D}"/>
              </a:ext>
            </a:extLst>
          </p:cNvPr>
          <p:cNvSpPr>
            <a:spLocks noGrp="1"/>
          </p:cNvSpPr>
          <p:nvPr>
            <p:ph idx="1"/>
          </p:nvPr>
        </p:nvSpPr>
        <p:spPr>
          <a:xfrm>
            <a:off x="457200" y="1600200"/>
            <a:ext cx="8229600" cy="5257800"/>
          </a:xfrm>
        </p:spPr>
        <p:txBody>
          <a:bodyPr>
            <a:normAutofit fontScale="92500" lnSpcReduction="20000"/>
          </a:bodyPr>
          <a:lstStyle/>
          <a:p>
            <a:r>
              <a:rPr lang="en-US" dirty="0"/>
              <a:t>The penalty for 1999 amounted to $0.40 per pack, including the cost of the four individual state settlements that were no part of the MSA. But price per pack rose by $0.73 between 1998 and 1999, a 29.7% increase for the year, most of which occurred in the month immediately following the MSA.</a:t>
            </a:r>
          </a:p>
          <a:p>
            <a:r>
              <a:rPr lang="en-US" dirty="0"/>
              <a:t>There was an increase of $0.64 in the per pack price of cigarettes in the USA.</a:t>
            </a:r>
            <a:r>
              <a:rPr lang="en-US" baseline="30000" dirty="0"/>
              <a:t> </a:t>
            </a:r>
          </a:p>
          <a:p>
            <a:r>
              <a:rPr lang="en-US" dirty="0"/>
              <a:t>Although overall domestic consumption of cigarettes decreased, the cigarette price increases more than offset such declines.</a:t>
            </a:r>
          </a:p>
          <a:p>
            <a:r>
              <a:rPr lang="en-US" dirty="0"/>
              <a:t>As a result, the companies remained profitable</a:t>
            </a:r>
          </a:p>
          <a:p>
            <a:endParaRPr lang="en-US" dirty="0"/>
          </a:p>
          <a:p>
            <a:endParaRPr lang="en-US" dirty="0"/>
          </a:p>
        </p:txBody>
      </p:sp>
    </p:spTree>
    <p:extLst>
      <p:ext uri="{BB962C8B-B14F-4D97-AF65-F5344CB8AC3E}">
        <p14:creationId xmlns:p14="http://schemas.microsoft.com/office/powerpoint/2010/main" xmlns="" val="246639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981200"/>
          </a:xfrm>
        </p:spPr>
        <p:txBody>
          <a:bodyPr>
            <a:normAutofit/>
          </a:bodyPr>
          <a:lstStyle/>
          <a:p>
            <a:pPr algn="l"/>
            <a:r>
              <a:rPr lang="en-US" i="1" dirty="0"/>
              <a:t>Tobacco Litigation</a:t>
            </a:r>
            <a:r>
              <a:rPr lang="en-US" dirty="0"/>
              <a:t/>
            </a:r>
            <a:br>
              <a:rPr lang="en-US" dirty="0"/>
            </a:br>
            <a:endParaRPr lang="en-US" dirty="0"/>
          </a:p>
        </p:txBody>
      </p:sp>
      <p:sp>
        <p:nvSpPr>
          <p:cNvPr id="5" name="Content Placeholder 4"/>
          <p:cNvSpPr>
            <a:spLocks noGrp="1"/>
          </p:cNvSpPr>
          <p:nvPr>
            <p:ph idx="1"/>
          </p:nvPr>
        </p:nvSpPr>
        <p:spPr>
          <a:xfrm>
            <a:off x="457200" y="1524000"/>
            <a:ext cx="8229600" cy="4602163"/>
          </a:xfrm>
        </p:spPr>
        <p:txBody>
          <a:bodyPr>
            <a:normAutofit/>
          </a:bodyPr>
          <a:lstStyle/>
          <a:p>
            <a:pPr marL="0" indent="0">
              <a:buNone/>
            </a:pPr>
            <a:r>
              <a:rPr lang="en-US" dirty="0"/>
              <a:t>“A group of corporations conspired to conceal the dangers of an addictive drug that’s led to a public health problem”</a:t>
            </a:r>
            <a:br>
              <a:rPr lang="en-US" dirty="0"/>
            </a:br>
            <a:endParaRPr lang="en-US" dirty="0"/>
          </a:p>
          <a:p>
            <a:r>
              <a:rPr lang="en-US" dirty="0"/>
              <a:t>Goals</a:t>
            </a:r>
          </a:p>
          <a:p>
            <a:pPr>
              <a:buNone/>
            </a:pPr>
            <a:r>
              <a:rPr lang="en-US" dirty="0"/>
              <a:t>		-recover smoking related health costs</a:t>
            </a:r>
          </a:p>
          <a:p>
            <a:pPr>
              <a:buNone/>
            </a:pPr>
            <a:r>
              <a:rPr lang="en-US" dirty="0"/>
              <a:t>		-reform marketing practices</a:t>
            </a:r>
          </a:p>
        </p:txBody>
      </p:sp>
    </p:spTree>
    <p:extLst>
      <p:ext uri="{BB962C8B-B14F-4D97-AF65-F5344CB8AC3E}">
        <p14:creationId xmlns:p14="http://schemas.microsoft.com/office/powerpoint/2010/main" xmlns="" val="5604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91A60-6E1D-41C9-960C-FA4E1C240C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F677036-41B7-4177-A1C6-7EF9A5B7C26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47723" y="457200"/>
            <a:ext cx="7648553" cy="5651260"/>
          </a:xfrm>
        </p:spPr>
      </p:pic>
    </p:spTree>
    <p:extLst>
      <p:ext uri="{BB962C8B-B14F-4D97-AF65-F5344CB8AC3E}">
        <p14:creationId xmlns:p14="http://schemas.microsoft.com/office/powerpoint/2010/main" xmlns="" val="1279290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DCFBB0-EB2A-42B3-9106-CF841F5F5DC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CAF5EAB5-F176-400F-B810-17DF48C2E21E}"/>
              </a:ext>
            </a:extLst>
          </p:cNvPr>
          <p:cNvSpPr>
            <a:spLocks noGrp="1"/>
          </p:cNvSpPr>
          <p:nvPr>
            <p:ph idx="1"/>
          </p:nvPr>
        </p:nvSpPr>
        <p:spPr>
          <a:xfrm>
            <a:off x="457200" y="381000"/>
            <a:ext cx="8229600" cy="5745163"/>
          </a:xfrm>
        </p:spPr>
        <p:txBody>
          <a:bodyPr>
            <a:normAutofit fontScale="92500" lnSpcReduction="10000"/>
          </a:bodyPr>
          <a:lstStyle/>
          <a:p>
            <a:r>
              <a:rPr lang="en-US" dirty="0"/>
              <a:t>As part of the agreement enshrined in the MSA, Participating Manufacturers will have paid states about $106 billion in settlement funds through 2015, 59 and will pay billions more in perpetuity.</a:t>
            </a:r>
          </a:p>
          <a:p>
            <a:r>
              <a:rPr lang="en-US" dirty="0"/>
              <a:t>PA 2017/2018 Budget: $362.3 million </a:t>
            </a:r>
            <a:r>
              <a:rPr lang="en-US" i="1" dirty="0"/>
              <a:t>(“as in previous years, the General Assembly amended the Fiscal Code’s funding provisions to redirect tobacco revenue to help fund Medical Assistance long-term care in the Dept. of Human Services”)</a:t>
            </a:r>
            <a:endParaRPr lang="en-US" dirty="0"/>
          </a:p>
          <a:p>
            <a:r>
              <a:rPr lang="en-US" dirty="0"/>
              <a:t>Line item expenditures: Tobacco Use Prevention and Cessation: $15,822</a:t>
            </a:r>
          </a:p>
          <a:p>
            <a:pPr marL="0" indent="0">
              <a:buNone/>
            </a:pPr>
            <a:r>
              <a:rPr lang="en-US" dirty="0"/>
              <a:t>	-Tobacco Settlement Fund Budget Briefing, 	Jan 12, 2018</a:t>
            </a:r>
          </a:p>
        </p:txBody>
      </p:sp>
    </p:spTree>
    <p:extLst>
      <p:ext uri="{BB962C8B-B14F-4D97-AF65-F5344CB8AC3E}">
        <p14:creationId xmlns:p14="http://schemas.microsoft.com/office/powerpoint/2010/main" xmlns="" val="2370776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91B02-4611-4057-9DF0-6857C7284F34}"/>
              </a:ext>
            </a:extLst>
          </p:cNvPr>
          <p:cNvSpPr>
            <a:spLocks noGrp="1"/>
          </p:cNvSpPr>
          <p:nvPr>
            <p:ph type="title"/>
          </p:nvPr>
        </p:nvSpPr>
        <p:spPr/>
        <p:txBody>
          <a:bodyPr>
            <a:normAutofit fontScale="90000"/>
          </a:bodyPr>
          <a:lstStyle/>
          <a:p>
            <a:r>
              <a:rPr lang="en-US" sz="2400" dirty="0"/>
              <a:t>On June 12, 2009, the United States Congress passed the Family Smoking Prevention and Tobacco Control Act (S. 982), granting the US Food and Drug Administration (FDA) authority regulating tobacco products.</a:t>
            </a:r>
          </a:p>
        </p:txBody>
      </p:sp>
      <p:sp>
        <p:nvSpPr>
          <p:cNvPr id="3" name="Content Placeholder 2">
            <a:extLst>
              <a:ext uri="{FF2B5EF4-FFF2-40B4-BE49-F238E27FC236}">
                <a16:creationId xmlns:a16="http://schemas.microsoft.com/office/drawing/2014/main" xmlns="" id="{7FF8724C-D836-45CE-B4F8-BB33E920AB22}"/>
              </a:ext>
            </a:extLst>
          </p:cNvPr>
          <p:cNvSpPr>
            <a:spLocks noGrp="1"/>
          </p:cNvSpPr>
          <p:nvPr>
            <p:ph idx="1"/>
          </p:nvPr>
        </p:nvSpPr>
        <p:spPr>
          <a:xfrm>
            <a:off x="457200" y="1600200"/>
            <a:ext cx="8229600" cy="4983162"/>
          </a:xfrm>
        </p:spPr>
        <p:txBody>
          <a:bodyPr>
            <a:normAutofit fontScale="70000" lnSpcReduction="20000"/>
          </a:bodyPr>
          <a:lstStyle/>
          <a:p>
            <a:r>
              <a:rPr lang="en-US" dirty="0"/>
              <a:t>Grants the FDA general authority over tobacco products, including the ability to reduce (but not eliminate) </a:t>
            </a:r>
            <a:r>
              <a:rPr lang="en-US" dirty="0" smtClean="0"/>
              <a:t>nicotine</a:t>
            </a:r>
          </a:p>
          <a:p>
            <a:r>
              <a:rPr lang="en-US" dirty="0" smtClean="0"/>
              <a:t>( A 1995 initiative to classify cigarettes as drugs (nicotine delivery devices) would give FDA jurisdiction over cigarette manufacturing, seen as a “Threat to industry”</a:t>
            </a:r>
          </a:p>
          <a:p>
            <a:endParaRPr lang="en-US" dirty="0"/>
          </a:p>
          <a:p>
            <a:r>
              <a:rPr lang="en-US" dirty="0"/>
              <a:t>Requires improved warning labels on cigarette and other tobacco packages</a:t>
            </a:r>
          </a:p>
          <a:p>
            <a:r>
              <a:rPr lang="en-US" dirty="0"/>
              <a:t>Implements the rules limiting marketing of tobacco products to youth that the FDA issued in 1996.</a:t>
            </a:r>
          </a:p>
          <a:p>
            <a:r>
              <a:rPr lang="en-US" dirty="0"/>
              <a:t> It also repeals pre-emption of state and local regulation of tobacco marketing and advertising, and grants states and localities broad rights to regulate or prohibit the sale, distribution, possession, exposure to, access to, or use of tobacco products.</a:t>
            </a:r>
          </a:p>
          <a:p>
            <a:r>
              <a:rPr lang="en-US" dirty="0"/>
              <a:t>Center for Tobacco Products formed</a:t>
            </a:r>
          </a:p>
        </p:txBody>
      </p:sp>
    </p:spTree>
    <p:extLst>
      <p:ext uri="{BB962C8B-B14F-4D97-AF65-F5344CB8AC3E}">
        <p14:creationId xmlns:p14="http://schemas.microsoft.com/office/powerpoint/2010/main" xmlns="" val="3428254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DD8CA-DEF3-4983-A3D0-21B22D02DFFA}"/>
              </a:ext>
            </a:extLst>
          </p:cNvPr>
          <p:cNvSpPr>
            <a:spLocks noGrp="1"/>
          </p:cNvSpPr>
          <p:nvPr>
            <p:ph type="title"/>
          </p:nvPr>
        </p:nvSpPr>
        <p:spPr>
          <a:xfrm>
            <a:off x="457200" y="274638"/>
            <a:ext cx="8229600" cy="1325562"/>
          </a:xfrm>
        </p:spPr>
        <p:txBody>
          <a:bodyPr>
            <a:normAutofit fontScale="90000"/>
          </a:bodyPr>
          <a:lstStyle/>
          <a:p>
            <a:r>
              <a:rPr lang="en-US" dirty="0"/>
              <a:t>The New FDA Law 2009</a:t>
            </a:r>
            <a:br>
              <a:rPr lang="en-US" dirty="0"/>
            </a:br>
            <a:endParaRPr lang="en-US" dirty="0"/>
          </a:p>
        </p:txBody>
      </p:sp>
      <p:sp>
        <p:nvSpPr>
          <p:cNvPr id="3" name="Content Placeholder 2">
            <a:extLst>
              <a:ext uri="{FF2B5EF4-FFF2-40B4-BE49-F238E27FC236}">
                <a16:creationId xmlns:a16="http://schemas.microsoft.com/office/drawing/2014/main" xmlns="" id="{E160AD6A-6C5F-401C-9085-23DD04DDA97A}"/>
              </a:ext>
            </a:extLst>
          </p:cNvPr>
          <p:cNvSpPr>
            <a:spLocks noGrp="1"/>
          </p:cNvSpPr>
          <p:nvPr>
            <p:ph idx="1"/>
          </p:nvPr>
        </p:nvSpPr>
        <p:spPr/>
        <p:txBody>
          <a:bodyPr>
            <a:normAutofit fontScale="92500"/>
          </a:bodyPr>
          <a:lstStyle/>
          <a:p>
            <a:r>
              <a:rPr lang="en-US" dirty="0"/>
              <a:t>Evidence in millions of pages of tobacco industry documents now publicly available demonstrates that Philip Morris has been planning for FDA legislation for well over a decade and illustrates how such regulation fits into its business plan</a:t>
            </a:r>
          </a:p>
          <a:p>
            <a:r>
              <a:rPr lang="en-US" dirty="0"/>
              <a:t>In 1998, a Philip Morris legal white paper, “Design, Manufacturing and Marketing of Tobacco Products: Towards a Sensible Regulatory Framework,”</a:t>
            </a:r>
          </a:p>
        </p:txBody>
      </p:sp>
    </p:spTree>
    <p:extLst>
      <p:ext uri="{BB962C8B-B14F-4D97-AF65-F5344CB8AC3E}">
        <p14:creationId xmlns:p14="http://schemas.microsoft.com/office/powerpoint/2010/main" xmlns="" val="388815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902A4-CD0F-49DC-BF6F-80E5C2943DEC}"/>
              </a:ext>
            </a:extLst>
          </p:cNvPr>
          <p:cNvSpPr>
            <a:spLocks noGrp="1"/>
          </p:cNvSpPr>
          <p:nvPr>
            <p:ph type="title"/>
          </p:nvPr>
        </p:nvSpPr>
        <p:spPr/>
        <p:txBody>
          <a:bodyPr/>
          <a:lstStyle/>
          <a:p>
            <a:r>
              <a:rPr lang="en-US" dirty="0"/>
              <a:t>Philip Morris</a:t>
            </a:r>
          </a:p>
        </p:txBody>
      </p:sp>
      <p:sp>
        <p:nvSpPr>
          <p:cNvPr id="3" name="Content Placeholder 2">
            <a:extLst>
              <a:ext uri="{FF2B5EF4-FFF2-40B4-BE49-F238E27FC236}">
                <a16:creationId xmlns:a16="http://schemas.microsoft.com/office/drawing/2014/main" xmlns="" id="{F756C256-2C24-4AC6-8B18-8A487395EE61}"/>
              </a:ext>
            </a:extLst>
          </p:cNvPr>
          <p:cNvSpPr>
            <a:spLocks noGrp="1"/>
          </p:cNvSpPr>
          <p:nvPr>
            <p:ph idx="1"/>
          </p:nvPr>
        </p:nvSpPr>
        <p:spPr/>
        <p:txBody>
          <a:bodyPr>
            <a:normAutofit fontScale="85000" lnSpcReduction="20000"/>
          </a:bodyPr>
          <a:lstStyle/>
          <a:p>
            <a:r>
              <a:rPr lang="en-US" dirty="0"/>
              <a:t>“Reasonable” FDA authority “would continue to permit adults to assume the </a:t>
            </a:r>
            <a:r>
              <a:rPr lang="en-US" i="1" dirty="0"/>
              <a:t>inherent</a:t>
            </a:r>
            <a:r>
              <a:rPr lang="en-US" dirty="0"/>
              <a:t> risks of smoking, while allocating to the government the twin tasks of ensuring that manufacturers don't create </a:t>
            </a:r>
            <a:r>
              <a:rPr lang="en-US" i="1" dirty="0"/>
              <a:t>additional</a:t>
            </a:r>
            <a:r>
              <a:rPr lang="en-US" dirty="0"/>
              <a:t> risk through their design and manufacturing processes, on the one hand, and continuing to conduct appropriate research about the nature of the inherent risks and keeping consumers </a:t>
            </a:r>
            <a:r>
              <a:rPr lang="en-US" i="1" dirty="0"/>
              <a:t>informed</a:t>
            </a:r>
            <a:r>
              <a:rPr lang="en-US" dirty="0"/>
              <a:t> of them on the other”. </a:t>
            </a:r>
          </a:p>
          <a:p>
            <a:r>
              <a:rPr lang="en-US" dirty="0"/>
              <a:t>Like warning labels, this white paper appears to suggest that Philip Morris anticipated the legislation would help shift liability from cigarette companies for the dangers of smoking and place responsibility for informing consumers of the risk upon the government.</a:t>
            </a:r>
          </a:p>
        </p:txBody>
      </p:sp>
    </p:spTree>
    <p:extLst>
      <p:ext uri="{BB962C8B-B14F-4D97-AF65-F5344CB8AC3E}">
        <p14:creationId xmlns:p14="http://schemas.microsoft.com/office/powerpoint/2010/main" xmlns="" val="48106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2017</a:t>
            </a:r>
          </a:p>
        </p:txBody>
      </p:sp>
      <p:sp>
        <p:nvSpPr>
          <p:cNvPr id="3" name="Content Placeholder 2"/>
          <p:cNvSpPr>
            <a:spLocks noGrp="1"/>
          </p:cNvSpPr>
          <p:nvPr>
            <p:ph idx="1"/>
          </p:nvPr>
        </p:nvSpPr>
        <p:spPr/>
        <p:txBody>
          <a:bodyPr/>
          <a:lstStyle/>
          <a:p>
            <a:r>
              <a:rPr lang="en-US" dirty="0"/>
              <a:t>Reduce tobacco related death and disease</a:t>
            </a:r>
          </a:p>
          <a:p>
            <a:r>
              <a:rPr lang="en-US" dirty="0"/>
              <a:t>“Nicotine and addiction”</a:t>
            </a:r>
          </a:p>
          <a:p>
            <a:r>
              <a:rPr lang="en-US" dirty="0"/>
              <a:t>Ensure scientific and regulatory foundation</a:t>
            </a:r>
          </a:p>
          <a:p>
            <a:r>
              <a:rPr lang="en-US" dirty="0"/>
              <a:t>Encourage development of innovative, less dangerous products</a:t>
            </a:r>
          </a:p>
          <a:p>
            <a:pPr>
              <a:buNone/>
            </a:pPr>
            <a:endParaRPr lang="en-US" dirty="0"/>
          </a:p>
        </p:txBody>
      </p:sp>
    </p:spTree>
    <p:extLst>
      <p:ext uri="{BB962C8B-B14F-4D97-AF65-F5344CB8AC3E}">
        <p14:creationId xmlns:p14="http://schemas.microsoft.com/office/powerpoint/2010/main" xmlns="" val="2874760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MSA Legal Analysis</a:t>
            </a:r>
            <a:endParaRPr lang="en-US" dirty="0"/>
          </a:p>
        </p:txBody>
      </p:sp>
      <p:sp>
        <p:nvSpPr>
          <p:cNvPr id="3" name="Content Placeholder 2"/>
          <p:cNvSpPr>
            <a:spLocks noGrp="1"/>
          </p:cNvSpPr>
          <p:nvPr>
            <p:ph idx="1"/>
          </p:nvPr>
        </p:nvSpPr>
        <p:spPr/>
        <p:txBody>
          <a:bodyPr/>
          <a:lstStyle/>
          <a:p>
            <a:pPr>
              <a:buNone/>
            </a:pPr>
            <a:r>
              <a:rPr lang="en-US" dirty="0"/>
              <a:t> Equitable Claims/Consumer Protection Claims</a:t>
            </a:r>
          </a:p>
          <a:p>
            <a:endParaRPr lang="en-US" dirty="0"/>
          </a:p>
          <a:p>
            <a:r>
              <a:rPr lang="en-US" dirty="0"/>
              <a:t>Consumer Fraud</a:t>
            </a:r>
          </a:p>
          <a:p>
            <a:r>
              <a:rPr lang="en-US" dirty="0"/>
              <a:t>Public Nuisance</a:t>
            </a:r>
          </a:p>
          <a:p>
            <a:r>
              <a:rPr lang="en-US" dirty="0"/>
              <a:t>Restitution</a:t>
            </a:r>
          </a:p>
          <a:p>
            <a:r>
              <a:rPr lang="en-US" dirty="0"/>
              <a:t>Unjust Enrichment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Venue</a:t>
            </a:r>
          </a:p>
        </p:txBody>
      </p:sp>
      <p:sp>
        <p:nvSpPr>
          <p:cNvPr id="3" name="Content Placeholder 2"/>
          <p:cNvSpPr>
            <a:spLocks noGrp="1"/>
          </p:cNvSpPr>
          <p:nvPr>
            <p:ph idx="1"/>
          </p:nvPr>
        </p:nvSpPr>
        <p:spPr/>
        <p:txBody>
          <a:bodyPr/>
          <a:lstStyle/>
          <a:p>
            <a:r>
              <a:rPr lang="en-US" dirty="0"/>
              <a:t>State courts over federal courts</a:t>
            </a:r>
          </a:p>
          <a:p>
            <a:r>
              <a:rPr lang="en-US" dirty="0"/>
              <a:t>“Industry friendly federal government”</a:t>
            </a:r>
          </a:p>
          <a:p>
            <a:r>
              <a:rPr lang="en-US" dirty="0"/>
              <a:t>States are not “citizens”, therefore cases could not be removed to federal court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a:t>
            </a:r>
          </a:p>
        </p:txBody>
      </p:sp>
      <p:sp>
        <p:nvSpPr>
          <p:cNvPr id="3" name="Content Placeholder 2"/>
          <p:cNvSpPr>
            <a:spLocks noGrp="1"/>
          </p:cNvSpPr>
          <p:nvPr>
            <p:ph idx="1"/>
          </p:nvPr>
        </p:nvSpPr>
        <p:spPr/>
        <p:txBody>
          <a:bodyPr/>
          <a:lstStyle/>
          <a:p>
            <a:r>
              <a:rPr lang="en-US" dirty="0"/>
              <a:t>Lung cancer, heart disease, high levels of morbidity already established.</a:t>
            </a:r>
          </a:p>
          <a:p>
            <a:r>
              <a:rPr lang="en-US" dirty="0"/>
              <a:t>Quantification needed  ($$$$)</a:t>
            </a:r>
          </a:p>
          <a:p>
            <a:r>
              <a:rPr lang="en-US" dirty="0" err="1"/>
              <a:t>Univ</a:t>
            </a:r>
            <a:r>
              <a:rPr lang="en-US" dirty="0"/>
              <a:t> of California developed statistical model that reliably determined the “tobacco-attributable fraction” of overall health </a:t>
            </a:r>
            <a:r>
              <a:rPr lang="en-US"/>
              <a:t>care costs.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FE1F5-C14B-4CC3-8E97-757310217807}"/>
              </a:ext>
            </a:extLst>
          </p:cNvPr>
          <p:cNvSpPr>
            <a:spLocks noGrp="1"/>
          </p:cNvSpPr>
          <p:nvPr>
            <p:ph type="title"/>
          </p:nvPr>
        </p:nvSpPr>
        <p:spPr/>
        <p:txBody>
          <a:bodyPr>
            <a:normAutofit fontScale="90000"/>
          </a:bodyPr>
          <a:lstStyle/>
          <a:p>
            <a:r>
              <a:rPr lang="en-US" dirty="0"/>
              <a:t>“Smoking Guns”</a:t>
            </a:r>
            <a:br>
              <a:rPr lang="en-US" dirty="0"/>
            </a:br>
            <a:endParaRPr lang="en-US" dirty="0"/>
          </a:p>
        </p:txBody>
      </p:sp>
      <p:sp>
        <p:nvSpPr>
          <p:cNvPr id="3" name="Content Placeholder 2">
            <a:extLst>
              <a:ext uri="{FF2B5EF4-FFF2-40B4-BE49-F238E27FC236}">
                <a16:creationId xmlns:a16="http://schemas.microsoft.com/office/drawing/2014/main" xmlns="" id="{ED48F99B-BC60-48F5-A210-93B22C116C0D}"/>
              </a:ext>
            </a:extLst>
          </p:cNvPr>
          <p:cNvSpPr>
            <a:spLocks noGrp="1"/>
          </p:cNvSpPr>
          <p:nvPr>
            <p:ph idx="1"/>
          </p:nvPr>
        </p:nvSpPr>
        <p:spPr/>
        <p:txBody>
          <a:bodyPr/>
          <a:lstStyle/>
          <a:p>
            <a:r>
              <a:rPr lang="en-US" dirty="0"/>
              <a:t>Internal leaks of industry documents</a:t>
            </a:r>
          </a:p>
          <a:p>
            <a:r>
              <a:rPr lang="en-US" dirty="0"/>
              <a:t>“Tobacco was in the business of selling nicotine, an addictive substance useful in the treatment of stress mechanisms”</a:t>
            </a:r>
          </a:p>
          <a:p>
            <a:r>
              <a:rPr lang="en-US" dirty="0"/>
              <a:t>Lacing of cigarettes with ammonia and other chemicals to boost bioavailability of nicotine</a:t>
            </a:r>
          </a:p>
        </p:txBody>
      </p:sp>
    </p:spTree>
    <p:extLst>
      <p:ext uri="{BB962C8B-B14F-4D97-AF65-F5344CB8AC3E}">
        <p14:creationId xmlns:p14="http://schemas.microsoft.com/office/powerpoint/2010/main" xmlns="" val="94820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DE5E2-EAD6-4BC8-A87C-D38222BE0B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0EFAC78-26B5-46F3-A3CB-D23C61085F55}"/>
              </a:ext>
            </a:extLst>
          </p:cNvPr>
          <p:cNvSpPr>
            <a:spLocks noGrp="1"/>
          </p:cNvSpPr>
          <p:nvPr>
            <p:ph idx="1"/>
          </p:nvPr>
        </p:nvSpPr>
        <p:spPr>
          <a:xfrm>
            <a:off x="457200" y="762000"/>
            <a:ext cx="8229600" cy="5364163"/>
          </a:xfrm>
        </p:spPr>
        <p:txBody>
          <a:bodyPr/>
          <a:lstStyle/>
          <a:p>
            <a:r>
              <a:rPr lang="en-US" dirty="0"/>
              <a:t>The U.S. opioid market generates around $10 billion in annual gross sales. </a:t>
            </a:r>
          </a:p>
          <a:p>
            <a:r>
              <a:rPr lang="en-US" dirty="0"/>
              <a:t>Big Tobacco had nearly $20 billion in </a:t>
            </a:r>
            <a:r>
              <a:rPr lang="en-US" i="1" dirty="0"/>
              <a:t>net profits </a:t>
            </a:r>
            <a:r>
              <a:rPr lang="en-US" dirty="0"/>
              <a:t>in 2016</a:t>
            </a:r>
          </a:p>
        </p:txBody>
      </p:sp>
      <p:pic>
        <p:nvPicPr>
          <p:cNvPr id="5" name="Picture 4">
            <a:extLst>
              <a:ext uri="{FF2B5EF4-FFF2-40B4-BE49-F238E27FC236}">
                <a16:creationId xmlns:a16="http://schemas.microsoft.com/office/drawing/2014/main" xmlns="" id="{2875981A-7985-4152-B50C-019649AACF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50312" y="3200400"/>
            <a:ext cx="5888913" cy="3463850"/>
          </a:xfrm>
          <a:prstGeom prst="rect">
            <a:avLst/>
          </a:prstGeom>
        </p:spPr>
      </p:pic>
    </p:spTree>
    <p:extLst>
      <p:ext uri="{BB962C8B-B14F-4D97-AF65-F5344CB8AC3E}">
        <p14:creationId xmlns:p14="http://schemas.microsoft.com/office/powerpoint/2010/main" xmlns="" val="1009144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Pillars of Fraud”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Denied harmful effects of smoking and passive smoking.</a:t>
            </a:r>
          </a:p>
          <a:p>
            <a:pPr marL="514350" indent="-514350">
              <a:buFont typeface="+mj-lt"/>
              <a:buAutoNum type="arabicPeriod"/>
            </a:pPr>
            <a:r>
              <a:rPr lang="en-US" dirty="0" smtClean="0"/>
              <a:t>Promoted “independent” research</a:t>
            </a:r>
          </a:p>
          <a:p>
            <a:pPr marL="514350" indent="-514350">
              <a:buFont typeface="+mj-lt"/>
              <a:buAutoNum type="arabicPeriod"/>
            </a:pPr>
            <a:r>
              <a:rPr lang="en-US" dirty="0" smtClean="0"/>
              <a:t>Denied smoking was addictive</a:t>
            </a:r>
          </a:p>
          <a:p>
            <a:pPr marL="514350" indent="-514350">
              <a:buFont typeface="+mj-lt"/>
              <a:buAutoNum type="arabicPeriod"/>
            </a:pPr>
            <a:r>
              <a:rPr lang="en-US" dirty="0" smtClean="0"/>
              <a:t>Denied manipulation of nicotine levels</a:t>
            </a:r>
          </a:p>
          <a:p>
            <a:pPr marL="514350" indent="-514350">
              <a:buFont typeface="+mj-lt"/>
              <a:buAutoNum type="arabicPeriod"/>
            </a:pPr>
            <a:r>
              <a:rPr lang="en-US" dirty="0" smtClean="0"/>
              <a:t>Promoted light and low tar products as less harmful</a:t>
            </a:r>
          </a:p>
          <a:p>
            <a:pPr marL="514350" indent="-514350">
              <a:buFont typeface="+mj-lt"/>
              <a:buAutoNum type="arabicPeriod"/>
            </a:pPr>
            <a:r>
              <a:rPr lang="en-US" dirty="0" smtClean="0"/>
              <a:t>Marketed to youth</a:t>
            </a:r>
          </a:p>
          <a:p>
            <a:pPr marL="514350" indent="-514350">
              <a:buFont typeface="+mj-lt"/>
              <a:buAutoNum type="arabicPeriod"/>
            </a:pPr>
            <a:r>
              <a:rPr lang="en-US" dirty="0" smtClean="0"/>
              <a:t>Concealed and suppressed evidence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98454-35D9-409E-AD5D-6CCE1E5B1AAC}"/>
              </a:ext>
            </a:extLst>
          </p:cNvPr>
          <p:cNvSpPr>
            <a:spLocks noGrp="1"/>
          </p:cNvSpPr>
          <p:nvPr>
            <p:ph type="title"/>
          </p:nvPr>
        </p:nvSpPr>
        <p:spPr/>
        <p:txBody>
          <a:bodyPr/>
          <a:lstStyle/>
          <a:p>
            <a:r>
              <a:rPr lang="en-US" dirty="0"/>
              <a:t>Other Factors</a:t>
            </a:r>
          </a:p>
        </p:txBody>
      </p:sp>
      <p:sp>
        <p:nvSpPr>
          <p:cNvPr id="3" name="Content Placeholder 2">
            <a:extLst>
              <a:ext uri="{FF2B5EF4-FFF2-40B4-BE49-F238E27FC236}">
                <a16:creationId xmlns:a16="http://schemas.microsoft.com/office/drawing/2014/main" xmlns="" id="{B4BA2347-D22F-4297-A90B-A14E3A17338B}"/>
              </a:ext>
            </a:extLst>
          </p:cNvPr>
          <p:cNvSpPr>
            <a:spLocks noGrp="1"/>
          </p:cNvSpPr>
          <p:nvPr>
            <p:ph idx="1"/>
          </p:nvPr>
        </p:nvSpPr>
        <p:spPr/>
        <p:txBody>
          <a:bodyPr>
            <a:normAutofit fontScale="92500" lnSpcReduction="10000"/>
          </a:bodyPr>
          <a:lstStyle/>
          <a:p>
            <a:r>
              <a:rPr lang="en-US" dirty="0"/>
              <a:t>Prestige of Mississippi Attorney General Mike Moore</a:t>
            </a:r>
          </a:p>
          <a:p>
            <a:r>
              <a:rPr lang="en-US" dirty="0"/>
              <a:t>Mainstream Media </a:t>
            </a:r>
          </a:p>
          <a:p>
            <a:pPr marL="0" indent="0">
              <a:buNone/>
            </a:pPr>
            <a:r>
              <a:rPr lang="en-US" dirty="0"/>
              <a:t>	-Favored Plaintiffs &gt; Tobacco defendants</a:t>
            </a:r>
          </a:p>
          <a:p>
            <a:r>
              <a:rPr lang="en-US" dirty="0"/>
              <a:t>Political affiliations and co-counsel</a:t>
            </a:r>
          </a:p>
          <a:p>
            <a:r>
              <a:rPr lang="en-US" dirty="0"/>
              <a:t>Personal relationships with AG Moore</a:t>
            </a:r>
          </a:p>
          <a:p>
            <a:pPr marL="0" indent="0">
              <a:buNone/>
            </a:pPr>
            <a:r>
              <a:rPr lang="en-US" dirty="0"/>
              <a:t>		President Bill Clinton</a:t>
            </a:r>
          </a:p>
          <a:p>
            <a:pPr marL="0" indent="0">
              <a:buNone/>
            </a:pPr>
            <a:r>
              <a:rPr lang="en-US" dirty="0"/>
              <a:t>		FDA Commissioner Dick Morris</a:t>
            </a:r>
          </a:p>
          <a:p>
            <a:pPr marL="0" indent="0">
              <a:buNone/>
            </a:pPr>
            <a:r>
              <a:rPr lang="en-US" dirty="0"/>
              <a:t>		Senate Majority Leader Trent Lott</a:t>
            </a:r>
          </a:p>
        </p:txBody>
      </p:sp>
    </p:spTree>
    <p:extLst>
      <p:ext uri="{BB962C8B-B14F-4D97-AF65-F5344CB8AC3E}">
        <p14:creationId xmlns:p14="http://schemas.microsoft.com/office/powerpoint/2010/main" xmlns="" val="3913253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A17CFB-01C3-42F5-B15A-806381C3AFB1}"/>
              </a:ext>
            </a:extLst>
          </p:cNvPr>
          <p:cNvSpPr>
            <a:spLocks noGrp="1"/>
          </p:cNvSpPr>
          <p:nvPr>
            <p:ph type="title"/>
          </p:nvPr>
        </p:nvSpPr>
        <p:spPr/>
        <p:txBody>
          <a:bodyPr>
            <a:normAutofit fontScale="90000"/>
          </a:bodyPr>
          <a:lstStyle/>
          <a:p>
            <a:r>
              <a:rPr lang="en-US" dirty="0"/>
              <a:t>Impacts of the Master Settlement Agreement on the tobacco industry</a:t>
            </a:r>
            <a:br>
              <a:rPr lang="en-US" dirty="0"/>
            </a:br>
            <a:r>
              <a:rPr lang="en-US" dirty="0"/>
              <a:t> </a:t>
            </a:r>
          </a:p>
        </p:txBody>
      </p:sp>
      <p:sp>
        <p:nvSpPr>
          <p:cNvPr id="3" name="Content Placeholder 2">
            <a:extLst>
              <a:ext uri="{FF2B5EF4-FFF2-40B4-BE49-F238E27FC236}">
                <a16:creationId xmlns:a16="http://schemas.microsoft.com/office/drawing/2014/main" xmlns="" id="{1B747186-36A9-4BF7-AF39-A0305982E6E7}"/>
              </a:ext>
            </a:extLst>
          </p:cNvPr>
          <p:cNvSpPr>
            <a:spLocks noGrp="1"/>
          </p:cNvSpPr>
          <p:nvPr>
            <p:ph idx="1"/>
          </p:nvPr>
        </p:nvSpPr>
        <p:spPr/>
        <p:txBody>
          <a:bodyPr>
            <a:normAutofit fontScale="92500" lnSpcReduction="10000"/>
          </a:bodyPr>
          <a:lstStyle/>
          <a:p>
            <a:r>
              <a:rPr lang="en-US" b="1" dirty="0"/>
              <a:t>Main outcome measures:</a:t>
            </a:r>
            <a:r>
              <a:rPr lang="en-US" dirty="0"/>
              <a:t> Stockholder returns, operating performance of defendant companies, exports, market share of the original participants in the MSA, and advertising/promotion expenditures.</a:t>
            </a:r>
          </a:p>
          <a:p>
            <a:r>
              <a:rPr lang="en-US" b="1" dirty="0"/>
              <a:t>Conclusion:</a:t>
            </a:r>
            <a:r>
              <a:rPr lang="en-US" dirty="0"/>
              <a:t> The experience during the post-MSA period demonstrates that the MSA did no major harm to the companies. Some features of the MSA appear to have increased company value and profitability</a:t>
            </a:r>
          </a:p>
        </p:txBody>
      </p:sp>
    </p:spTree>
    <p:extLst>
      <p:ext uri="{BB962C8B-B14F-4D97-AF65-F5344CB8AC3E}">
        <p14:creationId xmlns:p14="http://schemas.microsoft.com/office/powerpoint/2010/main" xmlns="" val="2014238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a:t>
            </a:r>
          </a:p>
        </p:txBody>
      </p:sp>
      <p:sp>
        <p:nvSpPr>
          <p:cNvPr id="3" name="Content Placeholder 2"/>
          <p:cNvSpPr>
            <a:spLocks noGrp="1"/>
          </p:cNvSpPr>
          <p:nvPr>
            <p:ph idx="1"/>
          </p:nvPr>
        </p:nvSpPr>
        <p:spPr/>
        <p:txBody>
          <a:bodyPr>
            <a:normAutofit fontScale="92500"/>
          </a:bodyPr>
          <a:lstStyle/>
          <a:p>
            <a:r>
              <a:rPr lang="en-US" dirty="0"/>
              <a:t>$206 Billion over 25 years</a:t>
            </a:r>
          </a:p>
          <a:p>
            <a:r>
              <a:rPr lang="en-US" dirty="0"/>
              <a:t>Additional payments in perpetuity based on annual volume of cigarette sales</a:t>
            </a:r>
          </a:p>
          <a:p>
            <a:r>
              <a:rPr lang="en-US" dirty="0"/>
              <a:t>Funds for national foundation</a:t>
            </a:r>
          </a:p>
          <a:p>
            <a:r>
              <a:rPr lang="en-US" dirty="0"/>
              <a:t>Public release of additional internal documents</a:t>
            </a:r>
          </a:p>
          <a:p>
            <a:r>
              <a:rPr lang="en-US" dirty="0"/>
              <a:t>Disband industry research entities and front groups</a:t>
            </a:r>
          </a:p>
          <a:p>
            <a:r>
              <a:rPr lang="en-US" dirty="0"/>
              <a:t>Does not affect lawsuits brought by other entities</a:t>
            </a:r>
          </a:p>
        </p:txBody>
      </p:sp>
    </p:spTree>
    <p:extLst>
      <p:ext uri="{BB962C8B-B14F-4D97-AF65-F5344CB8AC3E}">
        <p14:creationId xmlns:p14="http://schemas.microsoft.com/office/powerpoint/2010/main" xmlns="" val="255657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 in Retrospect</a:t>
            </a:r>
          </a:p>
        </p:txBody>
      </p:sp>
      <p:sp>
        <p:nvSpPr>
          <p:cNvPr id="3" name="Content Placeholder 2"/>
          <p:cNvSpPr>
            <a:spLocks noGrp="1"/>
          </p:cNvSpPr>
          <p:nvPr>
            <p:ph idx="1"/>
          </p:nvPr>
        </p:nvSpPr>
        <p:spPr/>
        <p:txBody>
          <a:bodyPr/>
          <a:lstStyle/>
          <a:p>
            <a:r>
              <a:rPr lang="en-US" i="1" dirty="0"/>
              <a:t>Truth Initiative</a:t>
            </a:r>
          </a:p>
          <a:p>
            <a:r>
              <a:rPr lang="en-US" dirty="0"/>
              <a:t>Tobacco Industry Documents</a:t>
            </a:r>
          </a:p>
          <a:p>
            <a:r>
              <a:rPr lang="en-US" dirty="0"/>
              <a:t>Cigarette price increases</a:t>
            </a:r>
          </a:p>
          <a:p>
            <a:r>
              <a:rPr lang="en-US" dirty="0"/>
              <a:t>Some investment in public health</a:t>
            </a:r>
          </a:p>
          <a:p>
            <a:r>
              <a:rPr lang="en-US" dirty="0"/>
              <a:t>Diverted funding</a:t>
            </a:r>
          </a:p>
          <a:p>
            <a:r>
              <a:rPr lang="en-US" dirty="0"/>
              <a:t>Questionable impact on smoking rates</a:t>
            </a:r>
          </a:p>
          <a:p>
            <a:pPr>
              <a:buNone/>
            </a:pPr>
            <a:endParaRPr lang="en-US" dirty="0"/>
          </a:p>
          <a:p>
            <a:endParaRPr lang="en-US" dirty="0"/>
          </a:p>
        </p:txBody>
      </p:sp>
    </p:spTree>
    <p:extLst>
      <p:ext uri="{BB962C8B-B14F-4D97-AF65-F5344CB8AC3E}">
        <p14:creationId xmlns:p14="http://schemas.microsoft.com/office/powerpoint/2010/main" xmlns="" val="1806340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C409B-1A2D-4BA6-BCBE-D5CAE92B320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F371E70-96C4-4AE2-B280-3DAFAF80858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23828" y="274638"/>
            <a:ext cx="7896343" cy="5334000"/>
          </a:xfrm>
        </p:spPr>
      </p:pic>
      <p:sp>
        <p:nvSpPr>
          <p:cNvPr id="4" name="TextBox 3">
            <a:extLst>
              <a:ext uri="{FF2B5EF4-FFF2-40B4-BE49-F238E27FC236}">
                <a16:creationId xmlns:a16="http://schemas.microsoft.com/office/drawing/2014/main" xmlns="" id="{AB137926-72AF-45CA-BC49-3ACF4EEA13E6}"/>
              </a:ext>
            </a:extLst>
          </p:cNvPr>
          <p:cNvSpPr txBox="1"/>
          <p:nvPr/>
        </p:nvSpPr>
        <p:spPr>
          <a:xfrm>
            <a:off x="560522" y="5608638"/>
            <a:ext cx="6800516" cy="707886"/>
          </a:xfrm>
          <a:prstGeom prst="rect">
            <a:avLst/>
          </a:prstGeom>
          <a:noFill/>
        </p:spPr>
        <p:txBody>
          <a:bodyPr wrap="none" rtlCol="0">
            <a:spAutoFit/>
          </a:bodyPr>
          <a:lstStyle/>
          <a:p>
            <a:r>
              <a:rPr lang="en-US" sz="2000" b="1" dirty="0"/>
              <a:t>Teen cigarette use today stands at 6%, down from 23% in 2000</a:t>
            </a:r>
          </a:p>
          <a:p>
            <a:r>
              <a:rPr lang="en-US" sz="2000" b="1" i="1" dirty="0"/>
              <a:t>-Truth Initiative</a:t>
            </a:r>
          </a:p>
        </p:txBody>
      </p:sp>
    </p:spTree>
    <p:extLst>
      <p:ext uri="{BB962C8B-B14F-4D97-AF65-F5344CB8AC3E}">
        <p14:creationId xmlns:p14="http://schemas.microsoft.com/office/powerpoint/2010/main" xmlns="" val="2473491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006AA-8A05-44E7-9B63-CA6DDE27A2C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D1489A0-6277-4EC3-B41F-60BF6AA281C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3683" y="339675"/>
            <a:ext cx="8229600" cy="6178650"/>
          </a:xfrm>
        </p:spPr>
      </p:pic>
    </p:spTree>
    <p:extLst>
      <p:ext uri="{BB962C8B-B14F-4D97-AF65-F5344CB8AC3E}">
        <p14:creationId xmlns:p14="http://schemas.microsoft.com/office/powerpoint/2010/main" xmlns="" val="640002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BAF50-9A12-4D70-99C6-6FEA5C74404B}"/>
              </a:ext>
            </a:extLst>
          </p:cNvPr>
          <p:cNvSpPr>
            <a:spLocks noGrp="1"/>
          </p:cNvSpPr>
          <p:nvPr>
            <p:ph type="title"/>
          </p:nvPr>
        </p:nvSpPr>
        <p:spPr/>
        <p:txBody>
          <a:bodyPr/>
          <a:lstStyle/>
          <a:p>
            <a:r>
              <a:rPr lang="en-US" dirty="0"/>
              <a:t>Opioid Litigation</a:t>
            </a:r>
          </a:p>
        </p:txBody>
      </p:sp>
      <p:sp>
        <p:nvSpPr>
          <p:cNvPr id="3" name="Content Placeholder 2">
            <a:extLst>
              <a:ext uri="{FF2B5EF4-FFF2-40B4-BE49-F238E27FC236}">
                <a16:creationId xmlns:a16="http://schemas.microsoft.com/office/drawing/2014/main" xmlns="" id="{4FD8236E-0075-43FD-AB16-4E5536148F4D}"/>
              </a:ext>
            </a:extLst>
          </p:cNvPr>
          <p:cNvSpPr>
            <a:spLocks noGrp="1"/>
          </p:cNvSpPr>
          <p:nvPr>
            <p:ph idx="1"/>
          </p:nvPr>
        </p:nvSpPr>
        <p:spPr/>
        <p:txBody>
          <a:bodyPr/>
          <a:lstStyle/>
          <a:p>
            <a:r>
              <a:rPr lang="en-US" dirty="0"/>
              <a:t>Principal plaintiffs are governmental entities</a:t>
            </a:r>
          </a:p>
          <a:p>
            <a:pPr marL="0" indent="0">
              <a:buNone/>
            </a:pPr>
            <a:r>
              <a:rPr lang="en-US" dirty="0"/>
              <a:t>	-Seven states</a:t>
            </a:r>
          </a:p>
          <a:p>
            <a:pPr marL="0" indent="0">
              <a:buNone/>
            </a:pPr>
            <a:r>
              <a:rPr lang="en-US" dirty="0"/>
              <a:t>	-Thirteen counties</a:t>
            </a:r>
          </a:p>
          <a:p>
            <a:pPr marL="0" indent="0">
              <a:buNone/>
            </a:pPr>
            <a:r>
              <a:rPr lang="en-US" dirty="0"/>
              <a:t>	-Five cities</a:t>
            </a:r>
          </a:p>
          <a:p>
            <a:pPr marL="0" indent="0">
              <a:buNone/>
            </a:pPr>
            <a:r>
              <a:rPr lang="en-US" dirty="0"/>
              <a:t>	-One Indian Nation</a:t>
            </a:r>
          </a:p>
          <a:p>
            <a:r>
              <a:rPr lang="en-US" dirty="0"/>
              <a:t>Profusion of county and municipal plaintiffs differs from Tobacco litigation</a:t>
            </a:r>
          </a:p>
        </p:txBody>
      </p:sp>
    </p:spTree>
    <p:extLst>
      <p:ext uri="{BB962C8B-B14F-4D97-AF65-F5344CB8AC3E}">
        <p14:creationId xmlns:p14="http://schemas.microsoft.com/office/powerpoint/2010/main" xmlns="" val="3238724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A853A-E4D6-4514-846D-4E60840DD3E3}"/>
              </a:ext>
            </a:extLst>
          </p:cNvPr>
          <p:cNvSpPr>
            <a:spLocks noGrp="1"/>
          </p:cNvSpPr>
          <p:nvPr>
            <p:ph type="title"/>
          </p:nvPr>
        </p:nvSpPr>
        <p:spPr>
          <a:xfrm>
            <a:off x="457200" y="274638"/>
            <a:ext cx="7467600" cy="1143000"/>
          </a:xfrm>
        </p:spPr>
        <p:txBody>
          <a:bodyPr>
            <a:normAutofit fontScale="90000"/>
          </a:bodyPr>
          <a:lstStyle/>
          <a:p>
            <a:r>
              <a:rPr lang="en-US" dirty="0"/>
              <a:t>Multiplicity of Plaintiffs and Defendants</a:t>
            </a:r>
          </a:p>
        </p:txBody>
      </p:sp>
      <p:sp>
        <p:nvSpPr>
          <p:cNvPr id="3" name="Content Placeholder 2">
            <a:extLst>
              <a:ext uri="{FF2B5EF4-FFF2-40B4-BE49-F238E27FC236}">
                <a16:creationId xmlns:a16="http://schemas.microsoft.com/office/drawing/2014/main" xmlns="" id="{3F6F2683-F0E9-4ED5-9085-686061A84B0D}"/>
              </a:ext>
            </a:extLst>
          </p:cNvPr>
          <p:cNvSpPr>
            <a:spLocks noGrp="1"/>
          </p:cNvSpPr>
          <p:nvPr>
            <p:ph idx="1"/>
          </p:nvPr>
        </p:nvSpPr>
        <p:spPr/>
        <p:txBody>
          <a:bodyPr/>
          <a:lstStyle/>
          <a:p>
            <a:r>
              <a:rPr lang="en-US" dirty="0"/>
              <a:t>Unified control of legal teams is difficult</a:t>
            </a:r>
          </a:p>
          <a:p>
            <a:pPr marL="0" indent="0">
              <a:buNone/>
            </a:pPr>
            <a:endParaRPr lang="en-US" dirty="0"/>
          </a:p>
          <a:p>
            <a:r>
              <a:rPr lang="en-US" dirty="0"/>
              <a:t>There are at least 20 opioid manufacturers and 13 distributors sued to date (compared with 5 tobacco company defendants)</a:t>
            </a:r>
          </a:p>
          <a:p>
            <a:pPr marL="0" indent="0">
              <a:buNone/>
            </a:pPr>
            <a:endParaRPr lang="en-US" dirty="0"/>
          </a:p>
        </p:txBody>
      </p:sp>
    </p:spTree>
    <p:extLst>
      <p:ext uri="{BB962C8B-B14F-4D97-AF65-F5344CB8AC3E}">
        <p14:creationId xmlns:p14="http://schemas.microsoft.com/office/powerpoint/2010/main" xmlns="" val="1549292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sz="2700" dirty="0"/>
              <a:t>Purdue </a:t>
            </a:r>
            <a:r>
              <a:rPr lang="en-US" sz="2700" dirty="0" err="1"/>
              <a:t>Pharma</a:t>
            </a:r>
            <a:r>
              <a:rPr lang="en-US" sz="2700" dirty="0"/>
              <a:t>, </a:t>
            </a:r>
            <a:r>
              <a:rPr lang="en-US" sz="2700" dirty="0" err="1"/>
              <a:t>Teva</a:t>
            </a:r>
            <a:r>
              <a:rPr lang="en-US" sz="2700" dirty="0"/>
              <a:t> Pharmaceuticals, Johnson &amp; Johnson, Janssen Pharmaceuticals, Endo Health Solutions, </a:t>
            </a:r>
            <a:r>
              <a:rPr lang="en-US" sz="2700" dirty="0" err="1"/>
              <a:t>Allergan</a:t>
            </a:r>
            <a:r>
              <a:rPr lang="en-US" sz="2700" dirty="0"/>
              <a:t> PLC, and </a:t>
            </a:r>
            <a:r>
              <a:rPr lang="en-US" sz="2700" dirty="0" err="1"/>
              <a:t>Actavis</a:t>
            </a:r>
            <a:r>
              <a:rPr lang="en-US" sz="2700" dirty="0"/>
              <a:t>, Inc. are among the drug companies named as defendants in opioid litigation.</a:t>
            </a:r>
            <a:r>
              <a:rPr lang="en-US" dirty="0"/>
              <a:t/>
            </a:r>
            <a:br>
              <a:rPr lang="en-US" dirty="0"/>
            </a:br>
            <a:endParaRPr lang="en-US" dirty="0"/>
          </a:p>
        </p:txBody>
      </p:sp>
      <p:sp>
        <p:nvSpPr>
          <p:cNvPr id="3" name="Content Placeholder 2"/>
          <p:cNvSpPr>
            <a:spLocks noGrp="1"/>
          </p:cNvSpPr>
          <p:nvPr>
            <p:ph idx="1"/>
          </p:nvPr>
        </p:nvSpPr>
        <p:spPr>
          <a:xfrm>
            <a:off x="457200" y="2057400"/>
            <a:ext cx="8229600" cy="4572000"/>
          </a:xfrm>
        </p:spPr>
        <p:txBody>
          <a:bodyPr>
            <a:normAutofit fontScale="62500" lnSpcReduction="20000"/>
          </a:bodyPr>
          <a:lstStyle/>
          <a:p>
            <a:r>
              <a:rPr lang="en-US" dirty="0"/>
              <a:t>The allegations made against drug companies are virtually identical. A State of Ohio lawsuit, for example, makes the typical assertions that manufacturers</a:t>
            </a:r>
          </a:p>
          <a:p>
            <a:r>
              <a:rPr lang="en-US" dirty="0"/>
              <a:t>Engaged in a deceptive marketing scheme designed to change opioid prescribing patterns (from end-of-life care only to “chronic pain”). This greatly broadened the pool of patients to whom opioids could be prescribed and led to a huge increase in profits for opioid manufacturers.</a:t>
            </a:r>
          </a:p>
          <a:p>
            <a:r>
              <a:rPr lang="en-US" dirty="0"/>
              <a:t>Downplayed the addiction risks and overstated the benefits of opioid painkillers.</a:t>
            </a:r>
          </a:p>
          <a:p>
            <a:r>
              <a:rPr lang="en-US" dirty="0"/>
              <a:t>Worked through third parties—including front groups and key opinion leaders—to disseminate their misleading messages about opioids.</a:t>
            </a:r>
          </a:p>
          <a:p>
            <a:r>
              <a:rPr lang="en-US" dirty="0"/>
              <a:t>Placed their desire for profits above the health and well-being of their customers and the communities where they live, and in so doing unleashed a public healthcare crisis with extensive financial and social consequences.</a:t>
            </a:r>
          </a:p>
          <a:p>
            <a:r>
              <a:rPr lang="en-US" dirty="0"/>
              <a:t>Caused substantial economic injury to state, city, and county agencies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Costs</a:t>
            </a:r>
          </a:p>
        </p:txBody>
      </p:sp>
      <p:sp>
        <p:nvSpPr>
          <p:cNvPr id="3" name="Content Placeholder 2"/>
          <p:cNvSpPr>
            <a:spLocks noGrp="1"/>
          </p:cNvSpPr>
          <p:nvPr>
            <p:ph idx="1"/>
          </p:nvPr>
        </p:nvSpPr>
        <p:spPr/>
        <p:txBody>
          <a:bodyPr/>
          <a:lstStyle/>
          <a:p>
            <a:r>
              <a:rPr lang="en-US" dirty="0"/>
              <a:t>Tobacco:  $300 Billion</a:t>
            </a:r>
          </a:p>
          <a:p>
            <a:pPr>
              <a:buNone/>
            </a:pPr>
            <a:r>
              <a:rPr lang="en-US" dirty="0"/>
              <a:t>			  480,000 lives</a:t>
            </a:r>
          </a:p>
          <a:p>
            <a:r>
              <a:rPr lang="en-US" dirty="0"/>
              <a:t>Opioids:   $79 Billion</a:t>
            </a:r>
          </a:p>
          <a:p>
            <a:pPr>
              <a:buNone/>
            </a:pPr>
            <a:r>
              <a:rPr lang="en-US" dirty="0"/>
              <a:t>			  40,000 lives</a:t>
            </a:r>
          </a:p>
        </p:txBody>
      </p:sp>
    </p:spTree>
    <p:extLst>
      <p:ext uri="{BB962C8B-B14F-4D97-AF65-F5344CB8AC3E}">
        <p14:creationId xmlns:p14="http://schemas.microsoft.com/office/powerpoint/2010/main" xmlns="" val="314339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Autofit/>
          </a:bodyPr>
          <a:lstStyle/>
          <a:p>
            <a:r>
              <a:rPr lang="en-US" sz="2400" dirty="0"/>
              <a:t>The major distributors of opioid painkillers are AmerisourceBergen, Cardinal Health, and McKesson Corporation. Because drugs like </a:t>
            </a:r>
            <a:r>
              <a:rPr lang="en-US" sz="2400" dirty="0" err="1"/>
              <a:t>oxycodone</a:t>
            </a:r>
            <a:r>
              <a:rPr lang="en-US" sz="2400" dirty="0"/>
              <a:t> and hydrocodone are controlled substances, licensing regulations impose duties on distributors to provide effective controls and procedures to prevent theft and diversion of opioids.</a:t>
            </a:r>
            <a:br>
              <a:rPr lang="en-US" sz="2400" dirty="0"/>
            </a:br>
            <a:endParaRPr lang="en-US" sz="2400" dirty="0"/>
          </a:p>
        </p:txBody>
      </p:sp>
      <p:sp>
        <p:nvSpPr>
          <p:cNvPr id="3" name="Content Placeholder 2"/>
          <p:cNvSpPr>
            <a:spLocks noGrp="1"/>
          </p:cNvSpPr>
          <p:nvPr>
            <p:ph idx="1"/>
          </p:nvPr>
        </p:nvSpPr>
        <p:spPr>
          <a:xfrm>
            <a:off x="457200" y="2362200"/>
            <a:ext cx="8229600" cy="3763963"/>
          </a:xfrm>
        </p:spPr>
        <p:txBody>
          <a:bodyPr>
            <a:normAutofit fontScale="55000" lnSpcReduction="20000"/>
          </a:bodyPr>
          <a:lstStyle/>
          <a:p>
            <a:r>
              <a:rPr lang="en-US" dirty="0"/>
              <a:t>Lawsuits, including a case filed by New Mexico, claim that these distributors played a crucial role in perpetuating the opioid crisis because they violated these duties and allowed opioid diversion to flourish.</a:t>
            </a:r>
          </a:p>
          <a:p>
            <a:r>
              <a:rPr lang="en-US" dirty="0"/>
              <a:t>New Mexico accuses drug distributors of the following:</a:t>
            </a:r>
          </a:p>
          <a:p>
            <a:r>
              <a:rPr lang="en-US" dirty="0"/>
              <a:t>Selling huge quantities of prescription opioids that were diverted from lawful medical purposes</a:t>
            </a:r>
          </a:p>
          <a:p>
            <a:r>
              <a:rPr lang="en-US" dirty="0"/>
              <a:t>Breaching their legal duties to prevent diversion</a:t>
            </a:r>
          </a:p>
          <a:p>
            <a:r>
              <a:rPr lang="en-US" dirty="0"/>
              <a:t>Failing to report suspicious opioid orders (orders of unusual size, orders of unusual frequency, and orders deviating substantially from a normal pattern)</a:t>
            </a:r>
          </a:p>
          <a:p>
            <a:r>
              <a:rPr lang="en-US" dirty="0"/>
              <a:t>Failing to monitor, detect, halt, investigate, and refuse suspicious orders</a:t>
            </a:r>
          </a:p>
          <a:p>
            <a:r>
              <a:rPr lang="en-US" dirty="0"/>
              <a:t>Misleading the public about complying with their obligations to meet licensing regulations</a:t>
            </a:r>
          </a:p>
          <a:p>
            <a:r>
              <a:rPr lang="en-US" dirty="0"/>
              <a:t>Causing substantial economic damages to state and local governments due to their breaches of legal duties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C6431-BF4B-43F3-B030-E72B62B12066}"/>
              </a:ext>
            </a:extLst>
          </p:cNvPr>
          <p:cNvSpPr>
            <a:spLocks noGrp="1"/>
          </p:cNvSpPr>
          <p:nvPr>
            <p:ph type="title"/>
          </p:nvPr>
        </p:nvSpPr>
        <p:spPr/>
        <p:txBody>
          <a:bodyPr/>
          <a:lstStyle/>
          <a:p>
            <a:r>
              <a:rPr lang="en-US" dirty="0"/>
              <a:t>Claims</a:t>
            </a:r>
          </a:p>
        </p:txBody>
      </p:sp>
      <p:sp>
        <p:nvSpPr>
          <p:cNvPr id="3" name="Content Placeholder 2">
            <a:extLst>
              <a:ext uri="{FF2B5EF4-FFF2-40B4-BE49-F238E27FC236}">
                <a16:creationId xmlns:a16="http://schemas.microsoft.com/office/drawing/2014/main" xmlns="" id="{B3E69679-5F56-4E2D-A46B-562F5E98454F}"/>
              </a:ext>
            </a:extLst>
          </p:cNvPr>
          <p:cNvSpPr>
            <a:spLocks noGrp="1"/>
          </p:cNvSpPr>
          <p:nvPr>
            <p:ph idx="1"/>
          </p:nvPr>
        </p:nvSpPr>
        <p:spPr/>
        <p:txBody>
          <a:bodyPr>
            <a:normAutofit/>
          </a:bodyPr>
          <a:lstStyle/>
          <a:p>
            <a:r>
              <a:rPr lang="en-US" dirty="0"/>
              <a:t>Consumer protection statutes</a:t>
            </a:r>
          </a:p>
          <a:p>
            <a:r>
              <a:rPr lang="en-US" dirty="0"/>
              <a:t>Equitable principles</a:t>
            </a:r>
          </a:p>
          <a:p>
            <a:pPr lvl="1"/>
            <a:r>
              <a:rPr lang="en-US" dirty="0"/>
              <a:t>Public nuisance</a:t>
            </a:r>
          </a:p>
          <a:p>
            <a:pPr lvl="1"/>
            <a:r>
              <a:rPr lang="en-US" dirty="0"/>
              <a:t>Restitution</a:t>
            </a:r>
          </a:p>
          <a:p>
            <a:pPr lvl="1"/>
            <a:r>
              <a:rPr lang="en-US" dirty="0"/>
              <a:t>Unjust enrichment</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xmlns="" val="3330753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6C548-9A4B-4B03-9CAF-3883AB43C734}"/>
              </a:ext>
            </a:extLst>
          </p:cNvPr>
          <p:cNvSpPr>
            <a:spLocks noGrp="1"/>
          </p:cNvSpPr>
          <p:nvPr>
            <p:ph type="title"/>
          </p:nvPr>
        </p:nvSpPr>
        <p:spPr/>
        <p:txBody>
          <a:bodyPr/>
          <a:lstStyle/>
          <a:p>
            <a:r>
              <a:rPr lang="en-US" dirty="0"/>
              <a:t>“Non tort based claims”</a:t>
            </a:r>
          </a:p>
        </p:txBody>
      </p:sp>
      <p:sp>
        <p:nvSpPr>
          <p:cNvPr id="3" name="Content Placeholder 2">
            <a:extLst>
              <a:ext uri="{FF2B5EF4-FFF2-40B4-BE49-F238E27FC236}">
                <a16:creationId xmlns:a16="http://schemas.microsoft.com/office/drawing/2014/main" xmlns="" id="{2F185E75-7E7D-492E-826B-BF6BC9008FD8}"/>
              </a:ext>
            </a:extLst>
          </p:cNvPr>
          <p:cNvSpPr>
            <a:spLocks noGrp="1"/>
          </p:cNvSpPr>
          <p:nvPr>
            <p:ph idx="1"/>
          </p:nvPr>
        </p:nvSpPr>
        <p:spPr/>
        <p:txBody>
          <a:bodyPr/>
          <a:lstStyle/>
          <a:p>
            <a:r>
              <a:rPr lang="en-US" dirty="0"/>
              <a:t>Do not hinge on fault</a:t>
            </a:r>
          </a:p>
          <a:p>
            <a:r>
              <a:rPr lang="en-US" dirty="0"/>
              <a:t>Based on who should pay when public is damaged by conduct of a legal business</a:t>
            </a:r>
          </a:p>
          <a:p>
            <a:r>
              <a:rPr lang="en-US" dirty="0"/>
              <a:t>“Non-fault based equity claims” </a:t>
            </a:r>
          </a:p>
          <a:p>
            <a:pPr marL="0" indent="0">
              <a:buNone/>
            </a:pPr>
            <a:r>
              <a:rPr lang="en-US" dirty="0"/>
              <a:t>	-Defendant claims FDA regulation 	preempts </a:t>
            </a:r>
          </a:p>
          <a:p>
            <a:pPr marL="0" indent="0">
              <a:buNone/>
            </a:pPr>
            <a:r>
              <a:rPr lang="en-US" dirty="0"/>
              <a:t>	-Addiction warning labels were</a:t>
            </a:r>
          </a:p>
          <a:p>
            <a:pPr marL="0" indent="0">
              <a:buNone/>
            </a:pPr>
            <a:r>
              <a:rPr lang="en-US" dirty="0"/>
              <a:t>	 “ipso facto” sufficient</a:t>
            </a:r>
          </a:p>
        </p:txBody>
      </p:sp>
    </p:spTree>
    <p:extLst>
      <p:ext uri="{BB962C8B-B14F-4D97-AF65-F5344CB8AC3E}">
        <p14:creationId xmlns:p14="http://schemas.microsoft.com/office/powerpoint/2010/main" xmlns="" val="2273461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BB84C-CF17-49B9-86A7-142453BFD2C4}"/>
              </a:ext>
            </a:extLst>
          </p:cNvPr>
          <p:cNvSpPr>
            <a:spLocks noGrp="1"/>
          </p:cNvSpPr>
          <p:nvPr>
            <p:ph type="title"/>
          </p:nvPr>
        </p:nvSpPr>
        <p:spPr/>
        <p:txBody>
          <a:bodyPr/>
          <a:lstStyle/>
          <a:p>
            <a:r>
              <a:rPr lang="en-US" dirty="0"/>
              <a:t>Diversion Theory</a:t>
            </a:r>
          </a:p>
        </p:txBody>
      </p:sp>
      <p:sp>
        <p:nvSpPr>
          <p:cNvPr id="3" name="Content Placeholder 2">
            <a:extLst>
              <a:ext uri="{FF2B5EF4-FFF2-40B4-BE49-F238E27FC236}">
                <a16:creationId xmlns:a16="http://schemas.microsoft.com/office/drawing/2014/main" xmlns="" id="{D6E1F4A0-0E9E-45CB-805C-0DE3BDD9AA69}"/>
              </a:ext>
            </a:extLst>
          </p:cNvPr>
          <p:cNvSpPr>
            <a:spLocks noGrp="1"/>
          </p:cNvSpPr>
          <p:nvPr>
            <p:ph idx="1"/>
          </p:nvPr>
        </p:nvSpPr>
        <p:spPr/>
        <p:txBody>
          <a:bodyPr/>
          <a:lstStyle/>
          <a:p>
            <a:r>
              <a:rPr lang="en-US" dirty="0"/>
              <a:t>Unique to opioid litigation, diversion claims charge that manufacturers did not secure distribution chain</a:t>
            </a:r>
          </a:p>
        </p:txBody>
      </p:sp>
    </p:spTree>
    <p:extLst>
      <p:ext uri="{BB962C8B-B14F-4D97-AF65-F5344CB8AC3E}">
        <p14:creationId xmlns:p14="http://schemas.microsoft.com/office/powerpoint/2010/main" xmlns="" val="2771566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61A0B-48CA-4A7B-89CF-31FA2556960E}"/>
              </a:ext>
            </a:extLst>
          </p:cNvPr>
          <p:cNvSpPr>
            <a:spLocks noGrp="1"/>
          </p:cNvSpPr>
          <p:nvPr>
            <p:ph type="title"/>
          </p:nvPr>
        </p:nvSpPr>
        <p:spPr/>
        <p:txBody>
          <a:bodyPr/>
          <a:lstStyle/>
          <a:p>
            <a:r>
              <a:rPr lang="en-US" dirty="0"/>
              <a:t>Defenses Preemption</a:t>
            </a:r>
          </a:p>
        </p:txBody>
      </p:sp>
      <p:sp>
        <p:nvSpPr>
          <p:cNvPr id="3" name="Content Placeholder 2">
            <a:extLst>
              <a:ext uri="{FF2B5EF4-FFF2-40B4-BE49-F238E27FC236}">
                <a16:creationId xmlns:a16="http://schemas.microsoft.com/office/drawing/2014/main" xmlns="" id="{32E98E8A-D632-41E5-8E13-132BA5BD3A79}"/>
              </a:ext>
            </a:extLst>
          </p:cNvPr>
          <p:cNvSpPr>
            <a:spLocks noGrp="1"/>
          </p:cNvSpPr>
          <p:nvPr>
            <p:ph idx="1"/>
          </p:nvPr>
        </p:nvSpPr>
        <p:spPr/>
        <p:txBody>
          <a:bodyPr/>
          <a:lstStyle/>
          <a:p>
            <a:r>
              <a:rPr lang="en-US" dirty="0"/>
              <a:t>FDA approval</a:t>
            </a:r>
          </a:p>
          <a:p>
            <a:r>
              <a:rPr lang="en-US" dirty="0"/>
              <a:t>Warnings and labels accompanying sale</a:t>
            </a:r>
          </a:p>
          <a:p>
            <a:r>
              <a:rPr lang="en-US" dirty="0"/>
              <a:t>Opioid manufacturers challenge causation between opioids and drug abuse</a:t>
            </a:r>
          </a:p>
          <a:p>
            <a:r>
              <a:rPr lang="en-US" dirty="0"/>
              <a:t>Causation is an issue in need of statistical methods, such as in tobacco litigation</a:t>
            </a:r>
          </a:p>
        </p:txBody>
      </p:sp>
    </p:spTree>
    <p:extLst>
      <p:ext uri="{BB962C8B-B14F-4D97-AF65-F5344CB8AC3E}">
        <p14:creationId xmlns:p14="http://schemas.microsoft.com/office/powerpoint/2010/main" xmlns="" val="1082857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7C933-7F32-4B8F-856D-49521F961E8D}"/>
              </a:ext>
            </a:extLst>
          </p:cNvPr>
          <p:cNvSpPr>
            <a:spLocks noGrp="1"/>
          </p:cNvSpPr>
          <p:nvPr>
            <p:ph type="title"/>
          </p:nvPr>
        </p:nvSpPr>
        <p:spPr/>
        <p:txBody>
          <a:bodyPr/>
          <a:lstStyle/>
          <a:p>
            <a:r>
              <a:rPr lang="en-US" dirty="0"/>
              <a:t>Legal</a:t>
            </a:r>
          </a:p>
        </p:txBody>
      </p:sp>
      <p:sp>
        <p:nvSpPr>
          <p:cNvPr id="3" name="Content Placeholder 2">
            <a:extLst>
              <a:ext uri="{FF2B5EF4-FFF2-40B4-BE49-F238E27FC236}">
                <a16:creationId xmlns:a16="http://schemas.microsoft.com/office/drawing/2014/main" xmlns="" id="{7AF26DA3-5637-4928-B172-FEEFED783582}"/>
              </a:ext>
            </a:extLst>
          </p:cNvPr>
          <p:cNvSpPr>
            <a:spLocks noGrp="1"/>
          </p:cNvSpPr>
          <p:nvPr>
            <p:ph idx="1"/>
          </p:nvPr>
        </p:nvSpPr>
        <p:spPr/>
        <p:txBody>
          <a:bodyPr/>
          <a:lstStyle/>
          <a:p>
            <a:r>
              <a:rPr lang="en-US" dirty="0"/>
              <a:t>States have retained many key lawyers from Tobacco Litigation</a:t>
            </a:r>
          </a:p>
          <a:p>
            <a:r>
              <a:rPr lang="en-US" dirty="0"/>
              <a:t>State attorneys general, private law firms</a:t>
            </a:r>
          </a:p>
          <a:p>
            <a:r>
              <a:rPr lang="en-US" dirty="0"/>
              <a:t>Opioid manufacturers have also retained experienced lawyers from Tobacco litigation</a:t>
            </a:r>
          </a:p>
        </p:txBody>
      </p:sp>
    </p:spTree>
    <p:extLst>
      <p:ext uri="{BB962C8B-B14F-4D97-AF65-F5344CB8AC3E}">
        <p14:creationId xmlns:p14="http://schemas.microsoft.com/office/powerpoint/2010/main" xmlns="" val="1304409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BD2EB-6F0D-4A26-A7EE-41A62589BF04}"/>
              </a:ext>
            </a:extLst>
          </p:cNvPr>
          <p:cNvSpPr>
            <a:spLocks noGrp="1"/>
          </p:cNvSpPr>
          <p:nvPr>
            <p:ph type="title"/>
          </p:nvPr>
        </p:nvSpPr>
        <p:spPr/>
        <p:txBody>
          <a:bodyPr/>
          <a:lstStyle/>
          <a:p>
            <a:r>
              <a:rPr lang="en-US" dirty="0"/>
              <a:t>Damages</a:t>
            </a:r>
          </a:p>
        </p:txBody>
      </p:sp>
      <p:sp>
        <p:nvSpPr>
          <p:cNvPr id="3" name="Content Placeholder 2">
            <a:extLst>
              <a:ext uri="{FF2B5EF4-FFF2-40B4-BE49-F238E27FC236}">
                <a16:creationId xmlns:a16="http://schemas.microsoft.com/office/drawing/2014/main" xmlns="" id="{85EBA749-4157-4451-A521-AD1500E5F9D1}"/>
              </a:ext>
            </a:extLst>
          </p:cNvPr>
          <p:cNvSpPr>
            <a:spLocks noGrp="1"/>
          </p:cNvSpPr>
          <p:nvPr>
            <p:ph idx="1"/>
          </p:nvPr>
        </p:nvSpPr>
        <p:spPr/>
        <p:txBody>
          <a:bodyPr/>
          <a:lstStyle/>
          <a:p>
            <a:r>
              <a:rPr lang="en-US" dirty="0"/>
              <a:t>Difficult to calculate damages</a:t>
            </a:r>
          </a:p>
          <a:p>
            <a:r>
              <a:rPr lang="en-US" dirty="0"/>
              <a:t>Health care costs/law enforcement costs complex</a:t>
            </a:r>
          </a:p>
          <a:p>
            <a:r>
              <a:rPr lang="en-US" dirty="0"/>
              <a:t>Other drugs of abuse</a:t>
            </a:r>
          </a:p>
          <a:p>
            <a:r>
              <a:rPr lang="en-US" dirty="0"/>
              <a:t>Statistical method to derive an “opioid attributable fraction of medical and law enforcement costs is not apparent</a:t>
            </a:r>
          </a:p>
          <a:p>
            <a:r>
              <a:rPr lang="en-US" dirty="0"/>
              <a:t>Must prove damages</a:t>
            </a:r>
          </a:p>
        </p:txBody>
      </p:sp>
    </p:spTree>
    <p:extLst>
      <p:ext uri="{BB962C8B-B14F-4D97-AF65-F5344CB8AC3E}">
        <p14:creationId xmlns:p14="http://schemas.microsoft.com/office/powerpoint/2010/main" xmlns="" val="4153682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48F49-1AD7-4304-9F04-28EC8474BC77}"/>
              </a:ext>
            </a:extLst>
          </p:cNvPr>
          <p:cNvSpPr>
            <a:spLocks noGrp="1"/>
          </p:cNvSpPr>
          <p:nvPr>
            <p:ph type="title"/>
          </p:nvPr>
        </p:nvSpPr>
        <p:spPr/>
        <p:txBody>
          <a:bodyPr/>
          <a:lstStyle/>
          <a:p>
            <a:pPr algn="l"/>
            <a:r>
              <a:rPr lang="en-US" dirty="0"/>
              <a:t>Media</a:t>
            </a:r>
          </a:p>
        </p:txBody>
      </p:sp>
      <p:sp>
        <p:nvSpPr>
          <p:cNvPr id="3" name="Content Placeholder 2">
            <a:extLst>
              <a:ext uri="{FF2B5EF4-FFF2-40B4-BE49-F238E27FC236}">
                <a16:creationId xmlns:a16="http://schemas.microsoft.com/office/drawing/2014/main" xmlns="" id="{2F083123-02DF-43D5-BCD3-27BE11E7F4D6}"/>
              </a:ext>
            </a:extLst>
          </p:cNvPr>
          <p:cNvSpPr>
            <a:spLocks noGrp="1"/>
          </p:cNvSpPr>
          <p:nvPr>
            <p:ph idx="1"/>
          </p:nvPr>
        </p:nvSpPr>
        <p:spPr/>
        <p:txBody>
          <a:bodyPr>
            <a:normAutofit/>
          </a:bodyPr>
          <a:lstStyle/>
          <a:p>
            <a:r>
              <a:rPr lang="en-US" dirty="0"/>
              <a:t>“Big Pharma” not an appealing defendant</a:t>
            </a:r>
          </a:p>
          <a:p>
            <a:r>
              <a:rPr lang="en-US" dirty="0"/>
              <a:t>Overdose deaths issue</a:t>
            </a:r>
          </a:p>
          <a:p>
            <a:pPr marL="0" indent="0">
              <a:buNone/>
            </a:pPr>
            <a:endParaRPr lang="en-US" dirty="0"/>
          </a:p>
          <a:p>
            <a:pPr marL="0" indent="0">
              <a:buNone/>
            </a:pPr>
            <a:r>
              <a:rPr lang="en-US" sz="4400" dirty="0"/>
              <a:t>Previous Fines</a:t>
            </a:r>
          </a:p>
          <a:p>
            <a:r>
              <a:rPr lang="en-US" sz="3500" dirty="0"/>
              <a:t>Numerous federal and state settlements</a:t>
            </a:r>
          </a:p>
          <a:p>
            <a:r>
              <a:rPr lang="en-US" sz="3500" dirty="0"/>
              <a:t>“De Facto presumption of liability”</a:t>
            </a:r>
          </a:p>
          <a:p>
            <a:pPr marL="0" indent="0">
              <a:buNone/>
            </a:pPr>
            <a:endParaRPr lang="en-US" sz="4400" dirty="0"/>
          </a:p>
        </p:txBody>
      </p:sp>
    </p:spTree>
    <p:extLst>
      <p:ext uri="{BB962C8B-B14F-4D97-AF65-F5344CB8AC3E}">
        <p14:creationId xmlns:p14="http://schemas.microsoft.com/office/powerpoint/2010/main" xmlns="" val="844940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F458D-96A9-4812-B31E-5162DD4B99B3}"/>
              </a:ext>
            </a:extLst>
          </p:cNvPr>
          <p:cNvSpPr>
            <a:spLocks noGrp="1"/>
          </p:cNvSpPr>
          <p:nvPr>
            <p:ph type="title"/>
          </p:nvPr>
        </p:nvSpPr>
        <p:spPr/>
        <p:txBody>
          <a:bodyPr/>
          <a:lstStyle/>
          <a:p>
            <a:r>
              <a:rPr lang="en-US" dirty="0"/>
              <a:t> Strategy</a:t>
            </a:r>
          </a:p>
        </p:txBody>
      </p:sp>
      <p:sp>
        <p:nvSpPr>
          <p:cNvPr id="3" name="Content Placeholder 2">
            <a:extLst>
              <a:ext uri="{FF2B5EF4-FFF2-40B4-BE49-F238E27FC236}">
                <a16:creationId xmlns:a16="http://schemas.microsoft.com/office/drawing/2014/main" xmlns="" id="{F8227EA8-87E4-4A7A-B5FF-73B5711274DD}"/>
              </a:ext>
            </a:extLst>
          </p:cNvPr>
          <p:cNvSpPr>
            <a:spLocks noGrp="1"/>
          </p:cNvSpPr>
          <p:nvPr>
            <p:ph idx="1"/>
          </p:nvPr>
        </p:nvSpPr>
        <p:spPr/>
        <p:txBody>
          <a:bodyPr>
            <a:normAutofit fontScale="92500" lnSpcReduction="10000"/>
          </a:bodyPr>
          <a:lstStyle/>
          <a:p>
            <a:pPr marL="0" indent="0">
              <a:buNone/>
            </a:pPr>
            <a:r>
              <a:rPr lang="en-US" sz="4000" u="sng" dirty="0"/>
              <a:t>Plaintiffs</a:t>
            </a:r>
          </a:p>
          <a:p>
            <a:r>
              <a:rPr lang="en-US" dirty="0"/>
              <a:t>Coordination (unified strategy)</a:t>
            </a:r>
          </a:p>
          <a:p>
            <a:r>
              <a:rPr lang="en-US" dirty="0"/>
              <a:t>Methodology for estimating cost to public</a:t>
            </a:r>
          </a:p>
          <a:p>
            <a:pPr marL="0" indent="0">
              <a:buNone/>
            </a:pPr>
            <a:endParaRPr lang="en-US" dirty="0"/>
          </a:p>
          <a:p>
            <a:pPr marL="0" indent="0">
              <a:buNone/>
            </a:pPr>
            <a:r>
              <a:rPr lang="en-US" sz="3600" u="sng" dirty="0"/>
              <a:t>Defendants</a:t>
            </a:r>
            <a:endParaRPr lang="en-US" u="sng" dirty="0"/>
          </a:p>
          <a:p>
            <a:r>
              <a:rPr lang="en-US" dirty="0"/>
              <a:t>Coordination (unified strategy)</a:t>
            </a:r>
          </a:p>
          <a:p>
            <a:r>
              <a:rPr lang="en-US" dirty="0"/>
              <a:t>Realizing that claims are non-tort based equity claims (warnings and risk assumption are legally insufficient)</a:t>
            </a:r>
          </a:p>
        </p:txBody>
      </p:sp>
    </p:spTree>
    <p:extLst>
      <p:ext uri="{BB962C8B-B14F-4D97-AF65-F5344CB8AC3E}">
        <p14:creationId xmlns:p14="http://schemas.microsoft.com/office/powerpoint/2010/main" xmlns="" val="2250038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80393-B160-4577-BFF0-99667D36B5AB}"/>
              </a:ext>
            </a:extLst>
          </p:cNvPr>
          <p:cNvSpPr>
            <a:spLocks noGrp="1"/>
          </p:cNvSpPr>
          <p:nvPr>
            <p:ph type="title"/>
          </p:nvPr>
        </p:nvSpPr>
        <p:spPr/>
        <p:txBody>
          <a:bodyPr/>
          <a:lstStyle/>
          <a:p>
            <a:r>
              <a:rPr lang="en-US" dirty="0"/>
              <a:t>Federal Government</a:t>
            </a:r>
          </a:p>
        </p:txBody>
      </p:sp>
      <p:sp>
        <p:nvSpPr>
          <p:cNvPr id="3" name="Content Placeholder 2">
            <a:extLst>
              <a:ext uri="{FF2B5EF4-FFF2-40B4-BE49-F238E27FC236}">
                <a16:creationId xmlns:a16="http://schemas.microsoft.com/office/drawing/2014/main" xmlns="" id="{64070F56-EB4B-4D17-A780-2EA08B062492}"/>
              </a:ext>
            </a:extLst>
          </p:cNvPr>
          <p:cNvSpPr>
            <a:spLocks noGrp="1"/>
          </p:cNvSpPr>
          <p:nvPr>
            <p:ph idx="1"/>
          </p:nvPr>
        </p:nvSpPr>
        <p:spPr/>
        <p:txBody>
          <a:bodyPr>
            <a:normAutofit fontScale="85000" lnSpcReduction="20000"/>
          </a:bodyPr>
          <a:lstStyle/>
          <a:p>
            <a:r>
              <a:rPr lang="en-US" dirty="0"/>
              <a:t> The federal government's decision to join lawsuits against opioid manufacturers and distributors is a "game changer," said Ohio Attorney General Mike DeWine.</a:t>
            </a:r>
          </a:p>
          <a:p>
            <a:r>
              <a:rPr lang="en-US" dirty="0"/>
              <a:t>DeWine, along with attorneys general from several other states, attended a press event where U.S. Attorney General Jeff Sessions said a new federal task force not only will seek civil and criminal charges against manufacturers, but also would “examine existing state and local government lawsuits against opioid manufacturers to determine where we can be of assistance.”</a:t>
            </a:r>
          </a:p>
          <a:p>
            <a:endParaRPr lang="en-US" dirty="0"/>
          </a:p>
        </p:txBody>
      </p:sp>
    </p:spTree>
    <p:extLst>
      <p:ext uri="{BB962C8B-B14F-4D97-AF65-F5344CB8AC3E}">
        <p14:creationId xmlns:p14="http://schemas.microsoft.com/office/powerpoint/2010/main" xmlns="" val="370195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00EBF-F12E-4489-9011-ED13EE754E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E0E73A4A-AF19-4946-9438-9F8CA27C4E1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1" y="762000"/>
            <a:ext cx="7729686" cy="5669331"/>
          </a:xfrm>
        </p:spPr>
      </p:pic>
    </p:spTree>
    <p:extLst>
      <p:ext uri="{BB962C8B-B14F-4D97-AF65-F5344CB8AC3E}">
        <p14:creationId xmlns:p14="http://schemas.microsoft.com/office/powerpoint/2010/main" xmlns="" val="1060780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FAD1E-5A02-4286-A28E-EAC9324E3587}"/>
              </a:ext>
            </a:extLst>
          </p:cNvPr>
          <p:cNvSpPr>
            <a:spLocks noGrp="1"/>
          </p:cNvSpPr>
          <p:nvPr>
            <p:ph type="title"/>
          </p:nvPr>
        </p:nvSpPr>
        <p:spPr/>
        <p:txBody>
          <a:bodyPr/>
          <a:lstStyle/>
          <a:p>
            <a:r>
              <a:rPr lang="en-US" dirty="0"/>
              <a:t>Federal Government</a:t>
            </a:r>
          </a:p>
        </p:txBody>
      </p:sp>
      <p:sp>
        <p:nvSpPr>
          <p:cNvPr id="3" name="Content Placeholder 2">
            <a:extLst>
              <a:ext uri="{FF2B5EF4-FFF2-40B4-BE49-F238E27FC236}">
                <a16:creationId xmlns:a16="http://schemas.microsoft.com/office/drawing/2014/main" xmlns="" id="{F7AFEBC5-5AE9-4A9B-B787-8741F8BD72DC}"/>
              </a:ext>
            </a:extLst>
          </p:cNvPr>
          <p:cNvSpPr>
            <a:spLocks noGrp="1"/>
          </p:cNvSpPr>
          <p:nvPr>
            <p:ph idx="1"/>
          </p:nvPr>
        </p:nvSpPr>
        <p:spPr/>
        <p:txBody>
          <a:bodyPr/>
          <a:lstStyle/>
          <a:p>
            <a:r>
              <a:rPr lang="en-US" dirty="0"/>
              <a:t>The Food and Drug Administration is planning new rules for drug wholesalers later this summer, while the Drug Enforcement Administration is working on its own regulation for dealing with suspicious drug orders.</a:t>
            </a:r>
          </a:p>
        </p:txBody>
      </p:sp>
    </p:spTree>
    <p:extLst>
      <p:ext uri="{BB962C8B-B14F-4D97-AF65-F5344CB8AC3E}">
        <p14:creationId xmlns:p14="http://schemas.microsoft.com/office/powerpoint/2010/main" xmlns="" val="1464902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1A019-B917-49E5-87A0-3833155AD45F}"/>
              </a:ext>
            </a:extLst>
          </p:cNvPr>
          <p:cNvSpPr>
            <a:spLocks noGrp="1"/>
          </p:cNvSpPr>
          <p:nvPr>
            <p:ph type="title"/>
          </p:nvPr>
        </p:nvSpPr>
        <p:spPr/>
        <p:txBody>
          <a:bodyPr/>
          <a:lstStyle/>
          <a:p>
            <a:r>
              <a:rPr lang="en-US" dirty="0"/>
              <a:t>“Regulation by Litigation” </a:t>
            </a:r>
          </a:p>
        </p:txBody>
      </p:sp>
      <p:sp>
        <p:nvSpPr>
          <p:cNvPr id="3" name="Content Placeholder 2">
            <a:extLst>
              <a:ext uri="{FF2B5EF4-FFF2-40B4-BE49-F238E27FC236}">
                <a16:creationId xmlns:a16="http://schemas.microsoft.com/office/drawing/2014/main" xmlns="" id="{FA53D322-B5E6-412F-99CF-0617F6929716}"/>
              </a:ext>
            </a:extLst>
          </p:cNvPr>
          <p:cNvSpPr>
            <a:spLocks noGrp="1"/>
          </p:cNvSpPr>
          <p:nvPr>
            <p:ph idx="1"/>
          </p:nvPr>
        </p:nvSpPr>
        <p:spPr>
          <a:xfrm>
            <a:off x="457200" y="1417638"/>
            <a:ext cx="8229600" cy="5668962"/>
          </a:xfrm>
        </p:spPr>
        <p:txBody>
          <a:bodyPr>
            <a:normAutofit fontScale="77500" lnSpcReduction="20000"/>
          </a:bodyPr>
          <a:lstStyle/>
          <a:p>
            <a:r>
              <a:rPr lang="en-US" dirty="0"/>
              <a:t>Any settlement will likely follow the template of the tobacco Master Settlement Agreement, a quarter of a trillion-dollar wealth transfer that bloated state governments, levied unlegislated and cruelly regressive taxes on smokers, and sent $20 billion in unappropriated public money to the state AGs’ favorite donors: the mass-tort trial lawyers who have become government-financed Lawyer Barons.</a:t>
            </a:r>
          </a:p>
          <a:p>
            <a:pPr marL="0" indent="0">
              <a:buNone/>
            </a:pPr>
            <a:endParaRPr lang="en-US" dirty="0"/>
          </a:p>
          <a:p>
            <a:r>
              <a:rPr lang="en-US" dirty="0"/>
              <a:t>A similar settlement on opioids would temporarily ease fiscal crises in the many states that have frittered away their tobacco-settlement money; but it would only encourage more such lawless and unlegislated regulation of other targets. Furthermore, it will lead to higher pharmaceutical prices and higher healthcare costs and premiums, in a process that is utterly opaque to the public, taxed without representation to enrich the lawyer</a:t>
            </a:r>
          </a:p>
        </p:txBody>
      </p:sp>
    </p:spTree>
    <p:extLst>
      <p:ext uri="{BB962C8B-B14F-4D97-AF65-F5344CB8AC3E}">
        <p14:creationId xmlns:p14="http://schemas.microsoft.com/office/powerpoint/2010/main" xmlns="" val="2319986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99857-B9B5-402D-9B46-8874D6B18F84}"/>
              </a:ext>
            </a:extLst>
          </p:cNvPr>
          <p:cNvSpPr>
            <a:spLocks noGrp="1"/>
          </p:cNvSpPr>
          <p:nvPr>
            <p:ph type="title"/>
          </p:nvPr>
        </p:nvSpPr>
        <p:spPr/>
        <p:txBody>
          <a:bodyPr/>
          <a:lstStyle/>
          <a:p>
            <a:r>
              <a:rPr lang="en-US" dirty="0"/>
              <a:t>Kentucky AG and Endo Pharma</a:t>
            </a:r>
          </a:p>
        </p:txBody>
      </p:sp>
      <p:sp>
        <p:nvSpPr>
          <p:cNvPr id="3" name="Content Placeholder 2">
            <a:extLst>
              <a:ext uri="{FF2B5EF4-FFF2-40B4-BE49-F238E27FC236}">
                <a16:creationId xmlns:a16="http://schemas.microsoft.com/office/drawing/2014/main" xmlns="" id="{D685484E-F98E-43C4-9F31-7E370B1B782C}"/>
              </a:ext>
            </a:extLst>
          </p:cNvPr>
          <p:cNvSpPr>
            <a:spLocks noGrp="1"/>
          </p:cNvSpPr>
          <p:nvPr>
            <p:ph idx="1"/>
          </p:nvPr>
        </p:nvSpPr>
        <p:spPr/>
        <p:txBody>
          <a:bodyPr>
            <a:normAutofit fontScale="70000" lnSpcReduction="20000"/>
          </a:bodyPr>
          <a:lstStyle/>
          <a:p>
            <a:r>
              <a:rPr lang="en-US" dirty="0"/>
              <a:t>Seeks compensation on behalf of the Commonwealth for increased costs to the state. These include costs from emergency room visits, emergency responses to overdoses, the administration of anti-overdose drug Naloxone, Hepatitis C from intravenous opioid use, drug-related crimes, and other harms.</a:t>
            </a:r>
          </a:p>
          <a:p>
            <a:pPr marL="0" indent="0">
              <a:buNone/>
            </a:pPr>
            <a:endParaRPr lang="en-US" dirty="0"/>
          </a:p>
          <a:p>
            <a:r>
              <a:rPr lang="en-US" dirty="0"/>
              <a:t> Kentucky claims these damages are the result of Endo’s allegedly deceptive, aggressive, and illegal opioid marketing.</a:t>
            </a:r>
          </a:p>
          <a:p>
            <a:pPr marL="0" indent="0">
              <a:buNone/>
            </a:pPr>
            <a:endParaRPr lang="en-US" dirty="0"/>
          </a:p>
          <a:p>
            <a:r>
              <a:rPr lang="en-US" dirty="0"/>
              <a:t>“This action seeks repayment of the Commonwealth’s spending on opioids, disgorgement of Endo’s unjust profits, civil penalties for its egregious violations of law, compensatory and punitive damages, injunctive relief, and abatement of the public nuisance Endo has helped create.” </a:t>
            </a:r>
          </a:p>
          <a:p>
            <a:endParaRPr lang="en-US" dirty="0"/>
          </a:p>
        </p:txBody>
      </p:sp>
    </p:spTree>
    <p:extLst>
      <p:ext uri="{BB962C8B-B14F-4D97-AF65-F5344CB8AC3E}">
        <p14:creationId xmlns:p14="http://schemas.microsoft.com/office/powerpoint/2010/main" xmlns="" val="3444535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Wave of Opioid Litigation</a:t>
            </a:r>
          </a:p>
        </p:txBody>
      </p:sp>
      <p:sp>
        <p:nvSpPr>
          <p:cNvPr id="3" name="Content Placeholder 2"/>
          <p:cNvSpPr>
            <a:spLocks noGrp="1"/>
          </p:cNvSpPr>
          <p:nvPr>
            <p:ph idx="1"/>
          </p:nvPr>
        </p:nvSpPr>
        <p:spPr>
          <a:xfrm>
            <a:off x="228600" y="1600200"/>
            <a:ext cx="8686800" cy="4525963"/>
          </a:xfrm>
        </p:spPr>
        <p:txBody>
          <a:bodyPr>
            <a:normAutofit lnSpcReduction="10000"/>
          </a:bodyPr>
          <a:lstStyle/>
          <a:p>
            <a:r>
              <a:rPr lang="en-US" dirty="0"/>
              <a:t>Focused on individual manufacturers</a:t>
            </a:r>
          </a:p>
          <a:p>
            <a:r>
              <a:rPr lang="en-US" dirty="0"/>
              <a:t>Settled for relatively small sums</a:t>
            </a:r>
          </a:p>
          <a:p>
            <a:r>
              <a:rPr lang="en-US" dirty="0"/>
              <a:t>Purdue</a:t>
            </a:r>
          </a:p>
          <a:p>
            <a:pPr>
              <a:buNone/>
            </a:pPr>
            <a:r>
              <a:rPr lang="en-US" dirty="0"/>
              <a:t>	- settled with W </a:t>
            </a:r>
            <a:r>
              <a:rPr lang="en-US" dirty="0" err="1"/>
              <a:t>Va</a:t>
            </a:r>
            <a:r>
              <a:rPr lang="en-US" dirty="0"/>
              <a:t> for $10 million</a:t>
            </a:r>
          </a:p>
          <a:p>
            <a:pPr>
              <a:buNone/>
            </a:pPr>
            <a:r>
              <a:rPr lang="en-US" dirty="0"/>
              <a:t>    -26 states class action settlement: $19.5 million</a:t>
            </a:r>
          </a:p>
          <a:p>
            <a:r>
              <a:rPr lang="en-US" dirty="0" err="1"/>
              <a:t>Insys</a:t>
            </a:r>
            <a:endParaRPr lang="en-US" dirty="0"/>
          </a:p>
          <a:p>
            <a:pPr>
              <a:buNone/>
            </a:pPr>
            <a:r>
              <a:rPr lang="en-US" dirty="0"/>
              <a:t>	-settled with Illinois for $4.5 million</a:t>
            </a:r>
          </a:p>
          <a:p>
            <a:pPr>
              <a:buNone/>
            </a:pPr>
            <a:r>
              <a:rPr lang="en-US" dirty="0"/>
              <a:t>	-settled with Mass for $500,000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Wave of Opioid Litigation</a:t>
            </a:r>
          </a:p>
        </p:txBody>
      </p:sp>
      <p:sp>
        <p:nvSpPr>
          <p:cNvPr id="3" name="Content Placeholder 2"/>
          <p:cNvSpPr>
            <a:spLocks noGrp="1"/>
          </p:cNvSpPr>
          <p:nvPr>
            <p:ph idx="1"/>
          </p:nvPr>
        </p:nvSpPr>
        <p:spPr/>
        <p:txBody>
          <a:bodyPr/>
          <a:lstStyle/>
          <a:p>
            <a:r>
              <a:rPr lang="en-US" dirty="0"/>
              <a:t>Collective accountability</a:t>
            </a:r>
          </a:p>
          <a:p>
            <a:r>
              <a:rPr lang="en-US" dirty="0"/>
              <a:t>Coordinated investigation</a:t>
            </a:r>
          </a:p>
          <a:p>
            <a:r>
              <a:rPr lang="en-US" dirty="0"/>
              <a:t>Seeking more significant monetary concessions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Claims</a:t>
            </a:r>
          </a:p>
        </p:txBody>
      </p:sp>
      <p:sp>
        <p:nvSpPr>
          <p:cNvPr id="3" name="Content Placeholder 2"/>
          <p:cNvSpPr>
            <a:spLocks noGrp="1"/>
          </p:cNvSpPr>
          <p:nvPr>
            <p:ph idx="1"/>
          </p:nvPr>
        </p:nvSpPr>
        <p:spPr/>
        <p:txBody>
          <a:bodyPr/>
          <a:lstStyle/>
          <a:p>
            <a:r>
              <a:rPr lang="en-US" dirty="0"/>
              <a:t>Medicaid Fraud</a:t>
            </a:r>
          </a:p>
          <a:p>
            <a:r>
              <a:rPr lang="en-US" dirty="0"/>
              <a:t>Unfair and Deceptive Trade Practices</a:t>
            </a:r>
          </a:p>
          <a:p>
            <a:r>
              <a:rPr lang="en-US" dirty="0"/>
              <a:t>Negligent Misrepresentation</a:t>
            </a:r>
          </a:p>
          <a:p>
            <a:r>
              <a:rPr lang="en-US" dirty="0"/>
              <a:t>Public Nuisance</a:t>
            </a:r>
          </a:p>
          <a:p>
            <a:r>
              <a:rPr lang="en-US" dirty="0"/>
              <a:t>Unjust Enrichment</a:t>
            </a:r>
          </a:p>
          <a:p>
            <a:r>
              <a:rPr lang="en-US" dirty="0"/>
              <a:t>Racketeering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F7185-FC41-4B1D-8272-1B0F22908492}"/>
              </a:ext>
            </a:extLst>
          </p:cNvPr>
          <p:cNvSpPr>
            <a:spLocks noGrp="1"/>
          </p:cNvSpPr>
          <p:nvPr>
            <p:ph type="title"/>
          </p:nvPr>
        </p:nvSpPr>
        <p:spPr/>
        <p:txBody>
          <a:bodyPr/>
          <a:lstStyle/>
          <a:p>
            <a:r>
              <a:rPr lang="en-US" dirty="0"/>
              <a:t>Legal Claims</a:t>
            </a:r>
          </a:p>
        </p:txBody>
      </p:sp>
      <p:sp>
        <p:nvSpPr>
          <p:cNvPr id="3" name="Content Placeholder 2">
            <a:extLst>
              <a:ext uri="{FF2B5EF4-FFF2-40B4-BE49-F238E27FC236}">
                <a16:creationId xmlns:a16="http://schemas.microsoft.com/office/drawing/2014/main" xmlns="" id="{82057B9B-6E23-4D37-A63D-9D64AC86AD2A}"/>
              </a:ext>
            </a:extLst>
          </p:cNvPr>
          <p:cNvSpPr>
            <a:spLocks noGrp="1"/>
          </p:cNvSpPr>
          <p:nvPr>
            <p:ph idx="1"/>
          </p:nvPr>
        </p:nvSpPr>
        <p:spPr/>
        <p:txBody>
          <a:bodyPr>
            <a:normAutofit fontScale="77500" lnSpcReduction="20000"/>
          </a:bodyPr>
          <a:lstStyle/>
          <a:p>
            <a:pPr fontAlgn="base"/>
            <a:r>
              <a:rPr lang="en-US" dirty="0"/>
              <a:t>Government agencies are seeking reimbursement for some of the health and social costs related to opioid abuse, which is estimated to be in excess of $55 billion each year.</a:t>
            </a:r>
          </a:p>
          <a:p>
            <a:pPr fontAlgn="base"/>
            <a:r>
              <a:rPr lang="en-US" dirty="0"/>
              <a:t>Some of the specific damages being sought include:</a:t>
            </a:r>
          </a:p>
          <a:p>
            <a:pPr fontAlgn="base"/>
            <a:r>
              <a:rPr lang="en-US" dirty="0"/>
              <a:t>Building and maintaining treatment facilities.</a:t>
            </a:r>
          </a:p>
          <a:p>
            <a:pPr fontAlgn="base"/>
            <a:r>
              <a:rPr lang="en-US" dirty="0"/>
              <a:t>Reimbursement of Medicaid and other governmental expenses related to the treatment of addicts, including the payment for unnecessarily prescribed opioids, and the antidote to treat overdoses.</a:t>
            </a:r>
          </a:p>
          <a:p>
            <a:pPr fontAlgn="base"/>
            <a:r>
              <a:rPr lang="en-US" dirty="0"/>
              <a:t>Reimbursement for added law enforcement and medical personnel to treat the opioid epidemic.</a:t>
            </a:r>
          </a:p>
          <a:p>
            <a:pPr fontAlgn="base"/>
            <a:r>
              <a:rPr lang="en-US" dirty="0"/>
              <a:t>Reimbursement for costs of prosecutions and jails.</a:t>
            </a:r>
          </a:p>
          <a:p>
            <a:endParaRPr lang="en-US" dirty="0"/>
          </a:p>
        </p:txBody>
      </p:sp>
    </p:spTree>
    <p:extLst>
      <p:ext uri="{BB962C8B-B14F-4D97-AF65-F5344CB8AC3E}">
        <p14:creationId xmlns:p14="http://schemas.microsoft.com/office/powerpoint/2010/main" xmlns="" val="9013706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Alleged Misconduct</a:t>
            </a:r>
          </a:p>
        </p:txBody>
      </p:sp>
      <p:sp>
        <p:nvSpPr>
          <p:cNvPr id="3" name="Content Placeholder 2"/>
          <p:cNvSpPr>
            <a:spLocks noGrp="1"/>
          </p:cNvSpPr>
          <p:nvPr>
            <p:ph idx="1"/>
          </p:nvPr>
        </p:nvSpPr>
        <p:spPr/>
        <p:txBody>
          <a:bodyPr>
            <a:normAutofit fontScale="92500" lnSpcReduction="10000"/>
          </a:bodyPr>
          <a:lstStyle/>
          <a:p>
            <a:r>
              <a:rPr lang="en-US" dirty="0"/>
              <a:t>Paid front groups to make activities appear independent</a:t>
            </a:r>
          </a:p>
          <a:p>
            <a:r>
              <a:rPr lang="en-US" dirty="0"/>
              <a:t>Avoided regulatory restrictions through unbranded marketing</a:t>
            </a:r>
          </a:p>
          <a:p>
            <a:r>
              <a:rPr lang="en-US" dirty="0"/>
              <a:t>Promoted scientifically suspect research, medical education, and treatment guidelines</a:t>
            </a:r>
          </a:p>
          <a:p>
            <a:r>
              <a:rPr lang="en-US" dirty="0"/>
              <a:t>Promoted increased prescribing while misrepresenting risks/benefits</a:t>
            </a:r>
          </a:p>
          <a:p>
            <a:r>
              <a:rPr lang="en-US" dirty="0"/>
              <a:t>Targeted certain practitioners to increase volume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Funding</a:t>
            </a:r>
            <a:endParaRPr lang="en-US" dirty="0"/>
          </a:p>
        </p:txBody>
      </p:sp>
      <p:sp>
        <p:nvSpPr>
          <p:cNvPr id="3" name="Content Placeholder 2"/>
          <p:cNvSpPr>
            <a:spLocks noGrp="1"/>
          </p:cNvSpPr>
          <p:nvPr>
            <p:ph idx="1"/>
          </p:nvPr>
        </p:nvSpPr>
        <p:spPr/>
        <p:txBody>
          <a:bodyPr/>
          <a:lstStyle/>
          <a:p>
            <a:r>
              <a:rPr lang="en-US" dirty="0" smtClean="0"/>
              <a:t>2012 – 2017: Financial contributions to Senate staff exceeded $10 million, supporting 14 advocacy groups</a:t>
            </a:r>
          </a:p>
          <a:p>
            <a:pPr lvl="1"/>
            <a:r>
              <a:rPr lang="en-US" dirty="0" smtClean="0"/>
              <a:t>Academy of Integrative Pain Management</a:t>
            </a:r>
          </a:p>
          <a:p>
            <a:pPr lvl="1"/>
            <a:r>
              <a:rPr lang="en-US" dirty="0" smtClean="0"/>
              <a:t>US Pain Foundation</a:t>
            </a:r>
          </a:p>
          <a:p>
            <a:pPr lvl="1"/>
            <a:r>
              <a:rPr lang="en-US" dirty="0" smtClean="0"/>
              <a:t>American Academy of Pain Medicine</a:t>
            </a:r>
          </a:p>
          <a:p>
            <a:pPr lvl="1"/>
            <a:r>
              <a:rPr lang="en-US" dirty="0" smtClean="0"/>
              <a:t>American Chronic Pain Association</a:t>
            </a:r>
          </a:p>
          <a:p>
            <a:pPr lvl="1"/>
            <a:r>
              <a:rPr lang="en-US" dirty="0" smtClean="0"/>
              <a:t>American Geriatrics Society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Federal Regulatory Landscape</a:t>
            </a:r>
          </a:p>
        </p:txBody>
      </p:sp>
      <p:sp>
        <p:nvSpPr>
          <p:cNvPr id="5" name="Content Placeholder 4"/>
          <p:cNvSpPr>
            <a:spLocks noGrp="1"/>
          </p:cNvSpPr>
          <p:nvPr>
            <p:ph sz="half" idx="1"/>
          </p:nvPr>
        </p:nvSpPr>
        <p:spPr/>
        <p:txBody>
          <a:bodyPr/>
          <a:lstStyle/>
          <a:p>
            <a:pPr>
              <a:buNone/>
            </a:pPr>
            <a:r>
              <a:rPr lang="en-US" b="1" dirty="0"/>
              <a:t>Tobacco</a:t>
            </a:r>
          </a:p>
          <a:p>
            <a:r>
              <a:rPr lang="en-US" dirty="0"/>
              <a:t>Required health warnings on cigarette packaging</a:t>
            </a:r>
          </a:p>
          <a:p>
            <a:r>
              <a:rPr lang="en-US" dirty="0"/>
              <a:t>Prohibited advertising on radio and television</a:t>
            </a:r>
          </a:p>
          <a:p>
            <a:r>
              <a:rPr lang="en-US" dirty="0"/>
              <a:t>Prohibited smoking on domestic flights</a:t>
            </a:r>
          </a:p>
          <a:p>
            <a:pPr>
              <a:buNone/>
            </a:pPr>
            <a:endParaRPr lang="en-US" dirty="0"/>
          </a:p>
          <a:p>
            <a:pPr>
              <a:buNone/>
            </a:pPr>
            <a:endParaRPr lang="en-US" dirty="0"/>
          </a:p>
        </p:txBody>
      </p:sp>
      <p:sp>
        <p:nvSpPr>
          <p:cNvPr id="6" name="Content Placeholder 5"/>
          <p:cNvSpPr>
            <a:spLocks noGrp="1"/>
          </p:cNvSpPr>
          <p:nvPr>
            <p:ph sz="half" idx="2"/>
          </p:nvPr>
        </p:nvSpPr>
        <p:spPr/>
        <p:txBody>
          <a:bodyPr/>
          <a:lstStyle/>
          <a:p>
            <a:pPr>
              <a:buNone/>
            </a:pPr>
            <a:r>
              <a:rPr lang="en-US" b="1" dirty="0"/>
              <a:t>Opioids</a:t>
            </a:r>
          </a:p>
          <a:p>
            <a:r>
              <a:rPr lang="en-US" dirty="0"/>
              <a:t>Food Drug and Cosmetic act</a:t>
            </a:r>
          </a:p>
          <a:p>
            <a:r>
              <a:rPr lang="en-US" dirty="0"/>
              <a:t>Controlled Substance Act</a:t>
            </a:r>
          </a:p>
          <a:p>
            <a:r>
              <a:rPr lang="en-US" b="1" dirty="0"/>
              <a:t>Primary Jurisdiction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BA13E-0814-42E4-AF90-6BF9A4383C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2D45596-CA93-41E2-9FA1-42CEB76B8A5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250920"/>
            <a:ext cx="8458199" cy="6332442"/>
          </a:xfrm>
        </p:spPr>
      </p:pic>
    </p:spTree>
    <p:extLst>
      <p:ext uri="{BB962C8B-B14F-4D97-AF65-F5344CB8AC3E}">
        <p14:creationId xmlns:p14="http://schemas.microsoft.com/office/powerpoint/2010/main" xmlns="" val="2615469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1DB62-53BE-4F95-B6BB-59E5AA48BA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909C5B6B-19A1-4BD3-925D-6214982BE95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51094" y="1600200"/>
            <a:ext cx="7241812" cy="4525963"/>
          </a:xfrm>
        </p:spPr>
      </p:pic>
    </p:spTree>
    <p:extLst>
      <p:ext uri="{BB962C8B-B14F-4D97-AF65-F5344CB8AC3E}">
        <p14:creationId xmlns:p14="http://schemas.microsoft.com/office/powerpoint/2010/main" xmlns="" val="2433456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E31D3-7E74-4081-AF95-EE7973B6B0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658CEE7D-B039-44C2-8B0B-74AED4B6363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90307" y="1600200"/>
            <a:ext cx="7563386" cy="4525963"/>
          </a:xfrm>
        </p:spPr>
      </p:pic>
    </p:spTree>
    <p:extLst>
      <p:ext uri="{BB962C8B-B14F-4D97-AF65-F5344CB8AC3E}">
        <p14:creationId xmlns:p14="http://schemas.microsoft.com/office/powerpoint/2010/main" xmlns="" val="12443250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7E2A6-ADA8-4F3A-BAF0-9AD6604DDEA2}"/>
              </a:ext>
            </a:extLst>
          </p:cNvPr>
          <p:cNvSpPr>
            <a:spLocks noGrp="1"/>
          </p:cNvSpPr>
          <p:nvPr>
            <p:ph type="title"/>
          </p:nvPr>
        </p:nvSpPr>
        <p:spPr/>
        <p:txBody>
          <a:bodyPr/>
          <a:lstStyle/>
          <a:p>
            <a:r>
              <a:rPr lang="en-US" dirty="0"/>
              <a:t>US Opioid Rx 2013-2015</a:t>
            </a:r>
          </a:p>
        </p:txBody>
      </p:sp>
      <p:sp>
        <p:nvSpPr>
          <p:cNvPr id="3" name="Content Placeholder 2">
            <a:extLst>
              <a:ext uri="{FF2B5EF4-FFF2-40B4-BE49-F238E27FC236}">
                <a16:creationId xmlns:a16="http://schemas.microsoft.com/office/drawing/2014/main" xmlns="" id="{7FD12D6D-00D5-46A6-B1C3-3E97683EC486}"/>
              </a:ext>
            </a:extLst>
          </p:cNvPr>
          <p:cNvSpPr>
            <a:spLocks noGrp="1"/>
          </p:cNvSpPr>
          <p:nvPr>
            <p:ph idx="1"/>
          </p:nvPr>
        </p:nvSpPr>
        <p:spPr/>
        <p:txBody>
          <a:bodyPr/>
          <a:lstStyle/>
          <a:p>
            <a:r>
              <a:rPr lang="en-US" dirty="0"/>
              <a:t>IMS Health, an information firm whose data on prescribing is used throughout the health care industry, found a </a:t>
            </a:r>
            <a:r>
              <a:rPr lang="en-US" b="1" i="1" dirty="0"/>
              <a:t>12 percent decline </a:t>
            </a:r>
            <a:r>
              <a:rPr lang="en-US" dirty="0"/>
              <a:t>in opioid prescriptions nationally since a peak in 2012. Another data company, Symphony Health Solutions, reported a </a:t>
            </a:r>
            <a:r>
              <a:rPr lang="en-US" b="1" i="1" dirty="0"/>
              <a:t>drop of about 18 percent</a:t>
            </a:r>
            <a:r>
              <a:rPr lang="en-US" dirty="0"/>
              <a:t> during those years</a:t>
            </a:r>
          </a:p>
        </p:txBody>
      </p:sp>
    </p:spTree>
    <p:extLst>
      <p:ext uri="{BB962C8B-B14F-4D97-AF65-F5344CB8AC3E}">
        <p14:creationId xmlns:p14="http://schemas.microsoft.com/office/powerpoint/2010/main" xmlns="" val="32614057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Epidemic</a:t>
            </a:r>
          </a:p>
        </p:txBody>
      </p:sp>
      <p:sp>
        <p:nvSpPr>
          <p:cNvPr id="3" name="Content Placeholder 2"/>
          <p:cNvSpPr>
            <a:spLocks noGrp="1"/>
          </p:cNvSpPr>
          <p:nvPr>
            <p:ph idx="1"/>
          </p:nvPr>
        </p:nvSpPr>
        <p:spPr/>
        <p:txBody>
          <a:bodyPr>
            <a:normAutofit/>
          </a:bodyPr>
          <a:lstStyle/>
          <a:p>
            <a:r>
              <a:rPr lang="en-US" sz="4000" dirty="0"/>
              <a:t>What is being done?</a:t>
            </a:r>
          </a:p>
          <a:p>
            <a:pPr>
              <a:buNone/>
            </a:pPr>
            <a:r>
              <a:rPr lang="en-US" sz="4000" dirty="0"/>
              <a:t>		-Public health, criminal justice responses, treatment and medical industry responses</a:t>
            </a:r>
          </a:p>
          <a:p>
            <a:pPr>
              <a:buNone/>
            </a:pPr>
            <a:endParaRPr lang="en-US" sz="4000" dirty="0"/>
          </a:p>
          <a:p>
            <a:r>
              <a:rPr lang="en-US" sz="4000" dirty="0"/>
              <a:t>Where does litigation fit in?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Multidistrict Litigation (MDL)</a:t>
            </a:r>
            <a:endParaRPr lang="en-US" dirty="0"/>
          </a:p>
        </p:txBody>
      </p:sp>
      <p:sp>
        <p:nvSpPr>
          <p:cNvPr id="3" name="Content Placeholder 2"/>
          <p:cNvSpPr>
            <a:spLocks noGrp="1"/>
          </p:cNvSpPr>
          <p:nvPr>
            <p:ph idx="1"/>
          </p:nvPr>
        </p:nvSpPr>
        <p:spPr/>
        <p:txBody>
          <a:bodyPr/>
          <a:lstStyle/>
          <a:p>
            <a:r>
              <a:rPr lang="en-US" dirty="0" smtClean="0"/>
              <a:t>Consolidation of 66 federal lawsuits spanning 11 federal districts and 9 states into  one MDL called the “National Prescription Opiate Litigation”</a:t>
            </a:r>
          </a:p>
          <a:p>
            <a:r>
              <a:rPr lang="en-US" dirty="0" smtClean="0"/>
              <a:t>US District Judge Dan </a:t>
            </a:r>
            <a:r>
              <a:rPr lang="en-US" dirty="0" err="1" smtClean="0"/>
              <a:t>Polster</a:t>
            </a:r>
            <a:r>
              <a:rPr lang="en-US" dirty="0" smtClean="0"/>
              <a:t>, Northern District of Ohio</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Litigation Goals</a:t>
            </a:r>
          </a:p>
        </p:txBody>
      </p:sp>
      <p:sp>
        <p:nvSpPr>
          <p:cNvPr id="3" name="Content Placeholder 2"/>
          <p:cNvSpPr>
            <a:spLocks noGrp="1"/>
          </p:cNvSpPr>
          <p:nvPr>
            <p:ph idx="1"/>
          </p:nvPr>
        </p:nvSpPr>
        <p:spPr/>
        <p:txBody>
          <a:bodyPr/>
          <a:lstStyle/>
          <a:p>
            <a:r>
              <a:rPr lang="en-US" dirty="0"/>
              <a:t>$$$$$$$</a:t>
            </a:r>
          </a:p>
          <a:p>
            <a:pPr>
              <a:buNone/>
            </a:pPr>
            <a:r>
              <a:rPr lang="en-US" dirty="0"/>
              <a:t>	-OUD costs can be in tens to hundreds of billion dollars annually</a:t>
            </a:r>
          </a:p>
          <a:p>
            <a:pPr>
              <a:buNone/>
            </a:pPr>
            <a:r>
              <a:rPr lang="en-US" dirty="0"/>
              <a:t>	-Entire US opioid market is about $10 billion</a:t>
            </a:r>
          </a:p>
          <a:p>
            <a:pPr>
              <a:buNone/>
            </a:pPr>
            <a:r>
              <a:rPr lang="en-US" dirty="0"/>
              <a:t>	-Much less than value of tobacco industry</a:t>
            </a:r>
          </a:p>
          <a:p>
            <a:r>
              <a:rPr lang="en-US" dirty="0"/>
              <a:t>Harm Reduction? Public Health?</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a:t>
            </a:r>
            <a:endParaRPr lang="en-US" dirty="0"/>
          </a:p>
        </p:txBody>
      </p:sp>
      <p:sp>
        <p:nvSpPr>
          <p:cNvPr id="3" name="Content Placeholder 2"/>
          <p:cNvSpPr>
            <a:spLocks noGrp="1"/>
          </p:cNvSpPr>
          <p:nvPr>
            <p:ph idx="1"/>
          </p:nvPr>
        </p:nvSpPr>
        <p:spPr/>
        <p:txBody>
          <a:bodyPr/>
          <a:lstStyle/>
          <a:p>
            <a:r>
              <a:rPr lang="en-US" dirty="0" smtClean="0"/>
              <a:t>Health/Social costs &gt; $55 Billion/year</a:t>
            </a:r>
          </a:p>
          <a:p>
            <a:r>
              <a:rPr lang="en-US" dirty="0" smtClean="0"/>
              <a:t>Build and maintain treatment facilities</a:t>
            </a:r>
          </a:p>
          <a:p>
            <a:r>
              <a:rPr lang="en-US" dirty="0" smtClean="0"/>
              <a:t>Reimburse Medicaid/other gov't’ expenses</a:t>
            </a:r>
          </a:p>
          <a:p>
            <a:r>
              <a:rPr lang="en-US" dirty="0" smtClean="0"/>
              <a:t>Reimburse law enforcement/medical personnel</a:t>
            </a:r>
          </a:p>
          <a:p>
            <a:r>
              <a:rPr lang="en-US" dirty="0" smtClean="0"/>
              <a:t>Reimburse cost of prosecution</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Litigation Goals</a:t>
            </a:r>
          </a:p>
        </p:txBody>
      </p:sp>
      <p:sp>
        <p:nvSpPr>
          <p:cNvPr id="3" name="Content Placeholder 2"/>
          <p:cNvSpPr>
            <a:spLocks noGrp="1"/>
          </p:cNvSpPr>
          <p:nvPr>
            <p:ph idx="1"/>
          </p:nvPr>
        </p:nvSpPr>
        <p:spPr/>
        <p:txBody>
          <a:bodyPr>
            <a:normAutofit fontScale="92500" lnSpcReduction="20000"/>
          </a:bodyPr>
          <a:lstStyle/>
          <a:p>
            <a:r>
              <a:rPr lang="en-US" dirty="0"/>
              <a:t>If goal is $$$$$:</a:t>
            </a:r>
          </a:p>
          <a:p>
            <a:pPr>
              <a:buNone/>
            </a:pPr>
            <a:r>
              <a:rPr lang="en-US" dirty="0"/>
              <a:t>	-MAT, naloxone, syringe access, supervised consumption</a:t>
            </a:r>
          </a:p>
          <a:p>
            <a:r>
              <a:rPr lang="en-US" dirty="0"/>
              <a:t>OUD/OD Prevention:</a:t>
            </a:r>
          </a:p>
          <a:p>
            <a:pPr>
              <a:buNone/>
            </a:pPr>
            <a:r>
              <a:rPr lang="en-US" dirty="0"/>
              <a:t>	-Child care</a:t>
            </a:r>
          </a:p>
          <a:p>
            <a:pPr>
              <a:buNone/>
            </a:pPr>
            <a:r>
              <a:rPr lang="en-US" dirty="0"/>
              <a:t>	-Safe streets</a:t>
            </a:r>
          </a:p>
          <a:p>
            <a:pPr>
              <a:buNone/>
            </a:pPr>
            <a:r>
              <a:rPr lang="en-US" dirty="0"/>
              <a:t>	-Life skills training</a:t>
            </a:r>
          </a:p>
          <a:p>
            <a:pPr>
              <a:buNone/>
            </a:pPr>
            <a:r>
              <a:rPr lang="en-US" dirty="0"/>
              <a:t>	-Quality education</a:t>
            </a:r>
          </a:p>
          <a:p>
            <a:pPr>
              <a:buNone/>
            </a:pPr>
            <a:r>
              <a:rPr lang="en-US" dirty="0"/>
              <a:t>	-Job training</a:t>
            </a:r>
          </a:p>
          <a:p>
            <a:pPr>
              <a:buNone/>
            </a:pPr>
            <a:r>
              <a:rPr lang="en-US" dirty="0"/>
              <a:t>	-</a:t>
            </a:r>
            <a:r>
              <a:rPr lang="en-US" dirty="0" err="1"/>
              <a:t>Decarceration</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D4030-B842-4A0A-8841-F5A5D2B8641B}"/>
              </a:ext>
            </a:extLst>
          </p:cNvPr>
          <p:cNvSpPr>
            <a:spLocks noGrp="1"/>
          </p:cNvSpPr>
          <p:nvPr>
            <p:ph type="title"/>
          </p:nvPr>
        </p:nvSpPr>
        <p:spPr/>
        <p:txBody>
          <a:bodyPr/>
          <a:lstStyle/>
          <a:p>
            <a:r>
              <a:rPr lang="en-US" dirty="0"/>
              <a:t>Projections</a:t>
            </a:r>
          </a:p>
        </p:txBody>
      </p:sp>
      <p:sp>
        <p:nvSpPr>
          <p:cNvPr id="3" name="Content Placeholder 2">
            <a:extLst>
              <a:ext uri="{FF2B5EF4-FFF2-40B4-BE49-F238E27FC236}">
                <a16:creationId xmlns:a16="http://schemas.microsoft.com/office/drawing/2014/main" xmlns="" id="{4EA99B4D-20E4-4E7D-8FEC-97D4D07CFAE7}"/>
              </a:ext>
            </a:extLst>
          </p:cNvPr>
          <p:cNvSpPr>
            <a:spLocks noGrp="1"/>
          </p:cNvSpPr>
          <p:nvPr>
            <p:ph idx="1"/>
          </p:nvPr>
        </p:nvSpPr>
        <p:spPr/>
        <p:txBody>
          <a:bodyPr>
            <a:normAutofit fontScale="92500" lnSpcReduction="10000"/>
          </a:bodyPr>
          <a:lstStyle/>
          <a:p>
            <a:r>
              <a:rPr lang="en-US" dirty="0"/>
              <a:t>Andrew </a:t>
            </a:r>
            <a:r>
              <a:rPr lang="en-US" dirty="0" err="1"/>
              <a:t>Kolodny</a:t>
            </a:r>
            <a:r>
              <a:rPr lang="en-US" dirty="0"/>
              <a:t>, co-director of opioid policy research at Brandeis University, says at least $6 billion a year is needed for 10 years to set up a nationwide network of clinics and doctors to provide treatment with medicines like buprenorphine and methadone.</a:t>
            </a:r>
          </a:p>
          <a:p>
            <a:r>
              <a:rPr lang="en-US" dirty="0"/>
              <a:t>Recently proposed legislation modeled on the Ryan White Act that would appropriate $100 billion over 10 years for research, treatment and support. </a:t>
            </a:r>
          </a:p>
        </p:txBody>
      </p:sp>
    </p:spTree>
    <p:extLst>
      <p:ext uri="{BB962C8B-B14F-4D97-AF65-F5344CB8AC3E}">
        <p14:creationId xmlns:p14="http://schemas.microsoft.com/office/powerpoint/2010/main" xmlns="" val="3237999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61C6A-7C50-4E22-8935-0F4E6331F612}"/>
              </a:ext>
            </a:extLst>
          </p:cNvPr>
          <p:cNvSpPr>
            <a:spLocks noGrp="1"/>
          </p:cNvSpPr>
          <p:nvPr>
            <p:ph type="title"/>
          </p:nvPr>
        </p:nvSpPr>
        <p:spPr/>
        <p:txBody>
          <a:bodyPr/>
          <a:lstStyle/>
          <a:p>
            <a:pPr algn="l"/>
            <a:r>
              <a:rPr lang="en-US" i="1" dirty="0"/>
              <a:t>References</a:t>
            </a:r>
          </a:p>
        </p:txBody>
      </p:sp>
      <p:sp>
        <p:nvSpPr>
          <p:cNvPr id="3" name="Content Placeholder 2">
            <a:extLst>
              <a:ext uri="{FF2B5EF4-FFF2-40B4-BE49-F238E27FC236}">
                <a16:creationId xmlns:a16="http://schemas.microsoft.com/office/drawing/2014/main" xmlns="" id="{336918CF-C69B-40B6-9742-4161B8FA3852}"/>
              </a:ext>
            </a:extLst>
          </p:cNvPr>
          <p:cNvSpPr>
            <a:spLocks noGrp="1"/>
          </p:cNvSpPr>
          <p:nvPr>
            <p:ph idx="1"/>
          </p:nvPr>
        </p:nvSpPr>
        <p:spPr/>
        <p:txBody>
          <a:bodyPr>
            <a:normAutofit fontScale="92500" lnSpcReduction="20000"/>
          </a:bodyPr>
          <a:lstStyle/>
          <a:p>
            <a:r>
              <a:rPr lang="en-US" dirty="0"/>
              <a:t>Bad Acts, Eubanks, </a:t>
            </a:r>
            <a:r>
              <a:rPr lang="en-US" dirty="0" err="1"/>
              <a:t>Glantz</a:t>
            </a:r>
            <a:r>
              <a:rPr lang="en-US" dirty="0"/>
              <a:t>; Alpha Press, 2012</a:t>
            </a:r>
          </a:p>
          <a:p>
            <a:r>
              <a:rPr lang="en-US" dirty="0"/>
              <a:t>Tobacco Control Legal Consortium; Federal Regulation of Tobacco: A Summary, Jul, 2009</a:t>
            </a:r>
          </a:p>
          <a:p>
            <a:r>
              <a:rPr lang="en-US" dirty="0"/>
              <a:t>US Judicial Panel on MDL; MDL No. 2804, Dec 2017</a:t>
            </a:r>
          </a:p>
          <a:p>
            <a:r>
              <a:rPr lang="en-US" dirty="0"/>
              <a:t>Local Governments v Big Pharma; NCBA Blog, Nov 2017</a:t>
            </a:r>
          </a:p>
          <a:p>
            <a:r>
              <a:rPr lang="en-US" dirty="0"/>
              <a:t>Drug Companies Liability for Opioid Epidemic; NEJM; Dec </a:t>
            </a:r>
            <a:r>
              <a:rPr lang="en-US" dirty="0" smtClean="0"/>
              <a:t>2017</a:t>
            </a:r>
          </a:p>
          <a:p>
            <a:r>
              <a:rPr lang="en-US" dirty="0" smtClean="0"/>
              <a:t>US Senate Gov’t Affairs Committee</a:t>
            </a:r>
            <a:endParaRPr lang="en-US" dirty="0"/>
          </a:p>
        </p:txBody>
      </p:sp>
    </p:spTree>
    <p:extLst>
      <p:ext uri="{BB962C8B-B14F-4D97-AF65-F5344CB8AC3E}">
        <p14:creationId xmlns:p14="http://schemas.microsoft.com/office/powerpoint/2010/main" xmlns="" val="245202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EC5D9-545E-4481-9ECD-A1BA3C196D25}"/>
              </a:ext>
            </a:extLst>
          </p:cNvPr>
          <p:cNvSpPr>
            <a:spLocks noGrp="1"/>
          </p:cNvSpPr>
          <p:nvPr>
            <p:ph type="title"/>
          </p:nvPr>
        </p:nvSpPr>
        <p:spPr>
          <a:xfrm>
            <a:off x="457200" y="274638"/>
            <a:ext cx="8229600" cy="715962"/>
          </a:xfrm>
        </p:spPr>
        <p:txBody>
          <a:bodyPr>
            <a:normAutofit fontScale="90000"/>
          </a:bodyPr>
          <a:lstStyle/>
          <a:p>
            <a:pPr algn="l"/>
            <a:r>
              <a:rPr lang="en-US" i="1" dirty="0"/>
              <a:t>Timeline</a:t>
            </a:r>
          </a:p>
        </p:txBody>
      </p:sp>
      <p:graphicFrame>
        <p:nvGraphicFramePr>
          <p:cNvPr id="4" name="Content Placeholder 3">
            <a:extLst>
              <a:ext uri="{FF2B5EF4-FFF2-40B4-BE49-F238E27FC236}">
                <a16:creationId xmlns:a16="http://schemas.microsoft.com/office/drawing/2014/main" xmlns="" id="{327D3B0A-6A56-4E02-9FAE-52CD34298969}"/>
              </a:ext>
            </a:extLst>
          </p:cNvPr>
          <p:cNvGraphicFramePr>
            <a:graphicFrameLocks noGrp="1"/>
          </p:cNvGraphicFramePr>
          <p:nvPr>
            <p:ph idx="1"/>
            <p:extLst>
              <p:ext uri="{D42A27DB-BD31-4B8C-83A1-F6EECF244321}">
                <p14:modId xmlns:p14="http://schemas.microsoft.com/office/powerpoint/2010/main" xmlns="" val="2109007875"/>
              </p:ext>
            </p:extLst>
          </p:nvPr>
        </p:nvGraphicFramePr>
        <p:xfrm>
          <a:off x="0" y="556419"/>
          <a:ext cx="8839200" cy="574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3622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4080</Words>
  <Application>Microsoft Office PowerPoint</Application>
  <PresentationFormat>On-screen Show (4:3)</PresentationFormat>
  <Paragraphs>446</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Big Pharma, Big Solutions</vt:lpstr>
      <vt:lpstr>Disclaimer</vt:lpstr>
      <vt:lpstr>Opioid Litigation</vt:lpstr>
      <vt:lpstr>Tobacco Litigation </vt:lpstr>
      <vt:lpstr>Slide 5</vt:lpstr>
      <vt:lpstr>Annual Costs</vt:lpstr>
      <vt:lpstr>Slide 7</vt:lpstr>
      <vt:lpstr>Slide 8</vt:lpstr>
      <vt:lpstr>Timeline</vt:lpstr>
      <vt:lpstr>West Virginia v Purdue Pharma</vt:lpstr>
      <vt:lpstr>State of Oregon v Purdue Pharma</vt:lpstr>
      <vt:lpstr>Off-Label Marketing and Misbranding</vt:lpstr>
      <vt:lpstr>Misbranding</vt:lpstr>
      <vt:lpstr>Additional Settlements</vt:lpstr>
      <vt:lpstr>In Guilty Plea, OxyContin Maker to Pay $600 Million Purdue Pharma acknowledged in the court proceeding today that “with the intent to defraud or mislead,” it marketed and promoted OxyContin as a drug that was less addictive, less subject to abuse and less likely to cause other narcotic side effects than other pain medications. MAY 10, 2007 </vt:lpstr>
      <vt:lpstr>Purdue Pharma Pleads Guilty $635 million in criminal fines</vt:lpstr>
      <vt:lpstr>Current Status of Opioid Litigation</vt:lpstr>
      <vt:lpstr>In November 1998, the Attorneys General of 46 states, five U.S. territories, and the District of Columbia reached a $246 billion settlement with the five largest American tobacco companies.  </vt:lpstr>
      <vt:lpstr>Master Settlement Agreement </vt:lpstr>
      <vt:lpstr>Defendants</vt:lpstr>
      <vt:lpstr>Early Lawsuits Against the Tobacco Industry</vt:lpstr>
      <vt:lpstr>Federal Compromise 1965</vt:lpstr>
      <vt:lpstr>Slide 23</vt:lpstr>
      <vt:lpstr>Federal Compromise 1965</vt:lpstr>
      <vt:lpstr>Federal Compromise 1970</vt:lpstr>
      <vt:lpstr>LLL</vt:lpstr>
      <vt:lpstr>Slide 27</vt:lpstr>
      <vt:lpstr>Later Wave of Litigation</vt:lpstr>
      <vt:lpstr>New Strategy</vt:lpstr>
      <vt:lpstr>1997 (Pre) MSA</vt:lpstr>
      <vt:lpstr>MSA </vt:lpstr>
      <vt:lpstr>MSA Payment Details</vt:lpstr>
      <vt:lpstr>MSA imposed significant prohibitions and restrictions on tobacco advertising, marketing and promotional programs or activities:</vt:lpstr>
      <vt:lpstr>MSA prohibits certain practices that seek to hide negative information about smoking </vt:lpstr>
      <vt:lpstr>MSA created a tobacco prevention foundation and disbanded tobacco-industry initiatives </vt:lpstr>
      <vt:lpstr>MSA Money</vt:lpstr>
      <vt:lpstr>Securitization</vt:lpstr>
      <vt:lpstr>MSA Shortcomings</vt:lpstr>
      <vt:lpstr>Tobacco Industry Response</vt:lpstr>
      <vt:lpstr>Slide 40</vt:lpstr>
      <vt:lpstr>Slide 41</vt:lpstr>
      <vt:lpstr>On June 12, 2009, the United States Congress passed the Family Smoking Prevention and Tobacco Control Act (S. 982), granting the US Food and Drug Administration (FDA) authority regulating tobacco products.</vt:lpstr>
      <vt:lpstr>The New FDA Law 2009 </vt:lpstr>
      <vt:lpstr>Philip Morris</vt:lpstr>
      <vt:lpstr>FDA 2017</vt:lpstr>
      <vt:lpstr>MSA Legal Analysis</vt:lpstr>
      <vt:lpstr>Venue</vt:lpstr>
      <vt:lpstr>Damages</vt:lpstr>
      <vt:lpstr>“Smoking Guns” </vt:lpstr>
      <vt:lpstr>“Seven Pillars of Fraud”</vt:lpstr>
      <vt:lpstr>Other Factors</vt:lpstr>
      <vt:lpstr>Impacts of the Master Settlement Agreement on the tobacco industry  </vt:lpstr>
      <vt:lpstr>MSA</vt:lpstr>
      <vt:lpstr>MSA in Retrospect</vt:lpstr>
      <vt:lpstr>Slide 55</vt:lpstr>
      <vt:lpstr>Slide 56</vt:lpstr>
      <vt:lpstr>Opioid Litigation</vt:lpstr>
      <vt:lpstr>Multiplicity of Plaintiffs and Defendants</vt:lpstr>
      <vt:lpstr>Purdue Pharma, Teva Pharmaceuticals, Johnson &amp; Johnson, Janssen Pharmaceuticals, Endo Health Solutions, Allergan PLC, and Actavis, Inc. are among the drug companies named as defendants in opioid litigation. </vt:lpstr>
      <vt:lpstr>The major distributors of opioid painkillers are AmerisourceBergen, Cardinal Health, and McKesson Corporation. Because drugs like oxycodone and hydrocodone are controlled substances, licensing regulations impose duties on distributors to provide effective controls and procedures to prevent theft and diversion of opioids. </vt:lpstr>
      <vt:lpstr>Claims</vt:lpstr>
      <vt:lpstr>“Non tort based claims”</vt:lpstr>
      <vt:lpstr>Diversion Theory</vt:lpstr>
      <vt:lpstr>Defenses Preemption</vt:lpstr>
      <vt:lpstr>Legal</vt:lpstr>
      <vt:lpstr>Damages</vt:lpstr>
      <vt:lpstr>Media</vt:lpstr>
      <vt:lpstr> Strategy</vt:lpstr>
      <vt:lpstr>Federal Government</vt:lpstr>
      <vt:lpstr>Federal Government</vt:lpstr>
      <vt:lpstr>“Regulation by Litigation” </vt:lpstr>
      <vt:lpstr>Kentucky AG and Endo Pharma</vt:lpstr>
      <vt:lpstr>First Wave of Opioid Litigation</vt:lpstr>
      <vt:lpstr>Second Wave of Opioid Litigation</vt:lpstr>
      <vt:lpstr>Legal Claims</vt:lpstr>
      <vt:lpstr>Legal Claims</vt:lpstr>
      <vt:lpstr>Alleged Misconduct</vt:lpstr>
      <vt:lpstr>Advocacy Funding</vt:lpstr>
      <vt:lpstr>Federal Regulatory Landscape</vt:lpstr>
      <vt:lpstr>Slide 80</vt:lpstr>
      <vt:lpstr>Slide 81</vt:lpstr>
      <vt:lpstr>US Opioid Rx 2013-2015</vt:lpstr>
      <vt:lpstr>Opioid Epidemic</vt:lpstr>
      <vt:lpstr>Multidistrict Litigation (MDL)</vt:lpstr>
      <vt:lpstr>Litigation Goals</vt:lpstr>
      <vt:lpstr>Reimbursement</vt:lpstr>
      <vt:lpstr>Litigation Goals</vt:lpstr>
      <vt:lpstr>Projections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Palladini</dc:creator>
  <cp:lastModifiedBy>Mike Palladini</cp:lastModifiedBy>
  <cp:revision>184</cp:revision>
  <cp:lastPrinted>2018-04-19T02:10:51Z</cp:lastPrinted>
  <dcterms:created xsi:type="dcterms:W3CDTF">2018-02-28T17:15:31Z</dcterms:created>
  <dcterms:modified xsi:type="dcterms:W3CDTF">2007-10-25T06:34:21Z</dcterms:modified>
</cp:coreProperties>
</file>