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77" r:id="rId4"/>
    <p:sldId id="258" r:id="rId5"/>
    <p:sldId id="259" r:id="rId6"/>
    <p:sldId id="260" r:id="rId7"/>
    <p:sldId id="262" r:id="rId8"/>
    <p:sldId id="265" r:id="rId9"/>
    <p:sldId id="266" r:id="rId10"/>
    <p:sldId id="263" r:id="rId11"/>
    <p:sldId id="261" r:id="rId12"/>
    <p:sldId id="264" r:id="rId13"/>
    <p:sldId id="267" r:id="rId14"/>
    <p:sldId id="268" r:id="rId15"/>
    <p:sldId id="269" r:id="rId16"/>
    <p:sldId id="270" r:id="rId17"/>
    <p:sldId id="271" r:id="rId18"/>
    <p:sldId id="272" r:id="rId19"/>
    <p:sldId id="273" r:id="rId20"/>
    <p:sldId id="278" r:id="rId21"/>
    <p:sldId id="279" r:id="rId22"/>
    <p:sldId id="274" r:id="rId23"/>
    <p:sldId id="275" r:id="rId24"/>
    <p:sldId id="276" r:id="rId25"/>
    <p:sldId id="280" r:id="rId26"/>
    <p:sldId id="281" r:id="rId27"/>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280" autoAdjust="0"/>
  </p:normalViewPr>
  <p:slideViewPr>
    <p:cSldViewPr snapToGrid="0">
      <p:cViewPr varScale="1">
        <p:scale>
          <a:sx n="68" d="100"/>
          <a:sy n="68" d="100"/>
        </p:scale>
        <p:origin x="816" y="72"/>
      </p:cViewPr>
      <p:guideLst/>
    </p:cSldViewPr>
  </p:slideViewPr>
  <p:outlineViewPr>
    <p:cViewPr>
      <p:scale>
        <a:sx n="33" d="100"/>
        <a:sy n="33" d="100"/>
      </p:scale>
      <p:origin x="0" y="-1884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5097881F-02A5-4C25-B0F9-EA7ED811D7E6}" type="datetimeFigureOut">
              <a:rPr lang="en-US" smtClean="0"/>
              <a:t>4/22/2018</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63EB6CBB-80BE-4DB2-8500-2391142C49EB}" type="slidenum">
              <a:rPr lang="en-US" smtClean="0"/>
              <a:t>‹#›</a:t>
            </a:fld>
            <a:endParaRPr lang="en-US"/>
          </a:p>
        </p:txBody>
      </p:sp>
    </p:spTree>
    <p:extLst>
      <p:ext uri="{BB962C8B-B14F-4D97-AF65-F5344CB8AC3E}">
        <p14:creationId xmlns:p14="http://schemas.microsoft.com/office/powerpoint/2010/main" val="4171189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FD1D0CA-D8A0-4542-859A-1FD2D3FC5E89}" type="datetimeFigureOut">
              <a:rPr lang="en-US" smtClean="0"/>
              <a:t>4/22/2018</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4ADBBAF-4AC2-4670-9EFB-C3318E77953D}" type="slidenum">
              <a:rPr lang="en-US" smtClean="0"/>
              <a:t>‹#›</a:t>
            </a:fld>
            <a:endParaRPr lang="en-US"/>
          </a:p>
        </p:txBody>
      </p:sp>
    </p:spTree>
    <p:extLst>
      <p:ext uri="{BB962C8B-B14F-4D97-AF65-F5344CB8AC3E}">
        <p14:creationId xmlns:p14="http://schemas.microsoft.com/office/powerpoint/2010/main" val="9119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However, clients of the best therapists in the sample improved at a rate at least 50 percent higher and dropped out at a rate at least 50 percent lower than those assigned to the average clinicians in the sample.</a:t>
            </a:r>
            <a:endParaRPr lang="en-US" dirty="0"/>
          </a:p>
        </p:txBody>
      </p:sp>
      <p:sp>
        <p:nvSpPr>
          <p:cNvPr id="4" name="Slide Number Placeholder 3"/>
          <p:cNvSpPr>
            <a:spLocks noGrp="1"/>
          </p:cNvSpPr>
          <p:nvPr>
            <p:ph type="sldNum" sz="quarter" idx="10"/>
          </p:nvPr>
        </p:nvSpPr>
        <p:spPr/>
        <p:txBody>
          <a:bodyPr/>
          <a:lstStyle/>
          <a:p>
            <a:fld id="{D4ADBBAF-4AC2-4670-9EFB-C3318E77953D}" type="slidenum">
              <a:rPr lang="en-US" smtClean="0"/>
              <a:t>20</a:t>
            </a:fld>
            <a:endParaRPr lang="en-US"/>
          </a:p>
        </p:txBody>
      </p:sp>
    </p:spTree>
    <p:extLst>
      <p:ext uri="{BB962C8B-B14F-4D97-AF65-F5344CB8AC3E}">
        <p14:creationId xmlns:p14="http://schemas.microsoft.com/office/powerpoint/2010/main" val="408798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AC03D1-5091-4E4C-95A6-5057D5FF9AD2}"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289364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C03D1-5091-4E4C-95A6-5057D5FF9AD2}"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261445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C03D1-5091-4E4C-95A6-5057D5FF9AD2}"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117676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C03D1-5091-4E4C-95A6-5057D5FF9AD2}"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100456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AC03D1-5091-4E4C-95A6-5057D5FF9AD2}" type="datetimeFigureOut">
              <a:rPr lang="en-US" smtClean="0"/>
              <a:t>4/22/2018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314944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AC03D1-5091-4E4C-95A6-5057D5FF9AD2}"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16982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AC03D1-5091-4E4C-95A6-5057D5FF9AD2}" type="datetimeFigureOut">
              <a:rPr lang="en-US" smtClean="0"/>
              <a:t>4/22/2018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209149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AC03D1-5091-4E4C-95A6-5057D5FF9AD2}" type="datetimeFigureOut">
              <a:rPr lang="en-US" smtClean="0"/>
              <a:t>4/22/2018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58656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C03D1-5091-4E4C-95A6-5057D5FF9AD2}" type="datetimeFigureOut">
              <a:rPr lang="en-US" smtClean="0"/>
              <a:t>4/22/2018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13881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AC03D1-5091-4E4C-95A6-5057D5FF9AD2}"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10117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AC03D1-5091-4E4C-95A6-5057D5FF9AD2}" type="datetimeFigureOut">
              <a:rPr lang="en-US" smtClean="0"/>
              <a:t>4/22/2018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BB1E8-CAB9-427F-8F17-9E9B9BE033CC}" type="slidenum">
              <a:rPr lang="en-US" smtClean="0"/>
              <a:t>‹#›</a:t>
            </a:fld>
            <a:endParaRPr lang="en-US"/>
          </a:p>
        </p:txBody>
      </p:sp>
    </p:spTree>
    <p:extLst>
      <p:ext uri="{BB962C8B-B14F-4D97-AF65-F5344CB8AC3E}">
        <p14:creationId xmlns:p14="http://schemas.microsoft.com/office/powerpoint/2010/main" val="340410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C03D1-5091-4E4C-95A6-5057D5FF9AD2}" type="datetimeFigureOut">
              <a:rPr lang="en-US" smtClean="0"/>
              <a:t>4/22/2018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BB1E8-CAB9-427F-8F17-9E9B9BE033CC}" type="slidenum">
              <a:rPr lang="en-US" smtClean="0"/>
              <a:t>‹#›</a:t>
            </a:fld>
            <a:endParaRPr lang="en-US"/>
          </a:p>
        </p:txBody>
      </p:sp>
    </p:spTree>
    <p:extLst>
      <p:ext uri="{BB962C8B-B14F-4D97-AF65-F5344CB8AC3E}">
        <p14:creationId xmlns:p14="http://schemas.microsoft.com/office/powerpoint/2010/main" val="50391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eboptometry.unsw.edu.au/content/medical-optometry/step-2-acquire/practitioners-students-teachers/step-2-acquire" TargetMode="External"/><Relationship Id="rId2" Type="http://schemas.openxmlformats.org/officeDocument/2006/relationships/hyperlink" Target="http://www.eboptometry.unsw.edu.au/content/optometry/step-1-ask/practitioners-students-teachers/step-1-ask" TargetMode="External"/><Relationship Id="rId1" Type="http://schemas.openxmlformats.org/officeDocument/2006/relationships/slideLayout" Target="../slideLayouts/slideLayout2.xml"/><Relationship Id="rId4" Type="http://schemas.openxmlformats.org/officeDocument/2006/relationships/hyperlink" Target="http://www.eboptometry.unsw.edu.au/content/optometry/step-3-appraise/practitioners-students-teachers/step-3-apprai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eboptometry.unsw.edu.au/content/optometry/step-5-audit/practitioners-students-teachers/step-5-audit" TargetMode="External"/><Relationship Id="rId2" Type="http://schemas.openxmlformats.org/officeDocument/2006/relationships/hyperlink" Target="http://www.eboptometry.unsw.edu.au/content/optometry/step-4-apply/practitioners-students-teachers/step-4-appl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BJq6jw3zsB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pr.org/sections/health-shots/2016/06/10/480663056/investors-see-big-opportunities-in-opioid-addiction-treatmen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doctoroz.com/episode/caught-undercover-biggest-lies-and-scams-exposed-shady-rehab-centers-stealing-money-an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drmartha@empowerthemin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Is EBP Really </a:t>
            </a:r>
            <a:r>
              <a:rPr lang="en-US" b="1"/>
              <a:t>Improving Practice?</a:t>
            </a:r>
            <a:r>
              <a:rPr lang="en-US" b="1" dirty="0"/>
              <a:t> </a:t>
            </a:r>
            <a:r>
              <a:rPr lang="en-US" dirty="0"/>
              <a:t> </a:t>
            </a:r>
          </a:p>
        </p:txBody>
      </p:sp>
      <p:sp>
        <p:nvSpPr>
          <p:cNvPr id="3" name="Subtitle 2"/>
          <p:cNvSpPr>
            <a:spLocks noGrp="1"/>
          </p:cNvSpPr>
          <p:nvPr>
            <p:ph type="subTitle" idx="1"/>
          </p:nvPr>
        </p:nvSpPr>
        <p:spPr/>
        <p:txBody>
          <a:bodyPr/>
          <a:lstStyle/>
          <a:p>
            <a:r>
              <a:rPr lang="en-US" dirty="0"/>
              <a:t>Dr. Martha Thompson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750" y="4143375"/>
            <a:ext cx="1206500" cy="1206500"/>
          </a:xfrm>
          <a:prstGeom prst="rect">
            <a:avLst/>
          </a:prstGeom>
        </p:spPr>
      </p:pic>
    </p:spTree>
    <p:extLst>
      <p:ext uri="{BB962C8B-B14F-4D97-AF65-F5344CB8AC3E}">
        <p14:creationId xmlns:p14="http://schemas.microsoft.com/office/powerpoint/2010/main" val="424287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7738" y="133096"/>
            <a:ext cx="9157253" cy="6330940"/>
          </a:xfrm>
          <a:prstGeom prst="rect">
            <a:avLst/>
          </a:prstGeom>
        </p:spPr>
      </p:pic>
      <p:sp>
        <p:nvSpPr>
          <p:cNvPr id="5" name="Rectangle 4"/>
          <p:cNvSpPr/>
          <p:nvPr/>
        </p:nvSpPr>
        <p:spPr>
          <a:xfrm>
            <a:off x="556592" y="6488668"/>
            <a:ext cx="11330609" cy="369332"/>
          </a:xfrm>
          <a:prstGeom prst="rect">
            <a:avLst/>
          </a:prstGeom>
        </p:spPr>
        <p:txBody>
          <a:bodyPr wrap="square">
            <a:spAutoFit/>
          </a:bodyPr>
          <a:lstStyle/>
          <a:p>
            <a:r>
              <a:rPr lang="en-US" dirty="0"/>
              <a:t>Satterfield et al (2009) Toward a Transdisciplinary Model of Evidence-based Practice. Millbank Quarterly 87(2): 368-390. </a:t>
            </a:r>
          </a:p>
        </p:txBody>
      </p:sp>
    </p:spTree>
    <p:extLst>
      <p:ext uri="{BB962C8B-B14F-4D97-AF65-F5344CB8AC3E}">
        <p14:creationId xmlns:p14="http://schemas.microsoft.com/office/powerpoint/2010/main" val="352091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we doing now</a:t>
            </a:r>
          </a:p>
        </p:txBody>
      </p:sp>
      <p:sp>
        <p:nvSpPr>
          <p:cNvPr id="3" name="Content Placeholder 2"/>
          <p:cNvSpPr>
            <a:spLocks noGrp="1"/>
          </p:cNvSpPr>
          <p:nvPr>
            <p:ph idx="1"/>
          </p:nvPr>
        </p:nvSpPr>
        <p:spPr/>
        <p:txBody>
          <a:bodyPr/>
          <a:lstStyle/>
          <a:p>
            <a:r>
              <a:rPr lang="en-US" dirty="0"/>
              <a:t>The formalized concept was embraced by many, but also elicited some criticisms, including that evidence-based medicine relies too heavily on research. </a:t>
            </a:r>
          </a:p>
          <a:p>
            <a:r>
              <a:rPr lang="en-US" dirty="0"/>
              <a:t>It was still being described by some as a “new approach” almost twenty years later (</a:t>
            </a:r>
            <a:r>
              <a:rPr lang="en-US" dirty="0" err="1"/>
              <a:t>Selvaraj</a:t>
            </a:r>
            <a:r>
              <a:rPr lang="en-US" dirty="0"/>
              <a:t> et al, 2010), suggesting that it has taken some time to become integrated into the medical profession worldwide.</a:t>
            </a:r>
          </a:p>
          <a:p>
            <a:endParaRPr lang="en-US" dirty="0"/>
          </a:p>
          <a:p>
            <a:r>
              <a:rPr lang="en-US" dirty="0"/>
              <a:t>It’s 2017…..where are we now?</a:t>
            </a:r>
          </a:p>
        </p:txBody>
      </p:sp>
    </p:spTree>
    <p:extLst>
      <p:ext uri="{BB962C8B-B14F-4D97-AF65-F5344CB8AC3E}">
        <p14:creationId xmlns:p14="http://schemas.microsoft.com/office/powerpoint/2010/main" val="288914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EBP (does this help us do better therapy)</a:t>
            </a:r>
          </a:p>
        </p:txBody>
      </p:sp>
      <p:pic>
        <p:nvPicPr>
          <p:cNvPr id="5" name="Picture 4"/>
          <p:cNvPicPr>
            <a:picLocks noChangeAspect="1"/>
          </p:cNvPicPr>
          <p:nvPr/>
        </p:nvPicPr>
        <p:blipFill>
          <a:blip r:embed="rId2"/>
          <a:stretch>
            <a:fillRect/>
          </a:stretch>
        </p:blipFill>
        <p:spPr>
          <a:xfrm>
            <a:off x="737152" y="1690688"/>
            <a:ext cx="2209800" cy="1819275"/>
          </a:xfrm>
          <a:prstGeom prst="rect">
            <a:avLst/>
          </a:prstGeom>
        </p:spPr>
      </p:pic>
      <p:pic>
        <p:nvPicPr>
          <p:cNvPr id="6" name="Picture 5"/>
          <p:cNvPicPr>
            <a:picLocks noChangeAspect="1"/>
          </p:cNvPicPr>
          <p:nvPr/>
        </p:nvPicPr>
        <p:blipFill>
          <a:blip r:embed="rId3"/>
          <a:stretch>
            <a:fillRect/>
          </a:stretch>
        </p:blipFill>
        <p:spPr>
          <a:xfrm>
            <a:off x="1037539" y="3509963"/>
            <a:ext cx="1442688" cy="2088667"/>
          </a:xfrm>
          <a:prstGeom prst="rect">
            <a:avLst/>
          </a:prstGeom>
        </p:spPr>
      </p:pic>
      <p:pic>
        <p:nvPicPr>
          <p:cNvPr id="7" name="Picture 6"/>
          <p:cNvPicPr>
            <a:picLocks noChangeAspect="1"/>
          </p:cNvPicPr>
          <p:nvPr/>
        </p:nvPicPr>
        <p:blipFill>
          <a:blip r:embed="rId4"/>
          <a:stretch>
            <a:fillRect/>
          </a:stretch>
        </p:blipFill>
        <p:spPr>
          <a:xfrm>
            <a:off x="3137263" y="3509963"/>
            <a:ext cx="1316295" cy="2088667"/>
          </a:xfrm>
          <a:prstGeom prst="rect">
            <a:avLst/>
          </a:prstGeom>
        </p:spPr>
      </p:pic>
      <p:pic>
        <p:nvPicPr>
          <p:cNvPr id="9" name="Content Placeholder 8"/>
          <p:cNvPicPr>
            <a:picLocks noGrp="1" noChangeAspect="1"/>
          </p:cNvPicPr>
          <p:nvPr>
            <p:ph idx="1"/>
          </p:nvPr>
        </p:nvPicPr>
        <p:blipFill>
          <a:blip r:embed="rId5"/>
          <a:stretch>
            <a:fillRect/>
          </a:stretch>
        </p:blipFill>
        <p:spPr>
          <a:xfrm>
            <a:off x="5108879" y="3509964"/>
            <a:ext cx="1441835" cy="2098192"/>
          </a:xfrm>
          <a:prstGeom prst="rect">
            <a:avLst/>
          </a:prstGeom>
        </p:spPr>
      </p:pic>
      <p:pic>
        <p:nvPicPr>
          <p:cNvPr id="10" name="Picture 9"/>
          <p:cNvPicPr>
            <a:picLocks noChangeAspect="1"/>
          </p:cNvPicPr>
          <p:nvPr/>
        </p:nvPicPr>
        <p:blipFill>
          <a:blip r:embed="rId6"/>
          <a:stretch>
            <a:fillRect/>
          </a:stretch>
        </p:blipFill>
        <p:spPr>
          <a:xfrm>
            <a:off x="7465770" y="3509964"/>
            <a:ext cx="1270312" cy="2102954"/>
          </a:xfrm>
          <a:prstGeom prst="rect">
            <a:avLst/>
          </a:prstGeom>
        </p:spPr>
      </p:pic>
      <p:pic>
        <p:nvPicPr>
          <p:cNvPr id="11" name="Picture 10"/>
          <p:cNvPicPr>
            <a:picLocks noChangeAspect="1"/>
          </p:cNvPicPr>
          <p:nvPr/>
        </p:nvPicPr>
        <p:blipFill>
          <a:blip r:embed="rId7"/>
          <a:stretch>
            <a:fillRect/>
          </a:stretch>
        </p:blipFill>
        <p:spPr>
          <a:xfrm>
            <a:off x="9651138" y="3563508"/>
            <a:ext cx="1356035" cy="2044647"/>
          </a:xfrm>
          <a:prstGeom prst="rect">
            <a:avLst/>
          </a:prstGeom>
        </p:spPr>
      </p:pic>
    </p:spTree>
    <p:extLst>
      <p:ext uri="{BB962C8B-B14F-4D97-AF65-F5344CB8AC3E}">
        <p14:creationId xmlns:p14="http://schemas.microsoft.com/office/powerpoint/2010/main" val="236587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4475"/>
          </a:xfrm>
        </p:spPr>
        <p:txBody>
          <a:bodyPr>
            <a:normAutofit fontScale="90000"/>
          </a:bodyPr>
          <a:lstStyle/>
          <a:p>
            <a:r>
              <a:rPr lang="en-US" dirty="0"/>
              <a:t> </a:t>
            </a:r>
          </a:p>
        </p:txBody>
      </p:sp>
      <p:sp>
        <p:nvSpPr>
          <p:cNvPr id="3" name="Content Placeholder 2"/>
          <p:cNvSpPr>
            <a:spLocks noGrp="1"/>
          </p:cNvSpPr>
          <p:nvPr>
            <p:ph idx="1"/>
          </p:nvPr>
        </p:nvSpPr>
        <p:spPr>
          <a:xfrm>
            <a:off x="838200" y="821635"/>
            <a:ext cx="10515600" cy="5355328"/>
          </a:xfrm>
        </p:spPr>
        <p:txBody>
          <a:bodyPr/>
          <a:lstStyle/>
          <a:p>
            <a:r>
              <a:rPr lang="en-US" b="1" i="1" u="sng" dirty="0">
                <a:hlinkClick r:id="rId2"/>
              </a:rPr>
              <a:t>Ask</a:t>
            </a:r>
            <a:r>
              <a:rPr lang="en-US" b="1" u="sng" dirty="0">
                <a:hlinkClick r:id="rId2"/>
              </a:rPr>
              <a:t>: </a:t>
            </a:r>
            <a:r>
              <a:rPr lang="en-US" dirty="0"/>
              <a:t>Formulate a question that encompasses the clinical scenario, and for which evidence can be found by searching the literature. To facilitate the search process, the question should include terms that can be used in the literature search.</a:t>
            </a:r>
          </a:p>
          <a:p>
            <a:endParaRPr lang="en-US" dirty="0"/>
          </a:p>
          <a:p>
            <a:r>
              <a:rPr lang="en-US" b="1" i="1" u="sng" dirty="0">
                <a:hlinkClick r:id="rId3"/>
              </a:rPr>
              <a:t>Acquire</a:t>
            </a:r>
            <a:r>
              <a:rPr lang="en-US" b="1" u="sng" dirty="0">
                <a:hlinkClick r:id="rId3"/>
              </a:rPr>
              <a:t>:</a:t>
            </a:r>
            <a:r>
              <a:rPr lang="en-US" dirty="0"/>
              <a:t> Search the peer-reviewed literature for research evidence relevant to the clinical question.</a:t>
            </a:r>
          </a:p>
          <a:p>
            <a:endParaRPr lang="en-US" dirty="0"/>
          </a:p>
          <a:p>
            <a:r>
              <a:rPr lang="en-US" b="1" i="1" dirty="0">
                <a:hlinkClick r:id="rId4"/>
              </a:rPr>
              <a:t>Appraise</a:t>
            </a:r>
            <a:r>
              <a:rPr lang="en-US" b="1" dirty="0">
                <a:hlinkClick r:id="rId4"/>
              </a:rPr>
              <a:t>: </a:t>
            </a:r>
            <a:r>
              <a:rPr lang="en-US" dirty="0"/>
              <a:t>Evaluate the relevant research evidence, to find the highest quality (most reliable, or valid) evidence available relevant to this question.</a:t>
            </a:r>
          </a:p>
        </p:txBody>
      </p:sp>
    </p:spTree>
    <p:extLst>
      <p:ext uri="{BB962C8B-B14F-4D97-AF65-F5344CB8AC3E}">
        <p14:creationId xmlns:p14="http://schemas.microsoft.com/office/powerpoint/2010/main" val="346127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04718"/>
          </a:xfrm>
        </p:spPr>
        <p:txBody>
          <a:bodyPr>
            <a:normAutofit fontScale="90000"/>
          </a:bodyPr>
          <a:lstStyle/>
          <a:p>
            <a:r>
              <a:rPr lang="en-US" dirty="0"/>
              <a:t> </a:t>
            </a:r>
          </a:p>
        </p:txBody>
      </p:sp>
      <p:sp>
        <p:nvSpPr>
          <p:cNvPr id="3" name="Content Placeholder 2"/>
          <p:cNvSpPr>
            <a:spLocks noGrp="1"/>
          </p:cNvSpPr>
          <p:nvPr>
            <p:ph idx="1"/>
          </p:nvPr>
        </p:nvSpPr>
        <p:spPr>
          <a:xfrm>
            <a:off x="838200" y="569844"/>
            <a:ext cx="10515600" cy="5607119"/>
          </a:xfrm>
        </p:spPr>
        <p:txBody>
          <a:bodyPr/>
          <a:lstStyle/>
          <a:p>
            <a:r>
              <a:rPr lang="en-US" b="1" i="1" dirty="0">
                <a:hlinkClick r:id="rId2"/>
              </a:rPr>
              <a:t>Apply</a:t>
            </a:r>
            <a:r>
              <a:rPr lang="en-US" b="1" dirty="0">
                <a:hlinkClick r:id="rId2"/>
              </a:rPr>
              <a:t>:</a:t>
            </a:r>
            <a:r>
              <a:rPr lang="en-US" dirty="0"/>
              <a:t> Use the highest quality research evidence in combination with clinical expertise and the patient’s preferences, within the context of the practice environment, to make a clinical decision (e.g. a strategy for treatment, diagnosis or management).</a:t>
            </a:r>
          </a:p>
          <a:p>
            <a:endParaRPr lang="en-US" dirty="0"/>
          </a:p>
          <a:p>
            <a:r>
              <a:rPr lang="en-US" b="1" i="1" u="sng" dirty="0">
                <a:hlinkClick r:id="rId3"/>
              </a:rPr>
              <a:t>Audit</a:t>
            </a:r>
            <a:r>
              <a:rPr lang="en-US" b="1" u="sng" dirty="0">
                <a:hlinkClick r:id="rId3"/>
              </a:rPr>
              <a:t>: </a:t>
            </a:r>
            <a:r>
              <a:rPr lang="en-US" dirty="0"/>
              <a:t>A regular assessment of the extent to which clinical decisions in the practice were based on the best available research evidence.</a:t>
            </a:r>
          </a:p>
          <a:p>
            <a:endParaRPr lang="en-US" dirty="0"/>
          </a:p>
          <a:p>
            <a:endParaRPr lang="en-US" dirty="0"/>
          </a:p>
          <a:p>
            <a:pPr marL="0" indent="0">
              <a:buNone/>
            </a:pPr>
            <a:r>
              <a:rPr lang="en-US" dirty="0"/>
              <a:t> </a:t>
            </a:r>
          </a:p>
          <a:p>
            <a:r>
              <a:rPr lang="en-US" dirty="0"/>
              <a:t>How do you apply these steps? </a:t>
            </a:r>
          </a:p>
          <a:p>
            <a:r>
              <a:rPr lang="en-US" dirty="0"/>
              <a:t>Where is there room for improvement?</a:t>
            </a:r>
          </a:p>
        </p:txBody>
      </p:sp>
    </p:spTree>
    <p:extLst>
      <p:ext uri="{BB962C8B-B14F-4D97-AF65-F5344CB8AC3E}">
        <p14:creationId xmlns:p14="http://schemas.microsoft.com/office/powerpoint/2010/main" val="113995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EBP for DA treatment </a:t>
            </a:r>
          </a:p>
        </p:txBody>
      </p:sp>
      <p:sp>
        <p:nvSpPr>
          <p:cNvPr id="3" name="Content Placeholder 2"/>
          <p:cNvSpPr>
            <a:spLocks noGrp="1"/>
          </p:cNvSpPr>
          <p:nvPr>
            <p:ph idx="1"/>
          </p:nvPr>
        </p:nvSpPr>
        <p:spPr>
          <a:xfrm>
            <a:off x="838200" y="1497496"/>
            <a:ext cx="10515600" cy="4903304"/>
          </a:xfrm>
        </p:spPr>
        <p:txBody>
          <a:bodyPr>
            <a:normAutofit fontScale="92500" lnSpcReduction="20000"/>
          </a:bodyPr>
          <a:lstStyle/>
          <a:p>
            <a:r>
              <a:rPr lang="en-US" dirty="0"/>
              <a:t>Behavior therapy and CBT </a:t>
            </a:r>
          </a:p>
          <a:p>
            <a:pPr lvl="1"/>
            <a:r>
              <a:rPr lang="en-US" dirty="0"/>
              <a:t>Modest to strong research support </a:t>
            </a:r>
          </a:p>
          <a:p>
            <a:pPr marL="457200" lvl="1" indent="0">
              <a:buNone/>
            </a:pPr>
            <a:endParaRPr lang="en-US" dirty="0"/>
          </a:p>
          <a:p>
            <a:r>
              <a:rPr lang="en-US" dirty="0"/>
              <a:t>Mindfulness based cognitive therapy </a:t>
            </a:r>
          </a:p>
          <a:p>
            <a:pPr lvl="1"/>
            <a:r>
              <a:rPr lang="en-US" dirty="0"/>
              <a:t>Strong research support </a:t>
            </a:r>
          </a:p>
          <a:p>
            <a:pPr marL="457200" lvl="1" indent="0">
              <a:buNone/>
            </a:pPr>
            <a:endParaRPr lang="en-US" dirty="0"/>
          </a:p>
          <a:p>
            <a:r>
              <a:rPr lang="en-US" dirty="0"/>
              <a:t>Acceptance and commitment therapy </a:t>
            </a:r>
          </a:p>
          <a:p>
            <a:pPr lvl="1"/>
            <a:r>
              <a:rPr lang="en-US" dirty="0"/>
              <a:t>Modest to strong research support </a:t>
            </a:r>
          </a:p>
          <a:p>
            <a:pPr marL="457200" lvl="1" indent="0">
              <a:buNone/>
            </a:pPr>
            <a:endParaRPr lang="en-US" dirty="0"/>
          </a:p>
          <a:p>
            <a:r>
              <a:rPr lang="en-US" dirty="0"/>
              <a:t>Dialectical behavioral therapy</a:t>
            </a:r>
          </a:p>
          <a:p>
            <a:pPr lvl="1"/>
            <a:r>
              <a:rPr lang="en-US" dirty="0"/>
              <a:t>Strong research support </a:t>
            </a:r>
          </a:p>
          <a:p>
            <a:pPr marL="457200" lvl="1" indent="0">
              <a:buNone/>
            </a:pPr>
            <a:endParaRPr lang="en-US" dirty="0"/>
          </a:p>
          <a:p>
            <a:r>
              <a:rPr lang="en-US" dirty="0"/>
              <a:t>Motivational Interviewing  </a:t>
            </a:r>
          </a:p>
          <a:p>
            <a:pPr lvl="1"/>
            <a:r>
              <a:rPr lang="en-US" dirty="0"/>
              <a:t>Strong research support </a:t>
            </a:r>
          </a:p>
        </p:txBody>
      </p:sp>
      <p:pic>
        <p:nvPicPr>
          <p:cNvPr id="4" name="Picture 3"/>
          <p:cNvPicPr>
            <a:picLocks noChangeAspect="1"/>
          </p:cNvPicPr>
          <p:nvPr/>
        </p:nvPicPr>
        <p:blipFill>
          <a:blip r:embed="rId2"/>
          <a:stretch>
            <a:fillRect/>
          </a:stretch>
        </p:blipFill>
        <p:spPr>
          <a:xfrm>
            <a:off x="7782339" y="1825625"/>
            <a:ext cx="1441174" cy="4377566"/>
          </a:xfrm>
          <a:prstGeom prst="rect">
            <a:avLst/>
          </a:prstGeom>
        </p:spPr>
      </p:pic>
    </p:spTree>
    <p:extLst>
      <p:ext uri="{BB962C8B-B14F-4D97-AF65-F5344CB8AC3E}">
        <p14:creationId xmlns:p14="http://schemas.microsoft.com/office/powerpoint/2010/main" val="387988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are looking for with EBP</a:t>
            </a:r>
          </a:p>
        </p:txBody>
      </p:sp>
      <p:sp>
        <p:nvSpPr>
          <p:cNvPr id="3" name="Content Placeholder 2"/>
          <p:cNvSpPr>
            <a:spLocks noGrp="1"/>
          </p:cNvSpPr>
          <p:nvPr>
            <p:ph idx="1"/>
          </p:nvPr>
        </p:nvSpPr>
        <p:spPr>
          <a:xfrm>
            <a:off x="838200" y="1825624"/>
            <a:ext cx="10515600" cy="4747453"/>
          </a:xfrm>
        </p:spPr>
        <p:txBody>
          <a:bodyPr>
            <a:normAutofit fontScale="85000" lnSpcReduction="20000"/>
          </a:bodyPr>
          <a:lstStyle/>
          <a:p>
            <a:pPr fontAlgn="ctr"/>
            <a:r>
              <a:rPr lang="en-US" b="1" dirty="0"/>
              <a:t>Diagnosis</a:t>
            </a:r>
            <a:br>
              <a:rPr lang="en-US" dirty="0"/>
            </a:br>
            <a:r>
              <a:rPr lang="en-US" dirty="0"/>
              <a:t>how to select and interpret diagnostic tests</a:t>
            </a:r>
          </a:p>
          <a:p>
            <a:pPr fontAlgn="ctr"/>
            <a:r>
              <a:rPr lang="en-US" dirty="0"/>
              <a:t>prospective, blind comparison to a gold standard or cross-sectional</a:t>
            </a:r>
          </a:p>
          <a:p>
            <a:pPr fontAlgn="ctr"/>
            <a:r>
              <a:rPr lang="en-US" b="1" dirty="0"/>
              <a:t>Therapy</a:t>
            </a:r>
            <a:br>
              <a:rPr lang="en-US" dirty="0"/>
            </a:br>
            <a:r>
              <a:rPr lang="en-US" dirty="0"/>
              <a:t>how to select treatments that do more good than harm and that are worth the efforts and costs of using them</a:t>
            </a:r>
          </a:p>
          <a:p>
            <a:pPr fontAlgn="ctr"/>
            <a:r>
              <a:rPr lang="en-US" dirty="0"/>
              <a:t>randomized controlled trial &gt; cohort study</a:t>
            </a:r>
          </a:p>
          <a:p>
            <a:pPr fontAlgn="ctr"/>
            <a:r>
              <a:rPr lang="en-US" b="1" dirty="0"/>
              <a:t>Prognosis</a:t>
            </a:r>
            <a:br>
              <a:rPr lang="en-US" dirty="0"/>
            </a:br>
            <a:r>
              <a:rPr lang="en-US" dirty="0"/>
              <a:t>how to estimate the patient’s likely clinical course over time (</a:t>
            </a:r>
            <a:r>
              <a:rPr lang="en-US" u="sng" dirty="0"/>
              <a:t>based on factors other than the intervention</a:t>
            </a:r>
            <a:r>
              <a:rPr lang="en-US" dirty="0"/>
              <a:t>) and anticipate likely complications of disease</a:t>
            </a:r>
          </a:p>
          <a:p>
            <a:pPr fontAlgn="ctr"/>
            <a:r>
              <a:rPr lang="en-US" dirty="0"/>
              <a:t>cohort study &gt; case control &gt; case series</a:t>
            </a:r>
          </a:p>
          <a:p>
            <a:pPr fontAlgn="ctr"/>
            <a:r>
              <a:rPr lang="en-US" b="1" dirty="0"/>
              <a:t>Harm/Etiology</a:t>
            </a:r>
            <a:br>
              <a:rPr lang="en-US" dirty="0"/>
            </a:br>
            <a:r>
              <a:rPr lang="en-US" dirty="0"/>
              <a:t>how to identify causes for disease (including iatrogenic forms)</a:t>
            </a:r>
          </a:p>
          <a:p>
            <a:pPr fontAlgn="ctr"/>
            <a:r>
              <a:rPr lang="en-US" dirty="0"/>
              <a:t>cohort &gt; case control &gt; case series</a:t>
            </a:r>
          </a:p>
        </p:txBody>
      </p:sp>
    </p:spTree>
    <p:extLst>
      <p:ext uri="{BB962C8B-B14F-4D97-AF65-F5344CB8AC3E}">
        <p14:creationId xmlns:p14="http://schemas.microsoft.com/office/powerpoint/2010/main" val="390543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Meta-analysis</a:t>
            </a:r>
            <a:r>
              <a:rPr lang="en-US" sz="2800" dirty="0"/>
              <a:t> will thoroughly examine a number of valid studies on a topic and mathematically combine the results using accepted statistical methodology to report the results as if it were one large study</a:t>
            </a:r>
          </a:p>
        </p:txBody>
      </p:sp>
      <p:pic>
        <p:nvPicPr>
          <p:cNvPr id="4" name="Content Placeholder 3"/>
          <p:cNvPicPr>
            <a:picLocks noGrp="1" noChangeAspect="1"/>
          </p:cNvPicPr>
          <p:nvPr>
            <p:ph idx="1"/>
          </p:nvPr>
        </p:nvPicPr>
        <p:blipFill>
          <a:blip r:embed="rId2"/>
          <a:stretch>
            <a:fillRect/>
          </a:stretch>
        </p:blipFill>
        <p:spPr>
          <a:xfrm>
            <a:off x="2756452" y="1825625"/>
            <a:ext cx="6456193" cy="4506942"/>
          </a:xfrm>
          <a:prstGeom prst="rect">
            <a:avLst/>
          </a:prstGeom>
        </p:spPr>
      </p:pic>
    </p:spTree>
    <p:extLst>
      <p:ext uri="{BB962C8B-B14F-4D97-AF65-F5344CB8AC3E}">
        <p14:creationId xmlns:p14="http://schemas.microsoft.com/office/powerpoint/2010/main" val="74644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EBP becomes mandated…</a:t>
            </a:r>
          </a:p>
        </p:txBody>
      </p:sp>
      <p:sp>
        <p:nvSpPr>
          <p:cNvPr id="3" name="Content Placeholder 2"/>
          <p:cNvSpPr>
            <a:spLocks noGrp="1"/>
          </p:cNvSpPr>
          <p:nvPr>
            <p:ph idx="1"/>
          </p:nvPr>
        </p:nvSpPr>
        <p:spPr/>
        <p:txBody>
          <a:bodyPr>
            <a:normAutofit fontScale="92500" lnSpcReduction="20000"/>
          </a:bodyPr>
          <a:lstStyle/>
          <a:p>
            <a:r>
              <a:rPr lang="en-US" dirty="0"/>
              <a:t>The purpose of EBPP is to promote effective psychological practice and enhance public health by applying empirically supported principles of psychological assessment, case formulation, therapeutic relationship, and intervention. – APA 2005</a:t>
            </a:r>
          </a:p>
          <a:p>
            <a:endParaRPr lang="en-US" dirty="0"/>
          </a:p>
          <a:p>
            <a:r>
              <a:rPr lang="en-US" dirty="0"/>
              <a:t>Is it really effective?</a:t>
            </a:r>
          </a:p>
          <a:p>
            <a:endParaRPr lang="en-US" dirty="0"/>
          </a:p>
          <a:p>
            <a:r>
              <a:rPr lang="en-US" i="1" dirty="0"/>
              <a:t>Little is known about the effectiveness of services offered by the community sector (Figure 3; </a:t>
            </a:r>
            <a:r>
              <a:rPr lang="en-US" i="1" dirty="0" err="1"/>
              <a:t>Dillenburger</a:t>
            </a:r>
            <a:r>
              <a:rPr lang="en-US" i="1" dirty="0"/>
              <a:t>, 2001; Smyth, 2001), mainly because of problems with agreement on evaluation methods, content to be evaluated, outcome measures, theoretical perspectives, heterogeneity of type of interventions, and complex political contexts (Forte, Hill, </a:t>
            </a:r>
            <a:r>
              <a:rPr lang="en-US" i="1" dirty="0" err="1"/>
              <a:t>Pazder</a:t>
            </a:r>
            <a:r>
              <a:rPr lang="en-US" i="1" dirty="0"/>
              <a:t>, &amp; </a:t>
            </a:r>
            <a:r>
              <a:rPr lang="en-US" i="1" dirty="0" err="1"/>
              <a:t>Feudtner</a:t>
            </a:r>
            <a:r>
              <a:rPr lang="en-US" i="1" dirty="0"/>
              <a:t>, 2004; Lavoie, 1990). </a:t>
            </a:r>
          </a:p>
          <a:p>
            <a:pPr marL="0" indent="0">
              <a:buNone/>
            </a:pPr>
            <a:endParaRPr lang="en-US" dirty="0"/>
          </a:p>
        </p:txBody>
      </p:sp>
    </p:spTree>
    <p:extLst>
      <p:ext uri="{BB962C8B-B14F-4D97-AF65-F5344CB8AC3E}">
        <p14:creationId xmlns:p14="http://schemas.microsoft.com/office/powerpoint/2010/main" val="12832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us effective?</a:t>
            </a:r>
          </a:p>
        </p:txBody>
      </p:sp>
      <p:sp>
        <p:nvSpPr>
          <p:cNvPr id="3" name="Content Placeholder 2"/>
          <p:cNvSpPr>
            <a:spLocks noGrp="1"/>
          </p:cNvSpPr>
          <p:nvPr>
            <p:ph idx="1"/>
          </p:nvPr>
        </p:nvSpPr>
        <p:spPr/>
        <p:txBody>
          <a:bodyPr/>
          <a:lstStyle/>
          <a:p>
            <a:r>
              <a:rPr lang="en-US" dirty="0" err="1">
                <a:hlinkClick r:id="rId2"/>
              </a:rPr>
              <a:t>Supershrinks</a:t>
            </a:r>
            <a:endParaRPr lang="en-US" dirty="0"/>
          </a:p>
          <a:p>
            <a:pPr marL="0" indent="0">
              <a:buNone/>
            </a:pPr>
            <a:endParaRPr lang="en-US" dirty="0"/>
          </a:p>
          <a:p>
            <a:r>
              <a:rPr lang="en-US" b="1" i="1" dirty="0"/>
              <a:t>Clients of the best therapists</a:t>
            </a:r>
            <a:r>
              <a:rPr lang="en-US" i="1" dirty="0"/>
              <a:t> improve at a rate at least 50 percent higher and drop out at a rate at least 50 percent lower than those of average clinicians</a:t>
            </a:r>
          </a:p>
          <a:p>
            <a:pPr marL="0" indent="0">
              <a:buNone/>
            </a:pPr>
            <a:endParaRPr lang="en-US" i="1" dirty="0"/>
          </a:p>
          <a:p>
            <a:r>
              <a:rPr lang="en-US" b="1" i="1" dirty="0"/>
              <a:t>Who</a:t>
            </a:r>
            <a:r>
              <a:rPr lang="en-US" i="1" dirty="0"/>
              <a:t> provides the therapy is a much more important determinant of success than what treatment approach is provided</a:t>
            </a:r>
            <a:r>
              <a:rPr lang="en-US" dirty="0"/>
              <a:t>.</a:t>
            </a:r>
          </a:p>
          <a:p>
            <a:endParaRPr lang="en-US" dirty="0"/>
          </a:p>
        </p:txBody>
      </p:sp>
    </p:spTree>
    <p:extLst>
      <p:ext uri="{BB962C8B-B14F-4D97-AF65-F5344CB8AC3E}">
        <p14:creationId xmlns:p14="http://schemas.microsoft.com/office/powerpoint/2010/main" val="231100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for the day</a:t>
            </a:r>
          </a:p>
        </p:txBody>
      </p:sp>
      <p:sp>
        <p:nvSpPr>
          <p:cNvPr id="3" name="Content Placeholder 2"/>
          <p:cNvSpPr>
            <a:spLocks noGrp="1"/>
          </p:cNvSpPr>
          <p:nvPr>
            <p:ph idx="1"/>
          </p:nvPr>
        </p:nvSpPr>
        <p:spPr/>
        <p:txBody>
          <a:bodyPr/>
          <a:lstStyle/>
          <a:p>
            <a:pPr lvl="0" fontAlgn="base">
              <a:lnSpc>
                <a:spcPct val="150000"/>
              </a:lnSpc>
            </a:pPr>
            <a:r>
              <a:rPr lang="en-US" dirty="0"/>
              <a:t>Discuss three pros and cons of Evidence Based Practices</a:t>
            </a:r>
          </a:p>
          <a:p>
            <a:pPr lvl="0" fontAlgn="base">
              <a:lnSpc>
                <a:spcPct val="150000"/>
              </a:lnSpc>
            </a:pPr>
            <a:r>
              <a:rPr lang="en-US" dirty="0"/>
              <a:t>Identify several challenges of privatized health care and treatment</a:t>
            </a:r>
          </a:p>
          <a:p>
            <a:pPr lvl="0" fontAlgn="base">
              <a:lnSpc>
                <a:spcPct val="150000"/>
              </a:lnSpc>
            </a:pPr>
            <a:r>
              <a:rPr lang="en-US" dirty="0"/>
              <a:t>Develop strategies and ideas to manage the changes we face with EBP and privatization </a:t>
            </a:r>
          </a:p>
          <a:p>
            <a:pPr marL="0" indent="0">
              <a:buNone/>
            </a:pPr>
            <a:endParaRPr lang="en-US" dirty="0"/>
          </a:p>
        </p:txBody>
      </p:sp>
    </p:spTree>
    <p:extLst>
      <p:ext uri="{BB962C8B-B14F-4D97-AF65-F5344CB8AC3E}">
        <p14:creationId xmlns:p14="http://schemas.microsoft.com/office/powerpoint/2010/main" val="246332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7583"/>
          </a:xfrm>
        </p:spPr>
        <p:txBody>
          <a:bodyPr>
            <a:normAutofit fontScale="90000"/>
          </a:bodyPr>
          <a:lstStyle/>
          <a:p>
            <a:r>
              <a:rPr lang="en-US" dirty="0"/>
              <a:t> </a:t>
            </a:r>
          </a:p>
        </p:txBody>
      </p:sp>
      <p:sp>
        <p:nvSpPr>
          <p:cNvPr id="3" name="Content Placeholder 2"/>
          <p:cNvSpPr>
            <a:spLocks noGrp="1"/>
          </p:cNvSpPr>
          <p:nvPr>
            <p:ph idx="1"/>
          </p:nvPr>
        </p:nvSpPr>
        <p:spPr>
          <a:xfrm>
            <a:off x="838200" y="562708"/>
            <a:ext cx="10515600" cy="5614255"/>
          </a:xfrm>
        </p:spPr>
        <p:txBody>
          <a:bodyPr/>
          <a:lstStyle/>
          <a:p>
            <a:r>
              <a:rPr lang="en-US" dirty="0"/>
              <a:t>Bruce </a:t>
            </a:r>
            <a:r>
              <a:rPr lang="en-US" dirty="0" err="1"/>
              <a:t>Wampold</a:t>
            </a:r>
            <a:r>
              <a:rPr lang="en-US" dirty="0"/>
              <a:t> and Jeb Brown in 2006 published in the </a:t>
            </a:r>
            <a:r>
              <a:rPr lang="en-US" i="1" dirty="0"/>
              <a:t>Journal of Consulting and Clinical Psychology</a:t>
            </a:r>
            <a:r>
              <a:rPr lang="en-US" dirty="0"/>
              <a:t>. 581 licensed providers, including psychologists, psychiatrists, and master's-level providers, who were treating a diverse sample of over 6,000 clients. </a:t>
            </a:r>
          </a:p>
          <a:p>
            <a:endParaRPr lang="en-US" dirty="0"/>
          </a:p>
          <a:p>
            <a:r>
              <a:rPr lang="en-US" dirty="0"/>
              <a:t>The therapists, the clientele, and the presenting complaints were not different in any meaningful way from clinical settings nationwide. </a:t>
            </a:r>
          </a:p>
          <a:p>
            <a:endParaRPr lang="en-US" dirty="0"/>
          </a:p>
          <a:p>
            <a:r>
              <a:rPr lang="en-US" dirty="0"/>
              <a:t>The clients' age, gender, and diagnosis had no impact on the treatment success rate and neither did the experience, training, or theoretical orientation of the therapists.</a:t>
            </a:r>
          </a:p>
        </p:txBody>
      </p:sp>
    </p:spTree>
    <p:extLst>
      <p:ext uri="{BB962C8B-B14F-4D97-AF65-F5344CB8AC3E}">
        <p14:creationId xmlns:p14="http://schemas.microsoft.com/office/powerpoint/2010/main" val="340109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best</a:t>
            </a:r>
          </a:p>
        </p:txBody>
      </p:sp>
      <p:sp>
        <p:nvSpPr>
          <p:cNvPr id="3" name="Content Placeholder 2"/>
          <p:cNvSpPr>
            <a:spLocks noGrp="1"/>
          </p:cNvSpPr>
          <p:nvPr>
            <p:ph idx="1"/>
          </p:nvPr>
        </p:nvSpPr>
        <p:spPr/>
        <p:txBody>
          <a:bodyPr>
            <a:normAutofit lnSpcReduction="10000"/>
          </a:bodyPr>
          <a:lstStyle/>
          <a:p>
            <a:r>
              <a:rPr lang="en-US" dirty="0"/>
              <a:t>The best of the best simply work harder at improving their performance than others. </a:t>
            </a:r>
          </a:p>
          <a:p>
            <a:endParaRPr lang="en-US" dirty="0"/>
          </a:p>
          <a:p>
            <a:r>
              <a:rPr lang="en-US" dirty="0"/>
              <a:t>To reach the top level, attentiveness to feedback is crucial.</a:t>
            </a:r>
          </a:p>
          <a:p>
            <a:endParaRPr lang="en-US" dirty="0"/>
          </a:p>
          <a:p>
            <a:r>
              <a:rPr lang="en-US" dirty="0"/>
              <a:t>It isn't the same as the number of hours spent on the job, but rather the amount of time devoted specifically to reaching for objectives "just beyond one's level of proficiency.“</a:t>
            </a:r>
          </a:p>
          <a:p>
            <a:pPr marL="0" indent="0">
              <a:buNone/>
            </a:pPr>
            <a:endParaRPr lang="en-US" dirty="0"/>
          </a:p>
          <a:p>
            <a:r>
              <a:rPr lang="en-US" sz="1800" dirty="0"/>
              <a:t>https://www.psychotherapy.net/article/successful-psychotherapists </a:t>
            </a:r>
          </a:p>
        </p:txBody>
      </p:sp>
    </p:spTree>
    <p:extLst>
      <p:ext uri="{BB962C8B-B14F-4D97-AF65-F5344CB8AC3E}">
        <p14:creationId xmlns:p14="http://schemas.microsoft.com/office/powerpoint/2010/main" val="2173286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me the $$$$$$</a:t>
            </a:r>
          </a:p>
        </p:txBody>
      </p:sp>
      <p:sp>
        <p:nvSpPr>
          <p:cNvPr id="3" name="Content Placeholder 2"/>
          <p:cNvSpPr>
            <a:spLocks noGrp="1"/>
          </p:cNvSpPr>
          <p:nvPr>
            <p:ph idx="1"/>
          </p:nvPr>
        </p:nvSpPr>
        <p:spPr/>
        <p:txBody>
          <a:bodyPr/>
          <a:lstStyle/>
          <a:p>
            <a:r>
              <a:rPr lang="en-US" dirty="0">
                <a:hlinkClick r:id="rId2"/>
              </a:rPr>
              <a:t>Investors seek big bucks in DA treatment</a:t>
            </a:r>
            <a:endParaRPr lang="en-US" dirty="0"/>
          </a:p>
          <a:p>
            <a:endParaRPr lang="en-US" dirty="0"/>
          </a:p>
          <a:p>
            <a:pPr marL="0" indent="0">
              <a:buNone/>
            </a:pPr>
            <a:r>
              <a:rPr lang="en-US" i="1" dirty="0"/>
              <a:t>“to work for a place that makes its </a:t>
            </a:r>
          </a:p>
          <a:p>
            <a:pPr marL="0" indent="0">
              <a:buNone/>
            </a:pPr>
            <a:r>
              <a:rPr lang="en-US" i="1" dirty="0"/>
              <a:t>money feeding off the sick and </a:t>
            </a:r>
          </a:p>
          <a:p>
            <a:pPr marL="0" indent="0">
              <a:buNone/>
            </a:pPr>
            <a:r>
              <a:rPr lang="en-US" i="1" dirty="0"/>
              <a:t>suffering like that must be hard. </a:t>
            </a:r>
          </a:p>
          <a:p>
            <a:pPr marL="0" indent="0">
              <a:buNone/>
            </a:pPr>
            <a:r>
              <a:rPr lang="en-US" i="1" dirty="0"/>
              <a:t>I guess everybody has to make </a:t>
            </a:r>
          </a:p>
          <a:p>
            <a:pPr marL="0" indent="0">
              <a:buNone/>
            </a:pPr>
            <a:r>
              <a:rPr lang="en-US" i="1" dirty="0"/>
              <a:t>a living though.”</a:t>
            </a:r>
            <a:endParaRPr lang="en-US" dirty="0"/>
          </a:p>
        </p:txBody>
      </p:sp>
      <p:pic>
        <p:nvPicPr>
          <p:cNvPr id="4" name="Picture 3"/>
          <p:cNvPicPr>
            <a:picLocks noChangeAspect="1"/>
          </p:cNvPicPr>
          <p:nvPr/>
        </p:nvPicPr>
        <p:blipFill>
          <a:blip r:embed="rId3"/>
          <a:stretch>
            <a:fillRect/>
          </a:stretch>
        </p:blipFill>
        <p:spPr>
          <a:xfrm>
            <a:off x="6202019" y="2518327"/>
            <a:ext cx="5460930" cy="4090426"/>
          </a:xfrm>
          <a:prstGeom prst="rect">
            <a:avLst/>
          </a:prstGeom>
        </p:spPr>
      </p:pic>
    </p:spTree>
    <p:extLst>
      <p:ext uri="{BB962C8B-B14F-4D97-AF65-F5344CB8AC3E}">
        <p14:creationId xmlns:p14="http://schemas.microsoft.com/office/powerpoint/2010/main" val="3680432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Privatization </a:t>
            </a:r>
          </a:p>
        </p:txBody>
      </p:sp>
      <p:sp>
        <p:nvSpPr>
          <p:cNvPr id="4" name="Content Placeholder 3"/>
          <p:cNvSpPr>
            <a:spLocks noGrp="1"/>
          </p:cNvSpPr>
          <p:nvPr>
            <p:ph sz="half" idx="1"/>
          </p:nvPr>
        </p:nvSpPr>
        <p:spPr/>
        <p:txBody>
          <a:bodyPr/>
          <a:lstStyle/>
          <a:p>
            <a:r>
              <a:rPr lang="en-US" dirty="0"/>
              <a:t>Mission statement	</a:t>
            </a:r>
          </a:p>
          <a:p>
            <a:r>
              <a:rPr lang="en-US" dirty="0"/>
              <a:t>Non profit </a:t>
            </a:r>
          </a:p>
          <a:p>
            <a:r>
              <a:rPr lang="en-US" dirty="0"/>
              <a:t>Insurances taken </a:t>
            </a:r>
          </a:p>
          <a:p>
            <a:r>
              <a:rPr lang="en-US" dirty="0"/>
              <a:t>Daily costs </a:t>
            </a:r>
          </a:p>
          <a:p>
            <a:r>
              <a:rPr lang="en-US" dirty="0"/>
              <a:t>Services offered </a:t>
            </a:r>
          </a:p>
          <a:p>
            <a:r>
              <a:rPr lang="en-US" dirty="0"/>
              <a:t>Regulations </a:t>
            </a:r>
          </a:p>
          <a:p>
            <a:r>
              <a:rPr lang="en-US" dirty="0"/>
              <a:t>Waitlists </a:t>
            </a:r>
          </a:p>
          <a:p>
            <a:endParaRPr lang="en-US" dirty="0"/>
          </a:p>
        </p:txBody>
      </p:sp>
      <p:sp>
        <p:nvSpPr>
          <p:cNvPr id="5" name="Content Placeholder 4"/>
          <p:cNvSpPr>
            <a:spLocks noGrp="1"/>
          </p:cNvSpPr>
          <p:nvPr>
            <p:ph sz="half" idx="2"/>
          </p:nvPr>
        </p:nvSpPr>
        <p:spPr/>
        <p:txBody>
          <a:bodyPr/>
          <a:lstStyle/>
          <a:p>
            <a:r>
              <a:rPr lang="en-US" dirty="0"/>
              <a:t>Mission statement </a:t>
            </a:r>
          </a:p>
          <a:p>
            <a:r>
              <a:rPr lang="en-US" dirty="0"/>
              <a:t>For profit </a:t>
            </a:r>
          </a:p>
          <a:p>
            <a:r>
              <a:rPr lang="en-US" dirty="0"/>
              <a:t>Insurances taken </a:t>
            </a:r>
          </a:p>
          <a:p>
            <a:r>
              <a:rPr lang="en-US" dirty="0"/>
              <a:t>Daily costs </a:t>
            </a:r>
          </a:p>
          <a:p>
            <a:r>
              <a:rPr lang="en-US" dirty="0"/>
              <a:t>Services offered </a:t>
            </a:r>
          </a:p>
          <a:p>
            <a:r>
              <a:rPr lang="en-US" dirty="0"/>
              <a:t>Regulations</a:t>
            </a:r>
          </a:p>
          <a:p>
            <a:r>
              <a:rPr lang="en-US" dirty="0"/>
              <a:t>Waitlists </a:t>
            </a:r>
          </a:p>
        </p:txBody>
      </p:sp>
    </p:spTree>
    <p:extLst>
      <p:ext uri="{BB962C8B-B14F-4D97-AF65-F5344CB8AC3E}">
        <p14:creationId xmlns:p14="http://schemas.microsoft.com/office/powerpoint/2010/main" val="382931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Rouge Rehabs</a:t>
            </a:r>
          </a:p>
        </p:txBody>
      </p:sp>
      <p:sp>
        <p:nvSpPr>
          <p:cNvPr id="6" name="Content Placeholder 5"/>
          <p:cNvSpPr>
            <a:spLocks noGrp="1"/>
          </p:cNvSpPr>
          <p:nvPr>
            <p:ph idx="1"/>
          </p:nvPr>
        </p:nvSpPr>
        <p:spPr/>
        <p:txBody>
          <a:bodyPr/>
          <a:lstStyle/>
          <a:p>
            <a:r>
              <a:rPr lang="en-US" dirty="0">
                <a:hlinkClick r:id="rId2"/>
              </a:rPr>
              <a:t>Dr. Oz and Sarah Howe</a:t>
            </a:r>
            <a:endParaRPr lang="en-US" dirty="0"/>
          </a:p>
          <a:p>
            <a:endParaRPr lang="en-US" dirty="0"/>
          </a:p>
        </p:txBody>
      </p:sp>
      <p:pic>
        <p:nvPicPr>
          <p:cNvPr id="7" name="Picture 6"/>
          <p:cNvPicPr>
            <a:picLocks noChangeAspect="1"/>
          </p:cNvPicPr>
          <p:nvPr/>
        </p:nvPicPr>
        <p:blipFill>
          <a:blip r:embed="rId3"/>
          <a:stretch>
            <a:fillRect/>
          </a:stretch>
        </p:blipFill>
        <p:spPr>
          <a:xfrm>
            <a:off x="2577981" y="2628900"/>
            <a:ext cx="6576786" cy="3683000"/>
          </a:xfrm>
          <a:prstGeom prst="rect">
            <a:avLst/>
          </a:prstGeom>
        </p:spPr>
      </p:pic>
    </p:spTree>
    <p:extLst>
      <p:ext uri="{BB962C8B-B14F-4D97-AF65-F5344CB8AC3E}">
        <p14:creationId xmlns:p14="http://schemas.microsoft.com/office/powerpoint/2010/main" val="460807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13" y="1"/>
            <a:ext cx="12246427" cy="6858000"/>
          </a:xfrm>
          <a:prstGeom prst="rect">
            <a:avLst/>
          </a:prstGeom>
        </p:spPr>
      </p:pic>
      <p:sp>
        <p:nvSpPr>
          <p:cNvPr id="2" name="Title 1"/>
          <p:cNvSpPr>
            <a:spLocks noGrp="1"/>
          </p:cNvSpPr>
          <p:nvPr>
            <p:ph type="title"/>
          </p:nvPr>
        </p:nvSpPr>
        <p:spPr/>
        <p:txBody>
          <a:bodyPr/>
          <a:lstStyle/>
          <a:p>
            <a:r>
              <a:rPr lang="en-US" b="1" dirty="0"/>
              <a:t>Working in an imperfect system</a:t>
            </a:r>
          </a:p>
        </p:txBody>
      </p:sp>
      <p:sp>
        <p:nvSpPr>
          <p:cNvPr id="3" name="Content Placeholder 2"/>
          <p:cNvSpPr>
            <a:spLocks noGrp="1"/>
          </p:cNvSpPr>
          <p:nvPr>
            <p:ph idx="1"/>
          </p:nvPr>
        </p:nvSpPr>
        <p:spPr/>
        <p:txBody>
          <a:bodyPr>
            <a:normAutofit lnSpcReduction="10000"/>
          </a:bodyPr>
          <a:lstStyle/>
          <a:p>
            <a:r>
              <a:rPr lang="en-US" b="1" dirty="0"/>
              <a:t>Now what do we do…. </a:t>
            </a:r>
          </a:p>
          <a:p>
            <a:endParaRPr lang="en-US" b="1" dirty="0"/>
          </a:p>
          <a:p>
            <a:r>
              <a:rPr lang="en-US" b="1" dirty="0"/>
              <a:t>We are mandated to use EBP</a:t>
            </a:r>
          </a:p>
          <a:p>
            <a:pPr lvl="1"/>
            <a:r>
              <a:rPr lang="en-US" b="1" dirty="0"/>
              <a:t>but we are not really using EBP</a:t>
            </a:r>
          </a:p>
          <a:p>
            <a:pPr marL="0" indent="0">
              <a:buNone/>
            </a:pPr>
            <a:endParaRPr lang="en-US" b="1" dirty="0"/>
          </a:p>
          <a:p>
            <a:r>
              <a:rPr lang="en-US" b="1" dirty="0"/>
              <a:t>We want to be the best we can be</a:t>
            </a:r>
          </a:p>
          <a:p>
            <a:pPr lvl="1"/>
            <a:r>
              <a:rPr lang="en-US" b="1" dirty="0"/>
              <a:t>But are we able to do that </a:t>
            </a:r>
          </a:p>
          <a:p>
            <a:pPr marL="457200" lvl="1" indent="0">
              <a:buNone/>
            </a:pPr>
            <a:endParaRPr lang="en-US" b="1" dirty="0"/>
          </a:p>
          <a:p>
            <a:r>
              <a:rPr lang="en-US" b="1" dirty="0"/>
              <a:t>We want our clients to get quality treatment</a:t>
            </a:r>
          </a:p>
          <a:p>
            <a:pPr lvl="1"/>
            <a:r>
              <a:rPr lang="en-US" b="1" dirty="0"/>
              <a:t>But is that fair or really happening</a:t>
            </a:r>
          </a:p>
          <a:p>
            <a:endParaRPr lang="en-US" b="1" dirty="0"/>
          </a:p>
          <a:p>
            <a:endParaRPr lang="en-US" b="1" dirty="0"/>
          </a:p>
        </p:txBody>
      </p:sp>
    </p:spTree>
    <p:extLst>
      <p:ext uri="{BB962C8B-B14F-4D97-AF65-F5344CB8AC3E}">
        <p14:creationId xmlns:p14="http://schemas.microsoft.com/office/powerpoint/2010/main" val="75160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a:t>
            </a:r>
            <a:r>
              <a:rPr lang="en-US" dirty="0">
                <a:sym typeface="Wingdings" panose="05000000000000000000" pitchFamily="2" charset="2"/>
              </a:rPr>
              <a:t>	</a:t>
            </a:r>
            <a:endParaRPr lang="en-US" dirty="0"/>
          </a:p>
        </p:txBody>
      </p:sp>
      <p:sp>
        <p:nvSpPr>
          <p:cNvPr id="3" name="Content Placeholder 2"/>
          <p:cNvSpPr>
            <a:spLocks noGrp="1"/>
          </p:cNvSpPr>
          <p:nvPr>
            <p:ph idx="1"/>
          </p:nvPr>
        </p:nvSpPr>
        <p:spPr/>
        <p:txBody>
          <a:bodyPr/>
          <a:lstStyle/>
          <a:p>
            <a:pPr algn="ctr"/>
            <a:r>
              <a:rPr lang="en-US" dirty="0">
                <a:solidFill>
                  <a:srgbClr val="FF0000"/>
                </a:solidFill>
              </a:rPr>
              <a:t>Martha </a:t>
            </a:r>
            <a:r>
              <a:rPr lang="en-US">
                <a:solidFill>
                  <a:srgbClr val="FF0000"/>
                </a:solidFill>
              </a:rPr>
              <a:t>Thompson PsyD., LPC., CAADC</a:t>
            </a:r>
            <a:endParaRPr lang="en-US" dirty="0">
              <a:solidFill>
                <a:srgbClr val="FF0000"/>
              </a:solidFill>
            </a:endParaRPr>
          </a:p>
          <a:p>
            <a:pPr algn="ctr"/>
            <a:r>
              <a:rPr lang="en-US" dirty="0">
                <a:solidFill>
                  <a:srgbClr val="FF0000"/>
                </a:solidFill>
              </a:rPr>
              <a:t>Empower the Mind LLC </a:t>
            </a:r>
          </a:p>
          <a:p>
            <a:pPr algn="ctr"/>
            <a:r>
              <a:rPr lang="en-US" dirty="0">
                <a:solidFill>
                  <a:srgbClr val="FF0000"/>
                </a:solidFill>
                <a:hlinkClick r:id="rId2"/>
              </a:rPr>
              <a:t>drmartha@empowerthemind.org</a:t>
            </a:r>
            <a:r>
              <a:rPr lang="en-US" dirty="0">
                <a:solidFill>
                  <a:srgbClr val="FF0000"/>
                </a:solidFill>
              </a:rPr>
              <a:t> </a:t>
            </a:r>
          </a:p>
          <a:p>
            <a:pPr algn="ctr"/>
            <a:r>
              <a:rPr lang="en-US" dirty="0">
                <a:solidFill>
                  <a:srgbClr val="FF0000"/>
                </a:solidFill>
              </a:rPr>
              <a:t>717-304-2631</a:t>
            </a:r>
          </a:p>
        </p:txBody>
      </p:sp>
    </p:spTree>
    <p:extLst>
      <p:ext uri="{BB962C8B-B14F-4D97-AF65-F5344CB8AC3E}">
        <p14:creationId xmlns:p14="http://schemas.microsoft.com/office/powerpoint/2010/main" val="284089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48000" y="-2286000"/>
            <a:ext cx="18288000" cy="11430000"/>
          </a:xfrm>
          <a:prstGeom prst="rect">
            <a:avLst/>
          </a:prstGeom>
        </p:spPr>
      </p:pic>
      <p:sp>
        <p:nvSpPr>
          <p:cNvPr id="5" name="Rectangle 4"/>
          <p:cNvSpPr/>
          <p:nvPr/>
        </p:nvSpPr>
        <p:spPr>
          <a:xfrm>
            <a:off x="3048000" y="2690336"/>
            <a:ext cx="6096000" cy="3539430"/>
          </a:xfrm>
          <a:prstGeom prst="rect">
            <a:avLst/>
          </a:prstGeom>
        </p:spPr>
        <p:txBody>
          <a:bodyPr>
            <a:spAutoFit/>
          </a:bodyPr>
          <a:lstStyle/>
          <a:p>
            <a:pPr algn="ctr"/>
            <a:r>
              <a:rPr lang="en-US" sz="2800" b="1" dirty="0"/>
              <a:t>Trying to identify specific interventions that could be dispensed reliably for specific problems has a strong common-sense appeal. No one would argue with the success of the idea of problem-specific interventions in the field of medicine. But the evidence is incontrovertible.</a:t>
            </a:r>
          </a:p>
        </p:txBody>
      </p:sp>
    </p:spTree>
    <p:extLst>
      <p:ext uri="{BB962C8B-B14F-4D97-AF65-F5344CB8AC3E}">
        <p14:creationId xmlns:p14="http://schemas.microsoft.com/office/powerpoint/2010/main" val="25954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a:t>
            </a:r>
            <a:r>
              <a:rPr lang="en-US" b="1" dirty="0"/>
              <a:t>Kahoot.it</a:t>
            </a:r>
            <a:r>
              <a:rPr lang="en-US" dirty="0"/>
              <a:t> on your phone or laptop</a:t>
            </a:r>
          </a:p>
        </p:txBody>
      </p:sp>
      <p:pic>
        <p:nvPicPr>
          <p:cNvPr id="5" name="Content Placeholder 4"/>
          <p:cNvPicPr>
            <a:picLocks noGrp="1" noChangeAspect="1"/>
          </p:cNvPicPr>
          <p:nvPr>
            <p:ph idx="1"/>
          </p:nvPr>
        </p:nvPicPr>
        <p:blipFill>
          <a:blip r:embed="rId2"/>
          <a:stretch>
            <a:fillRect/>
          </a:stretch>
        </p:blipFill>
        <p:spPr>
          <a:xfrm>
            <a:off x="1908313" y="1920619"/>
            <a:ext cx="8242852" cy="4095506"/>
          </a:xfrm>
          <a:prstGeom prst="rect">
            <a:avLst/>
          </a:prstGeom>
        </p:spPr>
      </p:pic>
    </p:spTree>
    <p:extLst>
      <p:ext uri="{BB962C8B-B14F-4D97-AF65-F5344CB8AC3E}">
        <p14:creationId xmlns:p14="http://schemas.microsoft.com/office/powerpoint/2010/main" val="252910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EBP</a:t>
            </a:r>
          </a:p>
        </p:txBody>
      </p:sp>
      <p:sp>
        <p:nvSpPr>
          <p:cNvPr id="3" name="Content Placeholder 2"/>
          <p:cNvSpPr>
            <a:spLocks noGrp="1"/>
          </p:cNvSpPr>
          <p:nvPr>
            <p:ph idx="1"/>
          </p:nvPr>
        </p:nvSpPr>
        <p:spPr/>
        <p:txBody>
          <a:bodyPr/>
          <a:lstStyle/>
          <a:p>
            <a:r>
              <a:rPr lang="en-US" dirty="0"/>
              <a:t>The roots of evidence-based practice are in evidence-based medicine. The history of evidence-based medicine has been well documented and includes primitive experiments to test the effectiveness of practices such as bloodletting (</a:t>
            </a:r>
            <a:r>
              <a:rPr lang="en-US" dirty="0" err="1"/>
              <a:t>Claridge</a:t>
            </a:r>
            <a:r>
              <a:rPr lang="en-US" dirty="0"/>
              <a:t> and Fabian, 2005).</a:t>
            </a:r>
          </a:p>
          <a:p>
            <a:endParaRPr lang="en-US" dirty="0"/>
          </a:p>
          <a:p>
            <a:endParaRPr lang="en-US" dirty="0"/>
          </a:p>
          <a:p>
            <a:endParaRPr lang="en-US" dirty="0"/>
          </a:p>
          <a:p>
            <a:endParaRPr lang="en-US" dirty="0"/>
          </a:p>
          <a:p>
            <a:r>
              <a:rPr lang="en-US" sz="1400" dirty="0"/>
              <a:t>Early image of bloodletting </a:t>
            </a:r>
            <a:r>
              <a:rPr lang="en-US" dirty="0"/>
              <a:t> </a:t>
            </a:r>
          </a:p>
          <a:p>
            <a:endParaRPr lang="en-US" dirty="0"/>
          </a:p>
          <a:p>
            <a:endParaRPr lang="en-US" dirty="0"/>
          </a:p>
        </p:txBody>
      </p:sp>
      <p:pic>
        <p:nvPicPr>
          <p:cNvPr id="4" name="Picture 3"/>
          <p:cNvPicPr>
            <a:picLocks noChangeAspect="1"/>
          </p:cNvPicPr>
          <p:nvPr/>
        </p:nvPicPr>
        <p:blipFill>
          <a:blip r:embed="rId2"/>
          <a:stretch>
            <a:fillRect/>
          </a:stretch>
        </p:blipFill>
        <p:spPr>
          <a:xfrm>
            <a:off x="9631017" y="2976356"/>
            <a:ext cx="2286000" cy="3714750"/>
          </a:xfrm>
          <a:prstGeom prst="rect">
            <a:avLst/>
          </a:prstGeom>
        </p:spPr>
      </p:pic>
    </p:spTree>
    <p:extLst>
      <p:ext uri="{BB962C8B-B14F-4D97-AF65-F5344CB8AC3E}">
        <p14:creationId xmlns:p14="http://schemas.microsoft.com/office/powerpoint/2010/main" val="290170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History continued </a:t>
            </a:r>
          </a:p>
        </p:txBody>
      </p:sp>
      <p:sp>
        <p:nvSpPr>
          <p:cNvPr id="5" name="Content Placeholder 4"/>
          <p:cNvSpPr>
            <a:spLocks noGrp="1"/>
          </p:cNvSpPr>
          <p:nvPr>
            <p:ph idx="1"/>
          </p:nvPr>
        </p:nvSpPr>
        <p:spPr/>
        <p:txBody>
          <a:bodyPr/>
          <a:lstStyle/>
          <a:p>
            <a:r>
              <a:rPr lang="en-US" dirty="0"/>
              <a:t>1972 - Archie Cochrane pointed out the importance of properly testing the effectiveness of health care strategies, and stressed the role of randomized controlled studies to provide evidence on which health care is based. </a:t>
            </a:r>
          </a:p>
          <a:p>
            <a:endParaRPr lang="en-US" dirty="0"/>
          </a:p>
          <a:p>
            <a:r>
              <a:rPr lang="en-US" dirty="0"/>
              <a:t>The term "evidence-based medicine" was introduced by </a:t>
            </a:r>
            <a:r>
              <a:rPr lang="en-US" dirty="0" err="1"/>
              <a:t>Guyatt</a:t>
            </a:r>
            <a:r>
              <a:rPr lang="en-US" dirty="0"/>
              <a:t> et al in 1992 to shift the emphasis in clinical decision making from "intuition, unsystematic clinical experience, and pathophysiologic rationale" to scientific, clinically relevant research.</a:t>
            </a:r>
          </a:p>
        </p:txBody>
      </p:sp>
    </p:spTree>
    <p:extLst>
      <p:ext uri="{BB962C8B-B14F-4D97-AF65-F5344CB8AC3E}">
        <p14:creationId xmlns:p14="http://schemas.microsoft.com/office/powerpoint/2010/main" val="364256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bit more history </a:t>
            </a:r>
          </a:p>
        </p:txBody>
      </p:sp>
      <p:sp>
        <p:nvSpPr>
          <p:cNvPr id="3" name="Content Placeholder 2"/>
          <p:cNvSpPr>
            <a:spLocks noGrp="1"/>
          </p:cNvSpPr>
          <p:nvPr>
            <p:ph idx="1"/>
          </p:nvPr>
        </p:nvSpPr>
        <p:spPr/>
        <p:txBody>
          <a:bodyPr/>
          <a:lstStyle/>
          <a:p>
            <a:r>
              <a:rPr lang="en-US" dirty="0"/>
              <a:t>1996 - Sackett et al explained evidence-based clinical decision making as a combination of not only research evidence but also clinical expertise, taking into account the patient’s preferences. </a:t>
            </a:r>
          </a:p>
          <a:p>
            <a:r>
              <a:rPr lang="en-US" dirty="0"/>
              <a:t>Clinical expertise was defined as the “proficiency and judgment that individual clinicians acquire through clinical experience and clinical practice”.</a:t>
            </a:r>
          </a:p>
        </p:txBody>
      </p:sp>
    </p:spTree>
    <p:extLst>
      <p:ext uri="{BB962C8B-B14F-4D97-AF65-F5344CB8AC3E}">
        <p14:creationId xmlns:p14="http://schemas.microsoft.com/office/powerpoint/2010/main" val="193694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Hang on the history lesson is almost over</a:t>
            </a:r>
          </a:p>
        </p:txBody>
      </p:sp>
      <p:sp>
        <p:nvSpPr>
          <p:cNvPr id="3" name="Content Placeholder 2"/>
          <p:cNvSpPr>
            <a:spLocks noGrp="1"/>
          </p:cNvSpPr>
          <p:nvPr>
            <p:ph idx="1"/>
          </p:nvPr>
        </p:nvSpPr>
        <p:spPr/>
        <p:txBody>
          <a:bodyPr/>
          <a:lstStyle/>
          <a:p>
            <a:r>
              <a:rPr lang="en-US" dirty="0"/>
              <a:t>2003 - a statement on evidence-based practice was prepared by the delegates of the Evidence-based Health Care Teachers and Developers conference. </a:t>
            </a:r>
          </a:p>
          <a:p>
            <a:r>
              <a:rPr lang="en-US" dirty="0"/>
              <a:t>The conference was held in Sicily, and the statement is known as the Sicily Statement (Dawes et al, 2005). </a:t>
            </a:r>
          </a:p>
          <a:p>
            <a:r>
              <a:rPr lang="en-US" dirty="0"/>
              <a:t>It helped to introduce the broader concept of evidence-based decision making to health care generally.</a:t>
            </a:r>
          </a:p>
        </p:txBody>
      </p:sp>
    </p:spTree>
    <p:extLst>
      <p:ext uri="{BB962C8B-B14F-4D97-AF65-F5344CB8AC3E}">
        <p14:creationId xmlns:p14="http://schemas.microsoft.com/office/powerpoint/2010/main" val="200584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2009 - Satterfield et al developed a transdisciplinary model for evidence-based practice. </a:t>
            </a:r>
          </a:p>
          <a:p>
            <a:r>
              <a:rPr lang="en-US" dirty="0"/>
              <a:t>This model depicts the three core components of EBP (best available research evidence, clinical expertise and patient’s preferences) within the broader clinical or organizational context. </a:t>
            </a:r>
          </a:p>
          <a:p>
            <a:r>
              <a:rPr lang="en-US" dirty="0"/>
              <a:t>In a sense, the organizational context is a fourth EBP component.</a:t>
            </a:r>
          </a:p>
        </p:txBody>
      </p:sp>
    </p:spTree>
    <p:extLst>
      <p:ext uri="{BB962C8B-B14F-4D97-AF65-F5344CB8AC3E}">
        <p14:creationId xmlns:p14="http://schemas.microsoft.com/office/powerpoint/2010/main" val="557932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937</Words>
  <Application>Microsoft Office PowerPoint</Application>
  <PresentationFormat>Widescreen</PresentationFormat>
  <Paragraphs>145</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Is EBP Really Improving Practice?  </vt:lpstr>
      <vt:lpstr>Objectives for the day</vt:lpstr>
      <vt:lpstr>PowerPoint Presentation</vt:lpstr>
      <vt:lpstr>Go to Kahoot.it on your phone or laptop</vt:lpstr>
      <vt:lpstr>A brief history of EBP</vt:lpstr>
      <vt:lpstr>History continued </vt:lpstr>
      <vt:lpstr>A bit more history </vt:lpstr>
      <vt:lpstr>Hang on the history lesson is almost over</vt:lpstr>
      <vt:lpstr>PowerPoint Presentation</vt:lpstr>
      <vt:lpstr>PowerPoint Presentation</vt:lpstr>
      <vt:lpstr>How are we doing now</vt:lpstr>
      <vt:lpstr>EBP (does this help us do better therapy)</vt:lpstr>
      <vt:lpstr> </vt:lpstr>
      <vt:lpstr> </vt:lpstr>
      <vt:lpstr>EBP for DA treatment </vt:lpstr>
      <vt:lpstr>What we are looking for with EBP</vt:lpstr>
      <vt:lpstr>Meta-analysis will thoroughly examine a number of valid studies on a topic and mathematically combine the results using accepted statistical methodology to report the results as if it were one large study</vt:lpstr>
      <vt:lpstr>When EBP becomes mandated…</vt:lpstr>
      <vt:lpstr>What makes us effective?</vt:lpstr>
      <vt:lpstr> </vt:lpstr>
      <vt:lpstr>Making the best</vt:lpstr>
      <vt:lpstr>Show me the $$$$$$</vt:lpstr>
      <vt:lpstr>Pros and Cons of Privatization </vt:lpstr>
      <vt:lpstr>Rouge Rehabs</vt:lpstr>
      <vt:lpstr>Working in an imperfect system</vt:lpstr>
      <vt:lpstr>The end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EBP and Privatization of Treatment ~ how it is changing the work we do</dc:title>
  <dc:creator>martha thompson</dc:creator>
  <cp:lastModifiedBy>martha thompson</cp:lastModifiedBy>
  <cp:revision>14</cp:revision>
  <cp:lastPrinted>2017-12-07T05:15:08Z</cp:lastPrinted>
  <dcterms:created xsi:type="dcterms:W3CDTF">2017-12-06T13:23:07Z</dcterms:created>
  <dcterms:modified xsi:type="dcterms:W3CDTF">2018-04-23T01:42:37Z</dcterms:modified>
</cp:coreProperties>
</file>